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6.xml" ContentType="application/vnd.openxmlformats-officedocument.drawingml.chart+xml"/>
  <Override PartName="/ppt/drawings/drawing8.xml" ContentType="application/vnd.openxmlformats-officedocument.drawingml.chartshapes+xml"/>
  <Override PartName="/ppt/notesSlides/notesSlide6.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charts/chart18.xml" ContentType="application/vnd.openxmlformats-officedocument.drawingml.chart+xml"/>
  <Override PartName="/ppt/drawings/drawing10.xml" ContentType="application/vnd.openxmlformats-officedocument.drawingml.chartshapes+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1.xml" ContentType="application/vnd.openxmlformats-officedocument.drawingml.chartshapes+xml"/>
  <Override PartName="/ppt/charts/chart20.xml" ContentType="application/vnd.openxmlformats-officedocument.drawingml.chart+xml"/>
  <Override PartName="/ppt/theme/themeOverride2.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rawings/drawing12.xml" ContentType="application/vnd.openxmlformats-officedocument.drawingml.chartshapes+xml"/>
  <Override PartName="/ppt/charts/chart24.xml" ContentType="application/vnd.openxmlformats-officedocument.drawingml.chart+xml"/>
  <Override PartName="/ppt/notesSlides/notesSlide7.xml" ContentType="application/vnd.openxmlformats-officedocument.presentationml.notesSlide+xml"/>
  <Override PartName="/ppt/charts/chart2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drawings/drawing13.xml" ContentType="application/vnd.openxmlformats-officedocument.drawingml.chartshapes+xml"/>
  <Override PartName="/ppt/notesSlides/notesSlide8.xml" ContentType="application/vnd.openxmlformats-officedocument.presentationml.notesSlid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drawings/drawing14.xml" ContentType="application/vnd.openxmlformats-officedocument.drawingml.chartshapes+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2.xml" ContentType="application/vnd.openxmlformats-officedocument.drawingml.chart+xml"/>
  <Override PartName="/ppt/drawings/drawing15.xml" ContentType="application/vnd.openxmlformats-officedocument.drawingml.chartshapes+xml"/>
  <Override PartName="/ppt/charts/chart33.xml" ContentType="application/vnd.openxmlformats-officedocument.drawingml.chart+xml"/>
  <Override PartName="/ppt/theme/themeOverride3.xml" ContentType="application/vnd.openxmlformats-officedocument.themeOverride+xml"/>
  <Override PartName="/ppt/charts/chart34.xml" ContentType="application/vnd.openxmlformats-officedocument.drawingml.chart+xml"/>
  <Override PartName="/ppt/drawings/drawing16.xml" ContentType="application/vnd.openxmlformats-officedocument.drawingml.chartshapes+xml"/>
  <Override PartName="/ppt/charts/chart35.xml" ContentType="application/vnd.openxmlformats-officedocument.drawingml.chart+xml"/>
  <Override PartName="/ppt/drawings/drawing17.xml" ContentType="application/vnd.openxmlformats-officedocument.drawingml.chartshapes+xml"/>
  <Override PartName="/ppt/charts/chart36.xml" ContentType="application/vnd.openxmlformats-officedocument.drawingml.chart+xml"/>
  <Override PartName="/ppt/drawings/drawing18.xml" ContentType="application/vnd.openxmlformats-officedocument.drawingml.chartshapes+xml"/>
  <Override PartName="/ppt/notesSlides/notesSlide9.xml" ContentType="application/vnd.openxmlformats-officedocument.presentationml.notesSlide+xml"/>
  <Override PartName="/ppt/charts/chart37.xml" ContentType="application/vnd.openxmlformats-officedocument.drawingml.chart+xml"/>
  <Override PartName="/ppt/drawings/drawing19.xml" ContentType="application/vnd.openxmlformats-officedocument.drawingml.chartshapes+xml"/>
  <Override PartName="/ppt/charts/chart3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9.xml" ContentType="application/vnd.openxmlformats-officedocument.drawingml.chart+xml"/>
  <Override PartName="/ppt/charts/chart40.xml" ContentType="application/vnd.openxmlformats-officedocument.drawingml.chart+xml"/>
  <Override PartName="/ppt/drawings/drawing20.xml" ContentType="application/vnd.openxmlformats-officedocument.drawingml.chartshape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58" r:id="rId2"/>
    <p:sldId id="306" r:id="rId3"/>
    <p:sldId id="321" r:id="rId4"/>
    <p:sldId id="352" r:id="rId5"/>
    <p:sldId id="353" r:id="rId6"/>
    <p:sldId id="374" r:id="rId7"/>
    <p:sldId id="357" r:id="rId8"/>
    <p:sldId id="1113" r:id="rId9"/>
    <p:sldId id="375" r:id="rId10"/>
    <p:sldId id="377" r:id="rId11"/>
    <p:sldId id="378" r:id="rId12"/>
    <p:sldId id="379" r:id="rId13"/>
    <p:sldId id="1062" r:id="rId14"/>
    <p:sldId id="1063" r:id="rId15"/>
    <p:sldId id="1108" r:id="rId16"/>
    <p:sldId id="1067" r:id="rId17"/>
    <p:sldId id="1107" r:id="rId18"/>
    <p:sldId id="1122" r:id="rId19"/>
    <p:sldId id="1068" r:id="rId20"/>
    <p:sldId id="1069" r:id="rId21"/>
    <p:sldId id="1071" r:id="rId22"/>
    <p:sldId id="1072" r:id="rId23"/>
    <p:sldId id="1075" r:id="rId24"/>
    <p:sldId id="1077" r:id="rId25"/>
    <p:sldId id="1078" r:id="rId26"/>
    <p:sldId id="1080" r:id="rId27"/>
    <p:sldId id="1109" r:id="rId28"/>
    <p:sldId id="1110" r:id="rId29"/>
    <p:sldId id="1081" r:id="rId30"/>
    <p:sldId id="1084" r:id="rId31"/>
    <p:sldId id="1111" r:id="rId32"/>
    <p:sldId id="1112" r:id="rId33"/>
    <p:sldId id="1087" r:id="rId34"/>
    <p:sldId id="1089" r:id="rId35"/>
    <p:sldId id="1093"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30"/>
    <a:srgbClr val="77FF98"/>
    <a:srgbClr val="B9F289"/>
    <a:srgbClr val="AEF5B5"/>
    <a:srgbClr val="92EF37"/>
    <a:srgbClr val="DCF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4"/>
    <p:restoredTop sz="95476"/>
  </p:normalViewPr>
  <p:slideViewPr>
    <p:cSldViewPr snapToGrid="0" snapToObjects="1">
      <p:cViewPr varScale="1">
        <p:scale>
          <a:sx n="110" d="100"/>
          <a:sy n="110" d="100"/>
        </p:scale>
        <p:origin x="46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0.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Feuille_de_calcul_Microsoft_Excel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Feuille_de_calcul_Microsoft_Excel14.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Feuille_de_calcul_Microsoft_Excel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Feuille_de_calcul_Microsoft_Excel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Feuille_de_calcul_Microsoft_Excel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Feuille_de_calcul_Microsoft_Excel1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Feuille_de_calcul_Microsoft_Excel19.xlsx"/><Relationship Id="rId1" Type="http://schemas.openxmlformats.org/officeDocument/2006/relationships/themeOverride" Target="../theme/themeOverride2.xml"/></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Feuille_de_calcul_Microsoft_Excel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Feuille_de_calcul_Microsoft_Excel24.xlsx"/><Relationship Id="rId2" Type="http://schemas.microsoft.com/office/2011/relationships/chartColorStyle" Target="colors11.xml"/><Relationship Id="rId1" Type="http://schemas.microsoft.com/office/2011/relationships/chartStyle" Target="style11.xml"/></Relationships>
</file>

<file path=ppt/charts/_rels/chart26.xml.rels><?xml version="1.0" encoding="UTF-8" standalone="yes"?>
<Relationships xmlns="http://schemas.openxmlformats.org/package/2006/relationships"><Relationship Id="rId3" Type="http://schemas.openxmlformats.org/officeDocument/2006/relationships/package" Target="../embeddings/Feuille_de_calcul_Microsoft_Excel25.xlsx"/><Relationship Id="rId2" Type="http://schemas.microsoft.com/office/2011/relationships/chartColorStyle" Target="colors12.xml"/><Relationship Id="rId1" Type="http://schemas.microsoft.com/office/2011/relationships/chartStyle" Target="style12.xml"/></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Feuille_de_calcul_Microsoft_Excel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Feuille_de_calcul_Microsoft_Excel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Feuille_de_calcul_Microsoft_Excel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Feuille_de_calcul_Microsoft_Excel30.xlsx"/><Relationship Id="rId2" Type="http://schemas.microsoft.com/office/2011/relationships/chartColorStyle" Target="colors14.xml"/><Relationship Id="rId1" Type="http://schemas.microsoft.com/office/2011/relationships/chartStyle" Target="style14.xm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Feuille_de_calcul_Microsoft_Excel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Feuille_de_calcul_Microsoft_Excel32.xlsx"/><Relationship Id="rId1" Type="http://schemas.openxmlformats.org/officeDocument/2006/relationships/themeOverride" Target="../theme/themeOverride3.xm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Feuille_de_calcul_Microsoft_Excel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Feuille_de_calcul_Microsoft_Excel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Feuille_de_calcul_Microsoft_Excel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Feuille_de_calcul_Microsoft_Excel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Feuille_de_calcul_Microsoft_Excel37.xlsx"/><Relationship Id="rId2" Type="http://schemas.microsoft.com/office/2011/relationships/chartColorStyle" Target="colors15.xml"/><Relationship Id="rId1" Type="http://schemas.microsoft.com/office/2011/relationships/chartStyle" Target="style15.xml"/></Relationships>
</file>

<file path=ppt/charts/_rels/chart39.xml.rels><?xml version="1.0" encoding="UTF-8" standalone="yes"?>
<Relationships xmlns="http://schemas.openxmlformats.org/package/2006/relationships"><Relationship Id="rId1" Type="http://schemas.openxmlformats.org/officeDocument/2006/relationships/package" Target="../embeddings/Feuille_de_calcul_Microsoft_Excel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3.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Feuille_de_calcul_Microsoft_Excel39.xlsx"/></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2" Type="http://schemas.openxmlformats.org/officeDocument/2006/relationships/package" Target="../embeddings/Feuille_de_calcul_Microsoft_Excel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81713455185751E-2"/>
          <c:y val="2.2745033428678368E-3"/>
          <c:w val="0.98051828654481421"/>
          <c:h val="0.48990475785543791"/>
        </c:manualLayout>
      </c:layout>
      <c:barChart>
        <c:barDir val="bar"/>
        <c:grouping val="stacked"/>
        <c:varyColors val="0"/>
        <c:ser>
          <c:idx val="0"/>
          <c:order val="0"/>
          <c:tx>
            <c:strRef>
              <c:f>Feuil1!$B$1</c:f>
              <c:strCache>
                <c:ptCount val="1"/>
                <c:pt idx="0">
                  <c:v>Pas du tout important</c:v>
                </c:pt>
              </c:strCache>
            </c:strRef>
          </c:tx>
          <c:spPr>
            <a:solidFill>
              <a:schemeClr val="tx1">
                <a:lumMod val="75000"/>
                <a:lumOff val="25000"/>
              </a:schemeClr>
            </a:solidFill>
            <a:ln>
              <a:noFill/>
            </a:ln>
            <a:effectLst/>
          </c:spPr>
          <c:invertIfNegative val="0"/>
          <c:dLbls>
            <c:dLbl>
              <c:idx val="0"/>
              <c:layout>
                <c:manualLayout>
                  <c:x val="7.15214594883024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A0-9C44-A332-47CDE2613B5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0%</c:formatCode>
                <c:ptCount val="1"/>
                <c:pt idx="0">
                  <c:v>0.02</c:v>
                </c:pt>
              </c:numCache>
            </c:numRef>
          </c:val>
          <c:extLst>
            <c:ext xmlns:c16="http://schemas.microsoft.com/office/drawing/2014/chart" uri="{C3380CC4-5D6E-409C-BE32-E72D297353CC}">
              <c16:uniqueId val="{00000000-D818-5F4D-BF9C-A1930C2D1CC0}"/>
            </c:ext>
          </c:extLst>
        </c:ser>
        <c:ser>
          <c:idx val="1"/>
          <c:order val="1"/>
          <c:tx>
            <c:strRef>
              <c:f>Feuil1!$C$1</c:f>
              <c:strCache>
                <c:ptCount val="1"/>
                <c:pt idx="0">
                  <c:v>Peu important</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0%</c:formatCode>
                <c:ptCount val="1"/>
                <c:pt idx="0">
                  <c:v>0.14000000000000001</c:v>
                </c:pt>
              </c:numCache>
            </c:numRef>
          </c:val>
          <c:extLst>
            <c:ext xmlns:c16="http://schemas.microsoft.com/office/drawing/2014/chart" uri="{C3380CC4-5D6E-409C-BE32-E72D297353CC}">
              <c16:uniqueId val="{00000001-D818-5F4D-BF9C-A1930C2D1CC0}"/>
            </c:ext>
          </c:extLst>
        </c:ser>
        <c:ser>
          <c:idx val="2"/>
          <c:order val="2"/>
          <c:tx>
            <c:strRef>
              <c:f>Feuil1!$D$1</c:f>
              <c:strCache>
                <c:ptCount val="1"/>
                <c:pt idx="0">
                  <c:v>Assez important</c:v>
                </c:pt>
              </c:strCache>
            </c:strRef>
          </c:tx>
          <c:spPr>
            <a:solidFill>
              <a:srgbClr val="77FF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0%</c:formatCode>
                <c:ptCount val="1"/>
                <c:pt idx="0">
                  <c:v>0.52</c:v>
                </c:pt>
              </c:numCache>
            </c:numRef>
          </c:val>
          <c:extLst>
            <c:ext xmlns:c16="http://schemas.microsoft.com/office/drawing/2014/chart" uri="{C3380CC4-5D6E-409C-BE32-E72D297353CC}">
              <c16:uniqueId val="{00000002-D818-5F4D-BF9C-A1930C2D1CC0}"/>
            </c:ext>
          </c:extLst>
        </c:ser>
        <c:ser>
          <c:idx val="3"/>
          <c:order val="3"/>
          <c:tx>
            <c:strRef>
              <c:f>Feuil1!$E$1</c:f>
              <c:strCache>
                <c:ptCount val="1"/>
                <c:pt idx="0">
                  <c:v>Très importante</c:v>
                </c:pt>
              </c:strCache>
            </c:strRef>
          </c:tx>
          <c:spPr>
            <a:solidFill>
              <a:srgbClr val="00FF3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F-AA49-BD2C-6F92D73012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0%</c:formatCode>
                <c:ptCount val="1"/>
                <c:pt idx="0">
                  <c:v>0.32</c:v>
                </c:pt>
              </c:numCache>
            </c:numRef>
          </c:val>
          <c:extLst>
            <c:ext xmlns:c16="http://schemas.microsoft.com/office/drawing/2014/chart" uri="{C3380CC4-5D6E-409C-BE32-E72D297353CC}">
              <c16:uniqueId val="{00000000-850F-AA49-BD2C-6F92D7301281}"/>
            </c:ext>
          </c:extLst>
        </c:ser>
        <c:dLbls>
          <c:showLegendKey val="0"/>
          <c:showVal val="0"/>
          <c:showCatName val="0"/>
          <c:showSerName val="0"/>
          <c:showPercent val="0"/>
          <c:showBubbleSize val="0"/>
        </c:dLbls>
        <c:gapWidth val="150"/>
        <c:overlap val="100"/>
        <c:axId val="1746025007"/>
        <c:axId val="1749239503"/>
      </c:barChart>
      <c:catAx>
        <c:axId val="1746025007"/>
        <c:scaling>
          <c:orientation val="minMax"/>
        </c:scaling>
        <c:delete val="1"/>
        <c:axPos val="l"/>
        <c:numFmt formatCode="General" sourceLinked="1"/>
        <c:majorTickMark val="none"/>
        <c:minorTickMark val="none"/>
        <c:tickLblPos val="nextTo"/>
        <c:crossAx val="1749239503"/>
        <c:crosses val="autoZero"/>
        <c:auto val="1"/>
        <c:lblAlgn val="ctr"/>
        <c:lblOffset val="100"/>
        <c:noMultiLvlLbl val="0"/>
      </c:catAx>
      <c:valAx>
        <c:axId val="1749239503"/>
        <c:scaling>
          <c:orientation val="minMax"/>
        </c:scaling>
        <c:delete val="1"/>
        <c:axPos val="b"/>
        <c:numFmt formatCode="0%" sourceLinked="1"/>
        <c:majorTickMark val="none"/>
        <c:minorTickMark val="none"/>
        <c:tickLblPos val="nextTo"/>
        <c:crossAx val="1746025007"/>
        <c:crosses val="autoZero"/>
        <c:crossBetween val="between"/>
      </c:valAx>
      <c:spPr>
        <a:noFill/>
        <a:ln>
          <a:noFill/>
        </a:ln>
        <a:effectLst/>
      </c:spPr>
    </c:plotArea>
    <c:legend>
      <c:legendPos val="t"/>
      <c:layout>
        <c:manualLayout>
          <c:xMode val="edge"/>
          <c:yMode val="edge"/>
          <c:x val="1.5230785764601485E-2"/>
          <c:y val="1.2781944282333587E-2"/>
          <c:w val="0.80861514462211659"/>
          <c:h val="9.32472781899311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5611301080926"/>
          <c:y val="0.1711778380812774"/>
          <c:w val="0.43779672993579682"/>
          <c:h val="0.68146563161913998"/>
        </c:manualLayout>
      </c:layout>
      <c:pieChart>
        <c:varyColors val="1"/>
        <c:ser>
          <c:idx val="0"/>
          <c:order val="0"/>
          <c:tx>
            <c:strRef>
              <c:f>Feuil1!$B$1</c:f>
              <c:strCache>
                <c:ptCount val="1"/>
                <c:pt idx="0">
                  <c:v>Ventes</c:v>
                </c:pt>
              </c:strCache>
            </c:strRef>
          </c:tx>
          <c:dPt>
            <c:idx val="0"/>
            <c:bubble3D val="0"/>
            <c:spPr>
              <a:solidFill>
                <a:srgbClr val="00FF30"/>
              </a:solidFill>
              <a:ln w="19050">
                <a:solidFill>
                  <a:schemeClr val="lt1"/>
                </a:solidFill>
              </a:ln>
              <a:effectLst/>
            </c:spPr>
            <c:extLst>
              <c:ext xmlns:c16="http://schemas.microsoft.com/office/drawing/2014/chart" uri="{C3380CC4-5D6E-409C-BE32-E72D297353CC}">
                <c16:uniqueId val="{00000003-E0C7-684A-99C1-A491FCAF3768}"/>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2-E0C7-684A-99C1-A491FCAF3768}"/>
              </c:ext>
            </c:extLst>
          </c:dPt>
          <c:dLbls>
            <c:dLbl>
              <c:idx val="0"/>
              <c:layout>
                <c:manualLayout>
                  <c:x val="-6.3739054203356092E-3"/>
                  <c:y val="-0.39523249744940514"/>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C7-684A-99C1-A491FCAF3768}"/>
                </c:ext>
              </c:extLst>
            </c:dLbl>
            <c:dLbl>
              <c:idx val="1"/>
              <c:layout>
                <c:manualLayout>
                  <c:x val="7.0003864944691435E-2"/>
                  <c:y val="0.11891984413518457"/>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itchFamily="2" charset="77"/>
                        <a:ea typeface="+mn-ea"/>
                        <a:cs typeface="+mn-cs"/>
                      </a:defRPr>
                    </a:pPr>
                    <a:fld id="{FD6D5A7A-903E-EC42-AA26-478DDE16DB06}" type="VALUE">
                      <a:rPr lang="en-US" b="1">
                        <a:solidFill>
                          <a:schemeClr val="bg1"/>
                        </a:solidFill>
                      </a:rPr>
                      <a:pPr>
                        <a:defRPr>
                          <a:solidFill>
                            <a:schemeClr val="bg1"/>
                          </a:solidFill>
                          <a:latin typeface="Montserrat" pitchFamily="2" charset="77"/>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0C7-684A-99C1-A491FCAF376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0.9</c:v>
                </c:pt>
                <c:pt idx="1">
                  <c:v>0.1</c:v>
                </c:pt>
              </c:numCache>
            </c:numRef>
          </c:val>
          <c:extLst>
            <c:ext xmlns:c16="http://schemas.microsoft.com/office/drawing/2014/chart" uri="{C3380CC4-5D6E-409C-BE32-E72D297353CC}">
              <c16:uniqueId val="{00000000-E0C7-684A-99C1-A491FCAF376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08825740828285"/>
          <c:y val="0.1683291224328167"/>
          <c:w val="0.45982325333588059"/>
          <c:h val="0.67879807596870678"/>
        </c:manualLayout>
      </c:layout>
      <c:pieChart>
        <c:varyColors val="1"/>
        <c:ser>
          <c:idx val="0"/>
          <c:order val="0"/>
          <c:tx>
            <c:strRef>
              <c:f>Feuil1!$B$1</c:f>
              <c:strCache>
                <c:ptCount val="1"/>
                <c:pt idx="0">
                  <c:v>Ventes</c:v>
                </c:pt>
              </c:strCache>
            </c:strRef>
          </c:tx>
          <c:dPt>
            <c:idx val="0"/>
            <c:bubble3D val="0"/>
            <c:spPr>
              <a:solidFill>
                <a:srgbClr val="00FF30"/>
              </a:solidFill>
              <a:ln w="19050">
                <a:solidFill>
                  <a:schemeClr val="lt1"/>
                </a:solidFill>
              </a:ln>
              <a:effectLst/>
            </c:spPr>
            <c:extLst>
              <c:ext xmlns:c16="http://schemas.microsoft.com/office/drawing/2014/chart" uri="{C3380CC4-5D6E-409C-BE32-E72D297353CC}">
                <c16:uniqueId val="{00000001-E83C-9147-97A2-86459B6781A2}"/>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E83C-9147-97A2-86459B6781A2}"/>
              </c:ext>
            </c:extLst>
          </c:dPt>
          <c:dLbls>
            <c:dLbl>
              <c:idx val="0"/>
              <c:layout>
                <c:manualLayout>
                  <c:x val="-3.2809678806116807E-2"/>
                  <c:y val="-0.43556641540680141"/>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C-9147-97A2-86459B6781A2}"/>
                </c:ext>
              </c:extLst>
            </c:dLbl>
            <c:dLbl>
              <c:idx val="1"/>
              <c:layout>
                <c:manualLayout>
                  <c:x val="7.0551886239413109E-2"/>
                  <c:y val="0.12766120928948316"/>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itchFamily="2" charset="77"/>
                        <a:ea typeface="+mn-ea"/>
                        <a:cs typeface="+mn-cs"/>
                      </a:defRPr>
                    </a:pPr>
                    <a:fld id="{FD6D5A7A-903E-EC42-AA26-478DDE16DB06}" type="VALUE">
                      <a:rPr lang="en-US" b="1">
                        <a:solidFill>
                          <a:schemeClr val="bg1"/>
                        </a:solidFill>
                      </a:rPr>
                      <a:pPr>
                        <a:defRPr>
                          <a:solidFill>
                            <a:schemeClr val="bg1"/>
                          </a:solidFill>
                          <a:latin typeface="Montserrat" pitchFamily="2" charset="77"/>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83C-9147-97A2-86459B6781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0.89</c:v>
                </c:pt>
                <c:pt idx="1">
                  <c:v>0.11</c:v>
                </c:pt>
              </c:numCache>
            </c:numRef>
          </c:val>
          <c:extLst>
            <c:ext xmlns:c16="http://schemas.microsoft.com/office/drawing/2014/chart" uri="{C3380CC4-5D6E-409C-BE32-E72D297353CC}">
              <c16:uniqueId val="{00000006-E83C-9147-97A2-86459B6781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0784669497834429"/>
          <c:y val="0.90826078057842785"/>
          <c:w val="0.61408228325135528"/>
          <c:h val="9.17392194215721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81713455185751E-2"/>
          <c:y val="2.2745033428678368E-3"/>
          <c:w val="0.98051828654481421"/>
          <c:h val="0.48990475785543791"/>
        </c:manualLayout>
      </c:layout>
      <c:barChart>
        <c:barDir val="bar"/>
        <c:grouping val="stacked"/>
        <c:varyColors val="0"/>
        <c:ser>
          <c:idx val="0"/>
          <c:order val="0"/>
          <c:tx>
            <c:strRef>
              <c:f>Feuil1!$B$1</c:f>
              <c:strCache>
                <c:ptCount val="1"/>
                <c:pt idx="0">
                  <c:v>Très mal informé</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0%</c:formatCode>
                <c:ptCount val="1"/>
                <c:pt idx="0">
                  <c:v>7.0000000000000007E-2</c:v>
                </c:pt>
              </c:numCache>
            </c:numRef>
          </c:val>
          <c:extLst>
            <c:ext xmlns:c16="http://schemas.microsoft.com/office/drawing/2014/chart" uri="{C3380CC4-5D6E-409C-BE32-E72D297353CC}">
              <c16:uniqueId val="{00000000-D818-5F4D-BF9C-A1930C2D1CC0}"/>
            </c:ext>
          </c:extLst>
        </c:ser>
        <c:ser>
          <c:idx val="1"/>
          <c:order val="1"/>
          <c:tx>
            <c:strRef>
              <c:f>Feuil1!$C$1</c:f>
              <c:strCache>
                <c:ptCount val="1"/>
                <c:pt idx="0">
                  <c:v>Assez mal informé</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0%</c:formatCode>
                <c:ptCount val="1"/>
                <c:pt idx="0">
                  <c:v>0.25</c:v>
                </c:pt>
              </c:numCache>
            </c:numRef>
          </c:val>
          <c:extLst>
            <c:ext xmlns:c16="http://schemas.microsoft.com/office/drawing/2014/chart" uri="{C3380CC4-5D6E-409C-BE32-E72D297353CC}">
              <c16:uniqueId val="{00000001-D818-5F4D-BF9C-A1930C2D1CC0}"/>
            </c:ext>
          </c:extLst>
        </c:ser>
        <c:ser>
          <c:idx val="2"/>
          <c:order val="2"/>
          <c:tx>
            <c:strRef>
              <c:f>Feuil1!$D$1</c:f>
              <c:strCache>
                <c:ptCount val="1"/>
                <c:pt idx="0">
                  <c:v>Assez bien informé</c:v>
                </c:pt>
              </c:strCache>
            </c:strRef>
          </c:tx>
          <c:spPr>
            <a:solidFill>
              <a:srgbClr val="77FF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0%</c:formatCode>
                <c:ptCount val="1"/>
                <c:pt idx="0">
                  <c:v>0.51</c:v>
                </c:pt>
              </c:numCache>
            </c:numRef>
          </c:val>
          <c:extLst>
            <c:ext xmlns:c16="http://schemas.microsoft.com/office/drawing/2014/chart" uri="{C3380CC4-5D6E-409C-BE32-E72D297353CC}">
              <c16:uniqueId val="{00000002-D818-5F4D-BF9C-A1930C2D1CC0}"/>
            </c:ext>
          </c:extLst>
        </c:ser>
        <c:ser>
          <c:idx val="3"/>
          <c:order val="3"/>
          <c:tx>
            <c:strRef>
              <c:f>Feuil1!$E$1</c:f>
              <c:strCache>
                <c:ptCount val="1"/>
                <c:pt idx="0">
                  <c:v>Très bien informé</c:v>
                </c:pt>
              </c:strCache>
            </c:strRef>
          </c:tx>
          <c:spPr>
            <a:solidFill>
              <a:srgbClr val="00FF3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F-AA49-BD2C-6F92D73012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0%</c:formatCode>
                <c:ptCount val="1"/>
                <c:pt idx="0">
                  <c:v>0.17</c:v>
                </c:pt>
              </c:numCache>
            </c:numRef>
          </c:val>
          <c:extLst>
            <c:ext xmlns:c16="http://schemas.microsoft.com/office/drawing/2014/chart" uri="{C3380CC4-5D6E-409C-BE32-E72D297353CC}">
              <c16:uniqueId val="{00000000-850F-AA49-BD2C-6F92D7301281}"/>
            </c:ext>
          </c:extLst>
        </c:ser>
        <c:dLbls>
          <c:showLegendKey val="0"/>
          <c:showVal val="0"/>
          <c:showCatName val="0"/>
          <c:showSerName val="0"/>
          <c:showPercent val="0"/>
          <c:showBubbleSize val="0"/>
        </c:dLbls>
        <c:gapWidth val="150"/>
        <c:overlap val="100"/>
        <c:axId val="1746025007"/>
        <c:axId val="1749239503"/>
      </c:barChart>
      <c:catAx>
        <c:axId val="1746025007"/>
        <c:scaling>
          <c:orientation val="minMax"/>
        </c:scaling>
        <c:delete val="1"/>
        <c:axPos val="l"/>
        <c:numFmt formatCode="General" sourceLinked="1"/>
        <c:majorTickMark val="none"/>
        <c:minorTickMark val="none"/>
        <c:tickLblPos val="nextTo"/>
        <c:crossAx val="1749239503"/>
        <c:crosses val="autoZero"/>
        <c:auto val="1"/>
        <c:lblAlgn val="ctr"/>
        <c:lblOffset val="100"/>
        <c:noMultiLvlLbl val="0"/>
      </c:catAx>
      <c:valAx>
        <c:axId val="1749239503"/>
        <c:scaling>
          <c:orientation val="minMax"/>
        </c:scaling>
        <c:delete val="1"/>
        <c:axPos val="b"/>
        <c:numFmt formatCode="0%" sourceLinked="1"/>
        <c:majorTickMark val="none"/>
        <c:minorTickMark val="none"/>
        <c:tickLblPos val="nextTo"/>
        <c:crossAx val="1746025007"/>
        <c:crosses val="autoZero"/>
        <c:crossBetween val="between"/>
      </c:valAx>
      <c:spPr>
        <a:noFill/>
        <a:ln>
          <a:noFill/>
        </a:ln>
        <a:effectLst/>
      </c:spPr>
    </c:plotArea>
    <c:legend>
      <c:legendPos val="t"/>
      <c:layout>
        <c:manualLayout>
          <c:xMode val="edge"/>
          <c:yMode val="edge"/>
          <c:x val="1.5230785764601485E-2"/>
          <c:y val="1.2781944282333587E-2"/>
          <c:w val="0.80861514462211659"/>
          <c:h val="9.32472781899311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solidFill>
                  <a:srgbClr val="404040"/>
                </a:solidFill>
                <a:latin typeface="Montserrat" pitchFamily="2" charset="77"/>
                <a:cs typeface="Tahoma"/>
              </a:defRPr>
            </a:pPr>
            <a:r>
              <a:rPr lang="fr-FR" sz="1400" dirty="0">
                <a:solidFill>
                  <a:srgbClr val="404040"/>
                </a:solidFill>
                <a:latin typeface="Montserrat" pitchFamily="2" charset="77"/>
                <a:cs typeface="Tahoma"/>
              </a:rPr>
              <a:t>Part des Français qui se sentent bien informés de l’ouverture à</a:t>
            </a:r>
            <a:r>
              <a:rPr lang="fr-FR" sz="1400" baseline="0" dirty="0">
                <a:solidFill>
                  <a:srgbClr val="404040"/>
                </a:solidFill>
                <a:latin typeface="Montserrat" pitchFamily="2" charset="77"/>
                <a:cs typeface="Tahoma"/>
              </a:rPr>
              <a:t> la concurrence des marchés de l’énergie</a:t>
            </a:r>
            <a:endParaRPr lang="fr-FR" sz="1400" dirty="0">
              <a:solidFill>
                <a:srgbClr val="404040"/>
              </a:solidFill>
              <a:latin typeface="Montserrat" pitchFamily="2" charset="77"/>
              <a:cs typeface="Tahoma"/>
            </a:endParaRPr>
          </a:p>
        </c:rich>
      </c:tx>
      <c:overlay val="0"/>
    </c:title>
    <c:autoTitleDeleted val="0"/>
    <c:plotArea>
      <c:layout>
        <c:manualLayout>
          <c:layoutTarget val="inner"/>
          <c:xMode val="edge"/>
          <c:yMode val="edge"/>
          <c:x val="1.9327644245169716E-2"/>
          <c:y val="0.43583519831792039"/>
          <c:w val="0.96134471150966061"/>
          <c:h val="0.42094735645747083"/>
        </c:manualLayout>
      </c:layout>
      <c:lineChart>
        <c:grouping val="standard"/>
        <c:varyColors val="0"/>
        <c:ser>
          <c:idx val="0"/>
          <c:order val="0"/>
          <c:tx>
            <c:strRef>
              <c:f>Feuil1!$B$1</c:f>
              <c:strCache>
                <c:ptCount val="1"/>
                <c:pt idx="0">
                  <c:v>% bien informés</c:v>
                </c:pt>
              </c:strCache>
            </c:strRef>
          </c:tx>
          <c:spPr>
            <a:ln>
              <a:solidFill>
                <a:srgbClr val="00FF30"/>
              </a:solidFill>
            </a:ln>
            <a:effectLst/>
          </c:spPr>
          <c:marker>
            <c:spPr>
              <a:solidFill>
                <a:srgbClr val="276125"/>
              </a:solidFill>
              <a:ln>
                <a:solidFill>
                  <a:srgbClr val="276125"/>
                </a:solidFill>
              </a:ln>
              <a:effectLst/>
            </c:spPr>
          </c:marker>
          <c:dLbls>
            <c:dLbl>
              <c:idx val="11"/>
              <c:spPr/>
              <c:txPr>
                <a:bodyPr/>
                <a:lstStyle/>
                <a:p>
                  <a:pPr>
                    <a:defRPr sz="105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73E1-D44C-8E4A-9249C5FC78B7}"/>
                </c:ext>
              </c:extLst>
            </c:dLbl>
            <c:dLbl>
              <c:idx val="14"/>
              <c:spPr>
                <a:noFill/>
                <a:ln>
                  <a:noFill/>
                </a:ln>
                <a:effectLst/>
              </c:spPr>
              <c:txPr>
                <a:bodyPr/>
                <a:lstStyle/>
                <a:p>
                  <a:pPr>
                    <a:defRPr sz="18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D38B-F04F-A120-169A8D5A142D}"/>
                </c:ext>
              </c:extLst>
            </c:dLbl>
            <c:spPr>
              <a:noFill/>
              <a:ln>
                <a:noFill/>
              </a:ln>
              <a:effectLst/>
            </c:spPr>
            <c:txPr>
              <a:bodyPr/>
              <a:lstStyle/>
              <a:p>
                <a:pPr>
                  <a:defRPr sz="105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Feuil1!$B$2:$B$16</c:f>
              <c:numCache>
                <c:formatCode>0%</c:formatCode>
                <c:ptCount val="15"/>
                <c:pt idx="0">
                  <c:v>0.55000000000000004</c:v>
                </c:pt>
                <c:pt idx="1">
                  <c:v>0.56000000000000005</c:v>
                </c:pt>
                <c:pt idx="2">
                  <c:v>0.62</c:v>
                </c:pt>
                <c:pt idx="3">
                  <c:v>0.61</c:v>
                </c:pt>
                <c:pt idx="4">
                  <c:v>0.56999999999999995</c:v>
                </c:pt>
                <c:pt idx="5">
                  <c:v>0.56000000000000005</c:v>
                </c:pt>
                <c:pt idx="6">
                  <c:v>0.54</c:v>
                </c:pt>
                <c:pt idx="7">
                  <c:v>0.56000000000000005</c:v>
                </c:pt>
                <c:pt idx="8">
                  <c:v>0.56999999999999995</c:v>
                </c:pt>
                <c:pt idx="9">
                  <c:v>0.62</c:v>
                </c:pt>
                <c:pt idx="10">
                  <c:v>0.59</c:v>
                </c:pt>
                <c:pt idx="11">
                  <c:v>0.67</c:v>
                </c:pt>
                <c:pt idx="12">
                  <c:v>0.66</c:v>
                </c:pt>
                <c:pt idx="13">
                  <c:v>0.7</c:v>
                </c:pt>
                <c:pt idx="14">
                  <c:v>0.68</c:v>
                </c:pt>
              </c:numCache>
            </c:numRef>
          </c:val>
          <c:smooth val="1"/>
          <c:extLst>
            <c:ext xmlns:c16="http://schemas.microsoft.com/office/drawing/2014/chart" uri="{C3380CC4-5D6E-409C-BE32-E72D297353CC}">
              <c16:uniqueId val="{00000002-73E1-D44C-8E4A-9249C5FC78B7}"/>
            </c:ext>
          </c:extLst>
        </c:ser>
        <c:dLbls>
          <c:showLegendKey val="0"/>
          <c:showVal val="1"/>
          <c:showCatName val="0"/>
          <c:showSerName val="0"/>
          <c:showPercent val="0"/>
          <c:showBubbleSize val="0"/>
        </c:dLbls>
        <c:marker val="1"/>
        <c:smooth val="0"/>
        <c:axId val="-2133569336"/>
        <c:axId val="-2133576360"/>
      </c:lineChart>
      <c:catAx>
        <c:axId val="-2133569336"/>
        <c:scaling>
          <c:orientation val="minMax"/>
        </c:scaling>
        <c:delete val="0"/>
        <c:axPos val="b"/>
        <c:numFmt formatCode="General" sourceLinked="1"/>
        <c:majorTickMark val="none"/>
        <c:minorTickMark val="none"/>
        <c:tickLblPos val="nextTo"/>
        <c:txPr>
          <a:bodyPr/>
          <a:lstStyle/>
          <a:p>
            <a:pPr>
              <a:defRPr sz="1200" b="1">
                <a:latin typeface="Montserrat" pitchFamily="2" charset="77"/>
                <a:cs typeface="Tahoma"/>
              </a:defRPr>
            </a:pPr>
            <a:endParaRPr lang="fr-FR"/>
          </a:p>
        </c:txPr>
        <c:crossAx val="-2133576360"/>
        <c:crosses val="autoZero"/>
        <c:auto val="1"/>
        <c:lblAlgn val="ctr"/>
        <c:lblOffset val="100"/>
        <c:noMultiLvlLbl val="0"/>
      </c:catAx>
      <c:valAx>
        <c:axId val="-2133576360"/>
        <c:scaling>
          <c:orientation val="minMax"/>
          <c:max val="1"/>
        </c:scaling>
        <c:delete val="1"/>
        <c:axPos val="l"/>
        <c:numFmt formatCode="0%" sourceLinked="1"/>
        <c:majorTickMark val="none"/>
        <c:minorTickMark val="none"/>
        <c:tickLblPos val="nextTo"/>
        <c:crossAx val="-2133569336"/>
        <c:crosses val="autoZero"/>
        <c:crossBetween val="between"/>
      </c:valAx>
    </c:plotArea>
    <c:legend>
      <c:legendPos val="t"/>
      <c:layout>
        <c:manualLayout>
          <c:xMode val="edge"/>
          <c:yMode val="edge"/>
          <c:x val="0.35739440236400477"/>
          <c:y val="0.27704088369348839"/>
          <c:w val="0.26883168653538297"/>
          <c:h val="0.10668561748630601"/>
        </c:manualLayout>
      </c:layout>
      <c:overlay val="0"/>
      <c:txPr>
        <a:bodyPr/>
        <a:lstStyle/>
        <a:p>
          <a:pPr>
            <a:defRPr sz="1200" b="0">
              <a:latin typeface="Montserrat" pitchFamily="2" charset="77"/>
              <a:cs typeface="Tahoma"/>
            </a:defRPr>
          </a:pPr>
          <a:endParaRPr lang="fr-FR"/>
        </a:p>
      </c:txPr>
    </c:legend>
    <c:plotVisOnly val="1"/>
    <c:dispBlanksAs val="gap"/>
    <c:showDLblsOverMax val="0"/>
  </c:chart>
  <c:spPr>
    <a:ln>
      <a:noFill/>
    </a:ln>
  </c:spPr>
  <c:txPr>
    <a:bodyPr/>
    <a:lstStyle/>
    <a:p>
      <a:pPr>
        <a:defRPr sz="18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6951207659322712E-2"/>
          <c:y val="0.41263807258325302"/>
          <c:w val="0.95506380680866299"/>
          <c:h val="0.47771937241143803"/>
        </c:manualLayout>
      </c:layout>
      <c:lineChart>
        <c:grouping val="standard"/>
        <c:varyColors val="0"/>
        <c:ser>
          <c:idx val="0"/>
          <c:order val="0"/>
          <c:tx>
            <c:strRef>
              <c:f>Feuil1!$B$1</c:f>
              <c:strCache>
                <c:ptCount val="1"/>
                <c:pt idx="0">
                  <c:v>% Oui</c:v>
                </c:pt>
              </c:strCache>
            </c:strRef>
          </c:tx>
          <c:spPr>
            <a:ln>
              <a:solidFill>
                <a:srgbClr val="00FF30"/>
              </a:solidFill>
            </a:ln>
            <a:effectLst/>
          </c:spPr>
          <c:marker>
            <c:spPr>
              <a:solidFill>
                <a:schemeClr val="bg1">
                  <a:lumMod val="65000"/>
                </a:schemeClr>
              </a:solidFill>
              <a:ln>
                <a:solidFill>
                  <a:srgbClr val="4396AC"/>
                </a:solidFill>
              </a:ln>
              <a:effectLst/>
            </c:spPr>
          </c:marker>
          <c:dPt>
            <c:idx val="8"/>
            <c:bubble3D val="0"/>
            <c:spPr>
              <a:ln>
                <a:solidFill>
                  <a:srgbClr val="00FF30"/>
                </a:solidFill>
              </a:ln>
              <a:effectLst/>
            </c:spPr>
            <c:extLst>
              <c:ext xmlns:c16="http://schemas.microsoft.com/office/drawing/2014/chart" uri="{C3380CC4-5D6E-409C-BE32-E72D297353CC}">
                <c16:uniqueId val="{00000002-C444-404A-AAEA-72AFD6F0F570}"/>
              </c:ext>
            </c:extLst>
          </c:dPt>
          <c:dLbls>
            <c:dLbl>
              <c:idx val="11"/>
              <c:spPr/>
              <c:txPr>
                <a:bodyPr/>
                <a:lstStyle/>
                <a:p>
                  <a:pPr>
                    <a:defRPr b="1">
                      <a:latin typeface="Montserrat" pitchFamily="2" charset="77"/>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5-C444-404A-AAEA-72AFD6F0F570}"/>
                </c:ext>
              </c:extLst>
            </c:dLbl>
            <c:dLbl>
              <c:idx val="13"/>
              <c:spPr>
                <a:noFill/>
                <a:ln>
                  <a:noFill/>
                </a:ln>
                <a:effectLst/>
              </c:spPr>
              <c:txPr>
                <a:bodyPr/>
                <a:lstStyle/>
                <a:p>
                  <a:pPr>
                    <a:defRPr sz="1050" b="1">
                      <a:latin typeface="Montserrat" pitchFamily="2" charset="77"/>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B24F-AE45-8068-1EBCD740BC8D}"/>
                </c:ext>
              </c:extLst>
            </c:dLbl>
            <c:dLbl>
              <c:idx val="14"/>
              <c:spPr>
                <a:noFill/>
                <a:ln>
                  <a:noFill/>
                </a:ln>
                <a:effectLst/>
              </c:spPr>
              <c:txPr>
                <a:bodyPr/>
                <a:lstStyle/>
                <a:p>
                  <a:pPr>
                    <a:defRPr sz="1800" b="1">
                      <a:latin typeface="Montserrat" pitchFamily="2" charset="77"/>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3-46C5-1349-8ED8-0C510772D88F}"/>
                </c:ext>
              </c:extLst>
            </c:dLbl>
            <c:spPr>
              <a:noFill/>
              <a:ln>
                <a:noFill/>
              </a:ln>
              <a:effectLst/>
            </c:spPr>
            <c:txPr>
              <a:bodyPr/>
              <a:lstStyle/>
              <a:p>
                <a:pPr>
                  <a:defRPr b="1">
                    <a:latin typeface="Montserrat" pitchFamily="2" charset="77"/>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Feuil1!$B$2:$B$16</c:f>
              <c:numCache>
                <c:formatCode>0%</c:formatCode>
                <c:ptCount val="15"/>
                <c:pt idx="0">
                  <c:v>0.11</c:v>
                </c:pt>
                <c:pt idx="1">
                  <c:v>0.1</c:v>
                </c:pt>
                <c:pt idx="2">
                  <c:v>0.14000000000000001</c:v>
                </c:pt>
                <c:pt idx="3">
                  <c:v>0.17</c:v>
                </c:pt>
                <c:pt idx="4">
                  <c:v>0.18</c:v>
                </c:pt>
                <c:pt idx="5">
                  <c:v>0.2</c:v>
                </c:pt>
                <c:pt idx="6">
                  <c:v>0.17</c:v>
                </c:pt>
                <c:pt idx="7">
                  <c:v>0.2</c:v>
                </c:pt>
                <c:pt idx="8">
                  <c:v>0.2</c:v>
                </c:pt>
                <c:pt idx="9">
                  <c:v>0.23</c:v>
                </c:pt>
                <c:pt idx="10">
                  <c:v>0.2</c:v>
                </c:pt>
                <c:pt idx="11">
                  <c:v>0.32</c:v>
                </c:pt>
                <c:pt idx="12">
                  <c:v>0.32</c:v>
                </c:pt>
                <c:pt idx="13">
                  <c:v>0.38</c:v>
                </c:pt>
                <c:pt idx="14">
                  <c:v>0.42</c:v>
                </c:pt>
              </c:numCache>
            </c:numRef>
          </c:val>
          <c:smooth val="1"/>
          <c:extLst>
            <c:ext xmlns:c16="http://schemas.microsoft.com/office/drawing/2014/chart" uri="{C3380CC4-5D6E-409C-BE32-E72D297353CC}">
              <c16:uniqueId val="{00000007-C444-404A-AAEA-72AFD6F0F570}"/>
            </c:ext>
          </c:extLst>
        </c:ser>
        <c:dLbls>
          <c:showLegendKey val="0"/>
          <c:showVal val="1"/>
          <c:showCatName val="0"/>
          <c:showSerName val="0"/>
          <c:showPercent val="0"/>
          <c:showBubbleSize val="0"/>
        </c:dLbls>
        <c:marker val="1"/>
        <c:smooth val="0"/>
        <c:axId val="-2073897544"/>
        <c:axId val="-2073903832"/>
      </c:lineChart>
      <c:catAx>
        <c:axId val="-2073897544"/>
        <c:scaling>
          <c:orientation val="minMax"/>
        </c:scaling>
        <c:delete val="0"/>
        <c:axPos val="b"/>
        <c:numFmt formatCode="General" sourceLinked="1"/>
        <c:majorTickMark val="none"/>
        <c:minorTickMark val="none"/>
        <c:tickLblPos val="nextTo"/>
        <c:txPr>
          <a:bodyPr/>
          <a:lstStyle/>
          <a:p>
            <a:pPr>
              <a:defRPr>
                <a:latin typeface="Montserrat" pitchFamily="2" charset="77"/>
              </a:defRPr>
            </a:pPr>
            <a:endParaRPr lang="fr-FR"/>
          </a:p>
        </c:txPr>
        <c:crossAx val="-2073903832"/>
        <c:crosses val="autoZero"/>
        <c:auto val="1"/>
        <c:lblAlgn val="ctr"/>
        <c:lblOffset val="100"/>
        <c:noMultiLvlLbl val="0"/>
      </c:catAx>
      <c:valAx>
        <c:axId val="-2073903832"/>
        <c:scaling>
          <c:orientation val="minMax"/>
          <c:max val="0.7"/>
        </c:scaling>
        <c:delete val="1"/>
        <c:axPos val="l"/>
        <c:numFmt formatCode="0%" sourceLinked="1"/>
        <c:majorTickMark val="out"/>
        <c:minorTickMark val="none"/>
        <c:tickLblPos val="nextTo"/>
        <c:crossAx val="-2073897544"/>
        <c:crosses val="autoZero"/>
        <c:crossBetween val="between"/>
      </c:valAx>
      <c:spPr>
        <a:noFill/>
        <a:ln w="25400">
          <a:noFill/>
        </a:ln>
      </c:spPr>
    </c:plotArea>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fr-F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81713455185755E-2"/>
          <c:y val="0.13419683645116839"/>
          <c:w val="0.98051828654481421"/>
          <c:h val="0.55103935295031214"/>
        </c:manualLayout>
      </c:layout>
      <c:barChart>
        <c:barDir val="bar"/>
        <c:grouping val="stacked"/>
        <c:varyColors val="0"/>
        <c:ser>
          <c:idx val="1"/>
          <c:order val="0"/>
          <c:tx>
            <c:strRef>
              <c:f>Feuil1!$C$1</c:f>
              <c:strCache>
                <c:ptCount val="1"/>
                <c:pt idx="0">
                  <c:v>Une très mauvaise chose</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0%</c:formatCode>
                <c:ptCount val="1"/>
                <c:pt idx="0">
                  <c:v>0.05</c:v>
                </c:pt>
              </c:numCache>
            </c:numRef>
          </c:val>
          <c:extLst>
            <c:ext xmlns:c16="http://schemas.microsoft.com/office/drawing/2014/chart" uri="{C3380CC4-5D6E-409C-BE32-E72D297353CC}">
              <c16:uniqueId val="{00000001-D818-5F4D-BF9C-A1930C2D1CC0}"/>
            </c:ext>
          </c:extLst>
        </c:ser>
        <c:ser>
          <c:idx val="2"/>
          <c:order val="1"/>
          <c:tx>
            <c:strRef>
              <c:f>Feuil1!$D$1</c:f>
              <c:strCache>
                <c:ptCount val="1"/>
                <c:pt idx="0">
                  <c:v>Plutôt une mauvaise chose</c:v>
                </c:pt>
              </c:strCache>
            </c:strRef>
          </c:tx>
          <c:spPr>
            <a:solidFill>
              <a:schemeClr val="bg1">
                <a:lumMod val="6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8E5C-2648-8BF6-7ED23BB2CBE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0%</c:formatCode>
                <c:ptCount val="1"/>
                <c:pt idx="0">
                  <c:v>0.09</c:v>
                </c:pt>
              </c:numCache>
            </c:numRef>
          </c:val>
          <c:extLst>
            <c:ext xmlns:c16="http://schemas.microsoft.com/office/drawing/2014/chart" uri="{C3380CC4-5D6E-409C-BE32-E72D297353CC}">
              <c16:uniqueId val="{00000002-D818-5F4D-BF9C-A1930C2D1CC0}"/>
            </c:ext>
          </c:extLst>
        </c:ser>
        <c:ser>
          <c:idx val="3"/>
          <c:order val="2"/>
          <c:tx>
            <c:strRef>
              <c:f>Feuil1!$E$1</c:f>
              <c:strCache>
                <c:ptCount val="1"/>
                <c:pt idx="0">
                  <c:v>Ni une bonne, ni une mauvaise chose</c:v>
                </c:pt>
              </c:strCache>
            </c:strRef>
          </c:tx>
          <c:spPr>
            <a:solidFill>
              <a:srgbClr val="77FF98"/>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850F-AA49-BD2C-6F92D7301281}"/>
              </c:ext>
            </c:extLst>
          </c:dPt>
          <c:dLbls>
            <c:dLbl>
              <c:idx val="0"/>
              <c:tx>
                <c:rich>
                  <a:bodyPr rot="0" spcFirstLastPara="1" vertOverflow="overflow" horzOverflow="overflow" vert="horz" wrap="square" lIns="38100" tIns="19050" rIns="38100" bIns="19050" anchor="ctr" anchorCtr="1">
                    <a:spAutoFit/>
                  </a:bodyPr>
                  <a:lstStyle/>
                  <a:p>
                    <a:pPr>
                      <a:defRPr sz="1600" b="1" i="0" u="none" strike="noStrike" kern="1200" baseline="0">
                        <a:ln>
                          <a:noFill/>
                        </a:ln>
                        <a:solidFill>
                          <a:schemeClr val="tx1"/>
                        </a:solidFill>
                        <a:latin typeface="+mn-lt"/>
                        <a:ea typeface="+mn-ea"/>
                        <a:cs typeface="+mn-cs"/>
                      </a:defRPr>
                    </a:pPr>
                    <a:fld id="{98AC9DFA-3522-5345-BEF9-1D821C0D5699}" type="VALUE">
                      <a:rPr lang="en-US" b="1" smtClean="0">
                        <a:ln>
                          <a:noFill/>
                        </a:ln>
                        <a:solidFill>
                          <a:schemeClr val="tx1"/>
                        </a:solidFill>
                      </a:rPr>
                      <a:pPr>
                        <a:defRPr sz="1600" b="1">
                          <a:ln>
                            <a:noFill/>
                          </a:ln>
                          <a:solidFill>
                            <a:schemeClr val="tx1"/>
                          </a:solidFill>
                        </a:defRPr>
                      </a:pPr>
                      <a:t>[VALEUR]</a:t>
                    </a:fld>
                    <a:endParaRPr lang="fr-FR"/>
                  </a:p>
                </c:rich>
              </c:tx>
              <c:spPr>
                <a:noFill/>
                <a:ln>
                  <a:noFill/>
                </a:ln>
                <a:effectLst/>
              </c:spPr>
              <c:txPr>
                <a:bodyPr rot="0" spcFirstLastPara="1" vertOverflow="overflow" horzOverflow="overflow" vert="horz" wrap="square" lIns="38100" tIns="19050" rIns="38100" bIns="19050" anchor="ctr" anchorCtr="1">
                  <a:spAutoFit/>
                </a:bodyPr>
                <a:lstStyle/>
                <a:p>
                  <a:pPr>
                    <a:defRPr sz="1600" b="1" i="0" u="none" strike="noStrike" kern="1200" baseline="0">
                      <a:ln>
                        <a:noFill/>
                      </a:ln>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0F-AA49-BD2C-6F92D73012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0%</c:formatCode>
                <c:ptCount val="1"/>
                <c:pt idx="0">
                  <c:v>0.14000000000000001</c:v>
                </c:pt>
              </c:numCache>
            </c:numRef>
          </c:val>
          <c:extLst>
            <c:ext xmlns:c16="http://schemas.microsoft.com/office/drawing/2014/chart" uri="{C3380CC4-5D6E-409C-BE32-E72D297353CC}">
              <c16:uniqueId val="{00000000-850F-AA49-BD2C-6F92D7301281}"/>
            </c:ext>
          </c:extLst>
        </c:ser>
        <c:ser>
          <c:idx val="4"/>
          <c:order val="3"/>
          <c:tx>
            <c:strRef>
              <c:f>Feuil1!$F$1</c:f>
              <c:strCache>
                <c:ptCount val="1"/>
                <c:pt idx="0">
                  <c:v>Plutôt une bonne chose</c:v>
                </c:pt>
              </c:strCache>
            </c:strRef>
          </c:tx>
          <c:spPr>
            <a:solidFill>
              <a:srgbClr val="77FF98"/>
            </a:solidFill>
            <a:ln>
              <a:noFill/>
            </a:ln>
            <a:effectLst/>
          </c:spPr>
          <c:invertIfNegative val="0"/>
          <c:dLbls>
            <c:dLbl>
              <c:idx val="0"/>
              <c:tx>
                <c:rich>
                  <a:bodyPr/>
                  <a:lstStyle/>
                  <a:p>
                    <a:fld id="{98AC9DFA-3522-5345-BEF9-1D821C0D5699}" type="VALUE">
                      <a:rPr lang="en-US" smtClean="0">
                        <a:ln>
                          <a:noFill/>
                        </a:ln>
                        <a:solidFill>
                          <a:schemeClr val="tx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4D-3A43-B08D-FBC160A1E10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Feuil1!$F$2</c:f>
              <c:numCache>
                <c:formatCode>0%</c:formatCode>
                <c:ptCount val="1"/>
                <c:pt idx="0">
                  <c:v>0.43</c:v>
                </c:pt>
              </c:numCache>
            </c:numRef>
          </c:val>
          <c:extLst>
            <c:ext xmlns:c16="http://schemas.microsoft.com/office/drawing/2014/chart" uri="{C3380CC4-5D6E-409C-BE32-E72D297353CC}">
              <c16:uniqueId val="{00000000-8E5C-2648-8BF6-7ED23BB2CBE1}"/>
            </c:ext>
          </c:extLst>
        </c:ser>
        <c:ser>
          <c:idx val="5"/>
          <c:order val="4"/>
          <c:tx>
            <c:strRef>
              <c:f>Feuil1!$G$1</c:f>
              <c:strCache>
                <c:ptCount val="1"/>
                <c:pt idx="0">
                  <c:v>Une très bonne chose</c:v>
                </c:pt>
              </c:strCache>
            </c:strRef>
          </c:tx>
          <c:spPr>
            <a:solidFill>
              <a:srgbClr val="00FF3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5C-2648-8BF6-7ED23BB2CBE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ontserrat"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Feuil1!$G$2</c:f>
              <c:numCache>
                <c:formatCode>0%</c:formatCode>
                <c:ptCount val="1"/>
                <c:pt idx="0">
                  <c:v>0.28999999999999998</c:v>
                </c:pt>
              </c:numCache>
            </c:numRef>
          </c:val>
          <c:extLst>
            <c:ext xmlns:c16="http://schemas.microsoft.com/office/drawing/2014/chart" uri="{C3380CC4-5D6E-409C-BE32-E72D297353CC}">
              <c16:uniqueId val="{00000001-8E5C-2648-8BF6-7ED23BB2CBE1}"/>
            </c:ext>
          </c:extLst>
        </c:ser>
        <c:dLbls>
          <c:showLegendKey val="0"/>
          <c:showVal val="0"/>
          <c:showCatName val="0"/>
          <c:showSerName val="0"/>
          <c:showPercent val="0"/>
          <c:showBubbleSize val="0"/>
        </c:dLbls>
        <c:gapWidth val="150"/>
        <c:overlap val="100"/>
        <c:axId val="1746025007"/>
        <c:axId val="1749239503"/>
      </c:barChart>
      <c:catAx>
        <c:axId val="1746025007"/>
        <c:scaling>
          <c:orientation val="minMax"/>
        </c:scaling>
        <c:delete val="1"/>
        <c:axPos val="l"/>
        <c:numFmt formatCode="General" sourceLinked="1"/>
        <c:majorTickMark val="none"/>
        <c:minorTickMark val="none"/>
        <c:tickLblPos val="nextTo"/>
        <c:crossAx val="1749239503"/>
        <c:crosses val="autoZero"/>
        <c:auto val="1"/>
        <c:lblAlgn val="ctr"/>
        <c:lblOffset val="100"/>
        <c:noMultiLvlLbl val="0"/>
      </c:catAx>
      <c:valAx>
        <c:axId val="1749239503"/>
        <c:scaling>
          <c:orientation val="minMax"/>
        </c:scaling>
        <c:delete val="1"/>
        <c:axPos val="b"/>
        <c:numFmt formatCode="0%" sourceLinked="1"/>
        <c:majorTickMark val="none"/>
        <c:minorTickMark val="none"/>
        <c:tickLblPos val="nextTo"/>
        <c:crossAx val="1746025007"/>
        <c:crosses val="autoZero"/>
        <c:crossBetween val="between"/>
      </c:valAx>
      <c:spPr>
        <a:noFill/>
        <a:ln>
          <a:noFill/>
        </a:ln>
        <a:effectLst/>
      </c:spPr>
    </c:plotArea>
    <c:legend>
      <c:legendPos val="t"/>
      <c:layout>
        <c:manualLayout>
          <c:xMode val="edge"/>
          <c:yMode val="edge"/>
          <c:x val="2.3574956038236769E-2"/>
          <c:y val="6.2106798837380676E-2"/>
          <c:w val="0.78110444338799589"/>
          <c:h val="0.1191860295721610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solidFill>
                  <a:srgbClr val="404040"/>
                </a:solidFill>
                <a:latin typeface="Montserrat" pitchFamily="2" charset="77"/>
                <a:cs typeface="Tahoma"/>
              </a:defRPr>
            </a:pPr>
            <a:r>
              <a:rPr lang="fr-FR" sz="1400" dirty="0">
                <a:solidFill>
                  <a:srgbClr val="404040"/>
                </a:solidFill>
                <a:latin typeface="Montserrat" pitchFamily="2" charset="77"/>
                <a:cs typeface="Tahoma"/>
              </a:rPr>
              <a:t>L’ouverture à la concurrence</a:t>
            </a:r>
            <a:r>
              <a:rPr lang="fr-FR" sz="1400" baseline="0" dirty="0">
                <a:solidFill>
                  <a:srgbClr val="404040"/>
                </a:solidFill>
                <a:latin typeface="Montserrat" pitchFamily="2" charset="77"/>
                <a:cs typeface="Tahoma"/>
              </a:rPr>
              <a:t> du marché de l’électricité et du gaz naturel est…</a:t>
            </a:r>
            <a:endParaRPr lang="fr-FR" sz="1400" dirty="0">
              <a:solidFill>
                <a:srgbClr val="404040"/>
              </a:solidFill>
              <a:latin typeface="Montserrat" pitchFamily="2" charset="77"/>
              <a:cs typeface="Tahoma"/>
            </a:endParaRPr>
          </a:p>
        </c:rich>
      </c:tx>
      <c:overlay val="0"/>
    </c:title>
    <c:autoTitleDeleted val="0"/>
    <c:plotArea>
      <c:layout>
        <c:manualLayout>
          <c:layoutTarget val="inner"/>
          <c:xMode val="edge"/>
          <c:yMode val="edge"/>
          <c:x val="1.9327644245169716E-2"/>
          <c:y val="0.43583519831792039"/>
          <c:w val="0.96134471150966061"/>
          <c:h val="0.42094735645747083"/>
        </c:manualLayout>
      </c:layout>
      <c:lineChart>
        <c:grouping val="standard"/>
        <c:varyColors val="0"/>
        <c:ser>
          <c:idx val="0"/>
          <c:order val="0"/>
          <c:tx>
            <c:strRef>
              <c:f>Feuil1!$B$1</c:f>
              <c:strCache>
                <c:ptCount val="1"/>
                <c:pt idx="0">
                  <c:v>%  une bonne chose</c:v>
                </c:pt>
              </c:strCache>
            </c:strRef>
          </c:tx>
          <c:spPr>
            <a:ln>
              <a:solidFill>
                <a:srgbClr val="00FF30"/>
              </a:solidFill>
            </a:ln>
            <a:effectLst/>
          </c:spPr>
          <c:marker>
            <c:spPr>
              <a:solidFill>
                <a:srgbClr val="276125"/>
              </a:solidFill>
              <a:ln>
                <a:solidFill>
                  <a:srgbClr val="276125"/>
                </a:solidFill>
              </a:ln>
              <a:effectLst/>
            </c:spPr>
          </c:marker>
          <c:dLbls>
            <c:dLbl>
              <c:idx val="11"/>
              <c:spPr/>
              <c:txPr>
                <a:bodyPr/>
                <a:lstStyle/>
                <a:p>
                  <a:pPr>
                    <a:defRPr sz="105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73E1-D44C-8E4A-9249C5FC78B7}"/>
                </c:ext>
              </c:extLst>
            </c:dLbl>
            <c:dLbl>
              <c:idx val="14"/>
              <c:spPr>
                <a:noFill/>
                <a:ln>
                  <a:noFill/>
                </a:ln>
                <a:effectLst/>
              </c:spPr>
              <c:txPr>
                <a:bodyPr/>
                <a:lstStyle/>
                <a:p>
                  <a:pPr>
                    <a:defRPr sz="16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40C7-724D-9A27-2E89BF5CBD4D}"/>
                </c:ext>
              </c:extLst>
            </c:dLbl>
            <c:spPr>
              <a:noFill/>
              <a:ln>
                <a:noFill/>
              </a:ln>
              <a:effectLst/>
            </c:spPr>
            <c:txPr>
              <a:bodyPr/>
              <a:lstStyle/>
              <a:p>
                <a:pPr>
                  <a:defRPr sz="105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Feuil1!$B$2:$B$16</c:f>
              <c:numCache>
                <c:formatCode>0%</c:formatCode>
                <c:ptCount val="15"/>
                <c:pt idx="0">
                  <c:v>0.59</c:v>
                </c:pt>
                <c:pt idx="1">
                  <c:v>0.59</c:v>
                </c:pt>
                <c:pt idx="2">
                  <c:v>0.6</c:v>
                </c:pt>
                <c:pt idx="3">
                  <c:v>0.61</c:v>
                </c:pt>
                <c:pt idx="4">
                  <c:v>0.61</c:v>
                </c:pt>
                <c:pt idx="5">
                  <c:v>0.63</c:v>
                </c:pt>
                <c:pt idx="6">
                  <c:v>0.64</c:v>
                </c:pt>
                <c:pt idx="7">
                  <c:v>0.71</c:v>
                </c:pt>
                <c:pt idx="8">
                  <c:v>0.7</c:v>
                </c:pt>
                <c:pt idx="9">
                  <c:v>0.68</c:v>
                </c:pt>
                <c:pt idx="10">
                  <c:v>0.64</c:v>
                </c:pt>
                <c:pt idx="11">
                  <c:v>0.65</c:v>
                </c:pt>
                <c:pt idx="12">
                  <c:v>0.6</c:v>
                </c:pt>
                <c:pt idx="13">
                  <c:v>0.73</c:v>
                </c:pt>
                <c:pt idx="14">
                  <c:v>0.72</c:v>
                </c:pt>
              </c:numCache>
            </c:numRef>
          </c:val>
          <c:smooth val="1"/>
          <c:extLst>
            <c:ext xmlns:c16="http://schemas.microsoft.com/office/drawing/2014/chart" uri="{C3380CC4-5D6E-409C-BE32-E72D297353CC}">
              <c16:uniqueId val="{00000002-73E1-D44C-8E4A-9249C5FC78B7}"/>
            </c:ext>
          </c:extLst>
        </c:ser>
        <c:ser>
          <c:idx val="1"/>
          <c:order val="1"/>
          <c:tx>
            <c:strRef>
              <c:f>Feuil1!$C$1</c:f>
              <c:strCache>
                <c:ptCount val="1"/>
                <c:pt idx="0">
                  <c:v>%  une mauvaise chose</c:v>
                </c:pt>
              </c:strCache>
            </c:strRef>
          </c:tx>
          <c:spPr>
            <a:ln>
              <a:solidFill>
                <a:schemeClr val="tx1">
                  <a:lumMod val="85000"/>
                  <a:lumOff val="15000"/>
                </a:schemeClr>
              </a:solidFill>
            </a:ln>
          </c:spPr>
          <c:marker>
            <c:spPr>
              <a:solidFill>
                <a:schemeClr val="tx1">
                  <a:lumMod val="75000"/>
                  <a:lumOff val="25000"/>
                </a:schemeClr>
              </a:solidFill>
              <a:ln>
                <a:solidFill>
                  <a:schemeClr val="tx1"/>
                </a:solidFill>
              </a:ln>
            </c:spPr>
          </c:marker>
          <c:dLbls>
            <c:dLbl>
              <c:idx val="14"/>
              <c:spPr>
                <a:noFill/>
                <a:ln>
                  <a:noFill/>
                </a:ln>
                <a:effectLst/>
              </c:spPr>
              <c:txPr>
                <a:bodyPr wrap="square" lIns="38100" tIns="19050" rIns="38100" bIns="19050" anchor="ctr">
                  <a:spAutoFit/>
                </a:bodyPr>
                <a:lstStyle/>
                <a:p>
                  <a:pPr>
                    <a:defRPr sz="1600" b="1">
                      <a:latin typeface="Montserrat" pitchFamily="2" charset="77"/>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40C7-724D-9A27-2E89BF5CBD4D}"/>
                </c:ext>
              </c:extLst>
            </c:dLbl>
            <c:spPr>
              <a:noFill/>
              <a:ln>
                <a:noFill/>
              </a:ln>
              <a:effectLst/>
            </c:spPr>
            <c:txPr>
              <a:bodyPr wrap="square" lIns="38100" tIns="19050" rIns="38100" bIns="19050" anchor="ctr">
                <a:spAutoFit/>
              </a:bodyPr>
              <a:lstStyle/>
              <a:p>
                <a:pPr>
                  <a:defRPr sz="1050" b="1">
                    <a:latin typeface="Montserrat" pitchFamily="2" charset="77"/>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Feuil1!$C$2:$C$16</c:f>
              <c:numCache>
                <c:formatCode>0%</c:formatCode>
                <c:ptCount val="15"/>
                <c:pt idx="0">
                  <c:v>0.15</c:v>
                </c:pt>
                <c:pt idx="1">
                  <c:v>0.13</c:v>
                </c:pt>
                <c:pt idx="2">
                  <c:v>0.18</c:v>
                </c:pt>
                <c:pt idx="3">
                  <c:v>0.15</c:v>
                </c:pt>
                <c:pt idx="4">
                  <c:v>0.14000000000000001</c:v>
                </c:pt>
                <c:pt idx="5">
                  <c:v>0.14000000000000001</c:v>
                </c:pt>
                <c:pt idx="6">
                  <c:v>0.11</c:v>
                </c:pt>
                <c:pt idx="7">
                  <c:v>0.09</c:v>
                </c:pt>
                <c:pt idx="8">
                  <c:v>0.08</c:v>
                </c:pt>
                <c:pt idx="9">
                  <c:v>0.1</c:v>
                </c:pt>
                <c:pt idx="10">
                  <c:v>0.09</c:v>
                </c:pt>
                <c:pt idx="11">
                  <c:v>0.1</c:v>
                </c:pt>
                <c:pt idx="12">
                  <c:v>0.12</c:v>
                </c:pt>
                <c:pt idx="13">
                  <c:v>0.11</c:v>
                </c:pt>
                <c:pt idx="14">
                  <c:v>0.14000000000000001</c:v>
                </c:pt>
              </c:numCache>
            </c:numRef>
          </c:val>
          <c:smooth val="0"/>
          <c:extLst>
            <c:ext xmlns:c16="http://schemas.microsoft.com/office/drawing/2014/chart" uri="{C3380CC4-5D6E-409C-BE32-E72D297353CC}">
              <c16:uniqueId val="{00000001-8449-8641-A170-6ADBF52D051A}"/>
            </c:ext>
          </c:extLst>
        </c:ser>
        <c:dLbls>
          <c:showLegendKey val="0"/>
          <c:showVal val="1"/>
          <c:showCatName val="0"/>
          <c:showSerName val="0"/>
          <c:showPercent val="0"/>
          <c:showBubbleSize val="0"/>
        </c:dLbls>
        <c:marker val="1"/>
        <c:smooth val="0"/>
        <c:axId val="-2133569336"/>
        <c:axId val="-2133576360"/>
      </c:lineChart>
      <c:catAx>
        <c:axId val="-2133569336"/>
        <c:scaling>
          <c:orientation val="minMax"/>
        </c:scaling>
        <c:delete val="0"/>
        <c:axPos val="b"/>
        <c:numFmt formatCode="General" sourceLinked="1"/>
        <c:majorTickMark val="none"/>
        <c:minorTickMark val="none"/>
        <c:tickLblPos val="nextTo"/>
        <c:txPr>
          <a:bodyPr/>
          <a:lstStyle/>
          <a:p>
            <a:pPr>
              <a:defRPr sz="1200" b="1">
                <a:latin typeface="Montserrat" pitchFamily="2" charset="77"/>
                <a:cs typeface="Tahoma"/>
              </a:defRPr>
            </a:pPr>
            <a:endParaRPr lang="fr-FR"/>
          </a:p>
        </c:txPr>
        <c:crossAx val="-2133576360"/>
        <c:crosses val="autoZero"/>
        <c:auto val="1"/>
        <c:lblAlgn val="ctr"/>
        <c:lblOffset val="100"/>
        <c:noMultiLvlLbl val="0"/>
      </c:catAx>
      <c:valAx>
        <c:axId val="-2133576360"/>
        <c:scaling>
          <c:orientation val="minMax"/>
          <c:max val="1"/>
        </c:scaling>
        <c:delete val="1"/>
        <c:axPos val="l"/>
        <c:numFmt formatCode="0%" sourceLinked="1"/>
        <c:majorTickMark val="none"/>
        <c:minorTickMark val="none"/>
        <c:tickLblPos val="nextTo"/>
        <c:crossAx val="-2133569336"/>
        <c:crosses val="autoZero"/>
        <c:crossBetween val="between"/>
      </c:valAx>
    </c:plotArea>
    <c:legend>
      <c:legendPos val="t"/>
      <c:layout>
        <c:manualLayout>
          <c:xMode val="edge"/>
          <c:yMode val="edge"/>
          <c:x val="0.21491620975073428"/>
          <c:y val="0.20805456061854533"/>
          <c:w val="0.64938975419027345"/>
          <c:h val="0.10867330651321146"/>
        </c:manualLayout>
      </c:layout>
      <c:overlay val="0"/>
      <c:txPr>
        <a:bodyPr/>
        <a:lstStyle/>
        <a:p>
          <a:pPr>
            <a:defRPr sz="1200" b="0">
              <a:latin typeface="Montserrat" pitchFamily="2" charset="77"/>
              <a:cs typeface="Tahoma"/>
            </a:defRPr>
          </a:pPr>
          <a:endParaRPr lang="fr-FR"/>
        </a:p>
      </c:txPr>
    </c:legend>
    <c:plotVisOnly val="1"/>
    <c:dispBlanksAs val="gap"/>
    <c:showDLblsOverMax val="0"/>
  </c:chart>
  <c:spPr>
    <a:ln>
      <a:noFill/>
    </a:ln>
  </c:spPr>
  <c:txPr>
    <a:bodyPr/>
    <a:lstStyle/>
    <a:p>
      <a:pPr>
        <a:defRPr sz="1800"/>
      </a:pPr>
      <a:endParaRPr lang="fr-FR"/>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dk1"/>
                </a:solidFill>
                <a:latin typeface="+mn-lt"/>
                <a:ea typeface="+mn-ea"/>
                <a:cs typeface="+mn-cs"/>
              </a:defRPr>
            </a:pPr>
            <a:r>
              <a:rPr lang="fr-FR" sz="1200" dirty="0">
                <a:solidFill>
                  <a:schemeClr val="dk1"/>
                </a:solidFill>
                <a:latin typeface="Montserrat" pitchFamily="2" charset="77"/>
                <a:ea typeface="+mn-ea"/>
                <a:cs typeface="+mn-cs"/>
              </a:rPr>
              <a:t>Impact sur</a:t>
            </a:r>
          </a:p>
          <a:p>
            <a:pPr>
              <a:defRPr>
                <a:solidFill>
                  <a:schemeClr val="dk1"/>
                </a:solidFill>
                <a:latin typeface="+mn-lt"/>
                <a:ea typeface="+mn-ea"/>
                <a:cs typeface="+mn-cs"/>
              </a:defRPr>
            </a:pPr>
            <a:r>
              <a:rPr lang="fr-FR" sz="1600" dirty="0">
                <a:solidFill>
                  <a:schemeClr val="dk1"/>
                </a:solidFill>
                <a:latin typeface="Montserrat" pitchFamily="2" charset="77"/>
                <a:ea typeface="+mn-ea"/>
                <a:cs typeface="+mn-cs"/>
              </a:rPr>
              <a:t>La qualité du service</a:t>
            </a:r>
            <a:r>
              <a:rPr lang="is-IS" sz="1600" dirty="0">
                <a:solidFill>
                  <a:schemeClr val="dk1"/>
                </a:solidFill>
                <a:latin typeface="Montserrat" pitchFamily="2" charset="77"/>
                <a:ea typeface="+mn-ea"/>
                <a:cs typeface="+mn-cs"/>
              </a:rPr>
              <a:t>…</a:t>
            </a:r>
            <a:endParaRPr lang="fr-FR" sz="1400" dirty="0">
              <a:solidFill>
                <a:schemeClr val="tx1">
                  <a:lumMod val="75000"/>
                  <a:lumOff val="25000"/>
                </a:schemeClr>
              </a:solidFill>
              <a:latin typeface="Montserrat" pitchFamily="2" charset="77"/>
              <a:cs typeface="Tahoma"/>
            </a:endParaRPr>
          </a:p>
        </c:rich>
      </c:tx>
      <c:layout>
        <c:manualLayout>
          <c:xMode val="edge"/>
          <c:yMode val="edge"/>
          <c:x val="0.53200557548491301"/>
          <c:y val="0.11491403163664726"/>
        </c:manualLayout>
      </c:layout>
      <c:overlay val="0"/>
      <c:spPr>
        <a:solidFill>
          <a:schemeClr val="lt1"/>
        </a:solidFill>
        <a:ln w="12700" cap="flat" cmpd="sng" algn="ctr">
          <a:solidFill>
            <a:schemeClr val="dk1"/>
          </a:solidFill>
          <a:prstDash val="solid"/>
          <a:miter lim="800000"/>
        </a:ln>
        <a:effectLst/>
      </c:spPr>
    </c:title>
    <c:autoTitleDeleted val="0"/>
    <c:plotArea>
      <c:layout>
        <c:manualLayout>
          <c:layoutTarget val="inner"/>
          <c:xMode val="edge"/>
          <c:yMode val="edge"/>
          <c:x val="3.1693725352657499E-2"/>
          <c:y val="0.113364954296789"/>
          <c:w val="0.93661254929468496"/>
          <c:h val="0.78982087888423003"/>
        </c:manualLayout>
      </c:layout>
      <c:lineChart>
        <c:grouping val="standard"/>
        <c:varyColors val="0"/>
        <c:ser>
          <c:idx val="0"/>
          <c:order val="0"/>
          <c:tx>
            <c:strRef>
              <c:f>Feuil1!$B$1</c:f>
              <c:strCache>
                <c:ptCount val="1"/>
                <c:pt idx="0">
                  <c:v>Amélioration</c:v>
                </c:pt>
              </c:strCache>
            </c:strRef>
          </c:tx>
          <c:spPr>
            <a:ln>
              <a:solidFill>
                <a:srgbClr val="00FF30"/>
              </a:solidFill>
            </a:ln>
            <a:effectLst/>
          </c:spPr>
          <c:marker>
            <c:spPr>
              <a:solidFill>
                <a:srgbClr val="00FF30"/>
              </a:solidFill>
              <a:ln>
                <a:solidFill>
                  <a:schemeClr val="tx2">
                    <a:lumMod val="75000"/>
                  </a:schemeClr>
                </a:solidFill>
              </a:ln>
              <a:effectLst/>
            </c:spPr>
          </c:marker>
          <c:dLbls>
            <c:dLbl>
              <c:idx val="6"/>
              <c:tx>
                <c:rich>
                  <a:bodyPr/>
                  <a:lstStyle/>
                  <a:p>
                    <a:pPr>
                      <a:defRPr sz="1400" b="1">
                        <a:solidFill>
                          <a:srgbClr val="00FF30"/>
                        </a:solidFill>
                        <a:latin typeface="Tahoma"/>
                        <a:cs typeface="Tahoma"/>
                      </a:defRPr>
                    </a:pPr>
                    <a:fld id="{6DEADAE5-E80B-F146-BA1C-F735DEDC1FE8}" type="VALUE">
                      <a:rPr lang="en-US" sz="1200"/>
                      <a:pPr>
                        <a:defRPr sz="1400" b="1">
                          <a:solidFill>
                            <a:srgbClr val="00FF30"/>
                          </a:solidFill>
                          <a:latin typeface="Tahoma"/>
                          <a:cs typeface="Tahoma"/>
                        </a:defRPr>
                      </a:pPr>
                      <a:t>[VALEUR]</a:t>
                    </a:fld>
                    <a:endParaRPr lang="fr-F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5A-924A-8839-7D09A787B78D}"/>
                </c:ext>
              </c:extLst>
            </c:dLbl>
            <c:dLbl>
              <c:idx val="7"/>
              <c:spPr>
                <a:noFill/>
                <a:ln>
                  <a:noFill/>
                </a:ln>
                <a:effectLst/>
              </c:spPr>
              <c:txPr>
                <a:bodyPr/>
                <a:lstStyle/>
                <a:p>
                  <a:pPr>
                    <a:defRPr sz="1600" b="1">
                      <a:solidFill>
                        <a:srgbClr val="00FF30"/>
                      </a:solidFill>
                      <a:latin typeface="Tahoma"/>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2-C7C7-254B-B481-4FAC6C0F4E27}"/>
                </c:ext>
              </c:extLst>
            </c:dLbl>
            <c:spPr>
              <a:noFill/>
              <a:ln>
                <a:noFill/>
              </a:ln>
              <a:effectLst/>
            </c:spPr>
            <c:txPr>
              <a:bodyPr/>
              <a:lstStyle/>
              <a:p>
                <a:pPr>
                  <a:defRPr sz="1200" b="1">
                    <a:solidFill>
                      <a:srgbClr val="00FF30"/>
                    </a:solidFill>
                    <a:latin typeface="Tahoma"/>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8"/>
                <c:pt idx="0">
                  <c:v>2014</c:v>
                </c:pt>
                <c:pt idx="1">
                  <c:v>2015</c:v>
                </c:pt>
                <c:pt idx="2">
                  <c:v>2016</c:v>
                </c:pt>
                <c:pt idx="3">
                  <c:v>2017</c:v>
                </c:pt>
                <c:pt idx="4">
                  <c:v>2018</c:v>
                </c:pt>
                <c:pt idx="5">
                  <c:v>2019</c:v>
                </c:pt>
                <c:pt idx="6">
                  <c:v>2020</c:v>
                </c:pt>
                <c:pt idx="7">
                  <c:v>2021</c:v>
                </c:pt>
              </c:numCache>
            </c:numRef>
          </c:cat>
          <c:val>
            <c:numRef>
              <c:f>Feuil1!$B$2:$B$9</c:f>
              <c:numCache>
                <c:formatCode>0%</c:formatCode>
                <c:ptCount val="8"/>
                <c:pt idx="0">
                  <c:v>0.26</c:v>
                </c:pt>
                <c:pt idx="1">
                  <c:v>0.22</c:v>
                </c:pt>
                <c:pt idx="2">
                  <c:v>0.22</c:v>
                </c:pt>
                <c:pt idx="3">
                  <c:v>0.22</c:v>
                </c:pt>
                <c:pt idx="4">
                  <c:v>0.24</c:v>
                </c:pt>
                <c:pt idx="5">
                  <c:v>0.19</c:v>
                </c:pt>
                <c:pt idx="6">
                  <c:v>0.28000000000000003</c:v>
                </c:pt>
                <c:pt idx="7">
                  <c:v>0.27</c:v>
                </c:pt>
              </c:numCache>
            </c:numRef>
          </c:val>
          <c:smooth val="1"/>
          <c:extLst>
            <c:ext xmlns:c16="http://schemas.microsoft.com/office/drawing/2014/chart" uri="{C3380CC4-5D6E-409C-BE32-E72D297353CC}">
              <c16:uniqueId val="{00000001-F16B-B54A-A55F-7EBFBA04B277}"/>
            </c:ext>
          </c:extLst>
        </c:ser>
        <c:ser>
          <c:idx val="1"/>
          <c:order val="1"/>
          <c:tx>
            <c:strRef>
              <c:f>Feuil1!$C$1</c:f>
              <c:strCache>
                <c:ptCount val="1"/>
                <c:pt idx="0">
                  <c:v>Détérioration</c:v>
                </c:pt>
              </c:strCache>
            </c:strRef>
          </c:tx>
          <c:spPr>
            <a:ln>
              <a:solidFill>
                <a:schemeClr val="tx1">
                  <a:lumMod val="75000"/>
                  <a:lumOff val="25000"/>
                </a:schemeClr>
              </a:solidFill>
            </a:ln>
            <a:effectLst/>
          </c:spPr>
          <c:marker>
            <c:spPr>
              <a:solidFill>
                <a:schemeClr val="tx1">
                  <a:lumMod val="85000"/>
                  <a:lumOff val="15000"/>
                </a:schemeClr>
              </a:solidFill>
              <a:ln>
                <a:solidFill>
                  <a:schemeClr val="tx1">
                    <a:lumMod val="85000"/>
                    <a:lumOff val="15000"/>
                  </a:schemeClr>
                </a:solidFill>
              </a:ln>
              <a:effectLst/>
            </c:spPr>
          </c:marker>
          <c:dLbls>
            <c:dLbl>
              <c:idx val="1"/>
              <c:layout>
                <c:manualLayout>
                  <c:x val="-0.111269739710241"/>
                  <c:y val="2.5386047807856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6B-B54A-A55F-7EBFBA04B277}"/>
                </c:ext>
              </c:extLst>
            </c:dLbl>
            <c:dLbl>
              <c:idx val="2"/>
              <c:layout>
                <c:manualLayout>
                  <c:x val="-5.7634204498051803E-2"/>
                  <c:y val="4.0170003061880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6B-B54A-A55F-7EBFBA04B277}"/>
                </c:ext>
              </c:extLst>
            </c:dLbl>
            <c:dLbl>
              <c:idx val="3"/>
              <c:layout>
                <c:manualLayout>
                  <c:x val="-1.8626542525550498E-2"/>
                  <c:y val="2.64302272764289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6B-B54A-A55F-7EBFBA04B277}"/>
                </c:ext>
              </c:extLst>
            </c:dLbl>
            <c:dLbl>
              <c:idx val="7"/>
              <c:spPr>
                <a:noFill/>
                <a:ln>
                  <a:noFill/>
                </a:ln>
                <a:effectLst/>
              </c:spPr>
              <c:txPr>
                <a:bodyPr/>
                <a:lstStyle/>
                <a:p>
                  <a:pPr>
                    <a:defRPr sz="1600" b="1">
                      <a:solidFill>
                        <a:schemeClr val="tx1">
                          <a:lumMod val="75000"/>
                          <a:lumOff val="25000"/>
                        </a:schemeClr>
                      </a:solidFill>
                      <a:latin typeface="Tahoma"/>
                      <a:cs typeface="Tahoma"/>
                    </a:defRPr>
                  </a:pPr>
                  <a:endParaRPr lang="fr-FR"/>
                </a:p>
              </c:txPr>
              <c:dLblPos val="b"/>
              <c:showLegendKey val="0"/>
              <c:showVal val="1"/>
              <c:showCatName val="0"/>
              <c:showSerName val="0"/>
              <c:showPercent val="0"/>
              <c:showBubbleSize val="0"/>
              <c:extLst>
                <c:ext xmlns:c16="http://schemas.microsoft.com/office/drawing/2014/chart" uri="{C3380CC4-5D6E-409C-BE32-E72D297353CC}">
                  <c16:uniqueId val="{00000003-C7C7-254B-B481-4FAC6C0F4E27}"/>
                </c:ext>
              </c:extLst>
            </c:dLbl>
            <c:spPr>
              <a:noFill/>
              <a:ln>
                <a:noFill/>
              </a:ln>
              <a:effectLst/>
            </c:spPr>
            <c:txPr>
              <a:bodyPr/>
              <a:lstStyle/>
              <a:p>
                <a:pPr>
                  <a:defRPr sz="1200" b="1">
                    <a:solidFill>
                      <a:schemeClr val="tx1">
                        <a:lumMod val="75000"/>
                        <a:lumOff val="25000"/>
                      </a:schemeClr>
                    </a:solidFill>
                    <a:latin typeface="Tahoma"/>
                    <a:cs typeface="Tahoma"/>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8"/>
                <c:pt idx="0">
                  <c:v>2014</c:v>
                </c:pt>
                <c:pt idx="1">
                  <c:v>2015</c:v>
                </c:pt>
                <c:pt idx="2">
                  <c:v>2016</c:v>
                </c:pt>
                <c:pt idx="3">
                  <c:v>2017</c:v>
                </c:pt>
                <c:pt idx="4">
                  <c:v>2018</c:v>
                </c:pt>
                <c:pt idx="5">
                  <c:v>2019</c:v>
                </c:pt>
                <c:pt idx="6">
                  <c:v>2020</c:v>
                </c:pt>
                <c:pt idx="7">
                  <c:v>2021</c:v>
                </c:pt>
              </c:numCache>
            </c:numRef>
          </c:cat>
          <c:val>
            <c:numRef>
              <c:f>Feuil1!$C$2:$C$9</c:f>
              <c:numCache>
                <c:formatCode>0%</c:formatCode>
                <c:ptCount val="8"/>
                <c:pt idx="0">
                  <c:v>0.26</c:v>
                </c:pt>
                <c:pt idx="1">
                  <c:v>0.08</c:v>
                </c:pt>
                <c:pt idx="2">
                  <c:v>0.08</c:v>
                </c:pt>
                <c:pt idx="3">
                  <c:v>7.0000000000000007E-2</c:v>
                </c:pt>
                <c:pt idx="4">
                  <c:v>0.11</c:v>
                </c:pt>
                <c:pt idx="5">
                  <c:v>0.12</c:v>
                </c:pt>
                <c:pt idx="6">
                  <c:v>0.14000000000000001</c:v>
                </c:pt>
                <c:pt idx="7">
                  <c:v>0.19</c:v>
                </c:pt>
              </c:numCache>
            </c:numRef>
          </c:val>
          <c:smooth val="1"/>
          <c:extLst>
            <c:ext xmlns:c16="http://schemas.microsoft.com/office/drawing/2014/chart" uri="{C3380CC4-5D6E-409C-BE32-E72D297353CC}">
              <c16:uniqueId val="{00000006-F16B-B54A-A55F-7EBFBA04B277}"/>
            </c:ext>
          </c:extLst>
        </c:ser>
        <c:ser>
          <c:idx val="2"/>
          <c:order val="2"/>
          <c:tx>
            <c:strRef>
              <c:f>Feuil1!$D$1</c:f>
              <c:strCache>
                <c:ptCount val="1"/>
                <c:pt idx="0">
                  <c:v>Ni l'un ni l'autre</c:v>
                </c:pt>
              </c:strCache>
            </c:strRef>
          </c:tx>
          <c:spPr>
            <a:ln>
              <a:solidFill>
                <a:schemeClr val="bg1">
                  <a:lumMod val="65000"/>
                </a:schemeClr>
              </a:solidFill>
            </a:ln>
            <a:effectLst/>
          </c:spPr>
          <c:marker>
            <c:spPr>
              <a:solidFill>
                <a:schemeClr val="bg1">
                  <a:lumMod val="65000"/>
                </a:schemeClr>
              </a:solidFill>
              <a:ln>
                <a:solidFill>
                  <a:schemeClr val="bg1">
                    <a:lumMod val="65000"/>
                  </a:schemeClr>
                </a:solidFill>
              </a:ln>
              <a:effectLst/>
            </c:spPr>
          </c:marker>
          <c:dLbls>
            <c:dLbl>
              <c:idx val="7"/>
              <c:spPr>
                <a:noFill/>
                <a:ln>
                  <a:noFill/>
                </a:ln>
                <a:effectLst/>
              </c:spPr>
              <c:txPr>
                <a:bodyPr/>
                <a:lstStyle/>
                <a:p>
                  <a:pPr>
                    <a:defRPr sz="1600" b="1">
                      <a:solidFill>
                        <a:schemeClr val="bg1">
                          <a:lumMod val="65000"/>
                        </a:schemeClr>
                      </a:solidFill>
                      <a:latin typeface="Tahoma"/>
                      <a:cs typeface="Tahoma"/>
                    </a:defRPr>
                  </a:pPr>
                  <a:endParaRPr lang="fr-FR"/>
                </a:p>
              </c:txPr>
              <c:dLblPos val="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7C7-254B-B481-4FAC6C0F4E27}"/>
                </c:ext>
              </c:extLst>
            </c:dLbl>
            <c:spPr>
              <a:noFill/>
              <a:ln>
                <a:noFill/>
              </a:ln>
              <a:effectLst/>
            </c:spPr>
            <c:txPr>
              <a:bodyPr/>
              <a:lstStyle/>
              <a:p>
                <a:pPr>
                  <a:defRPr sz="1200" b="1">
                    <a:solidFill>
                      <a:schemeClr val="bg1">
                        <a:lumMod val="65000"/>
                      </a:schemeClr>
                    </a:solidFill>
                    <a:latin typeface="Tahoma"/>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8"/>
                <c:pt idx="0">
                  <c:v>2014</c:v>
                </c:pt>
                <c:pt idx="1">
                  <c:v>2015</c:v>
                </c:pt>
                <c:pt idx="2">
                  <c:v>2016</c:v>
                </c:pt>
                <c:pt idx="3">
                  <c:v>2017</c:v>
                </c:pt>
                <c:pt idx="4">
                  <c:v>2018</c:v>
                </c:pt>
                <c:pt idx="5">
                  <c:v>2019</c:v>
                </c:pt>
                <c:pt idx="6">
                  <c:v>2020</c:v>
                </c:pt>
                <c:pt idx="7">
                  <c:v>2021</c:v>
                </c:pt>
              </c:numCache>
            </c:numRef>
          </c:cat>
          <c:val>
            <c:numRef>
              <c:f>Feuil1!$D$2:$D$9</c:f>
              <c:numCache>
                <c:formatCode>0%</c:formatCode>
                <c:ptCount val="8"/>
                <c:pt idx="1">
                  <c:v>0.6</c:v>
                </c:pt>
                <c:pt idx="2">
                  <c:v>0.56000000000000005</c:v>
                </c:pt>
                <c:pt idx="3">
                  <c:v>0.59</c:v>
                </c:pt>
                <c:pt idx="4">
                  <c:v>0.55000000000000004</c:v>
                </c:pt>
                <c:pt idx="5">
                  <c:v>0.56000000000000005</c:v>
                </c:pt>
                <c:pt idx="6">
                  <c:v>0.57999999999999996</c:v>
                </c:pt>
                <c:pt idx="7">
                  <c:v>0.54</c:v>
                </c:pt>
              </c:numCache>
            </c:numRef>
          </c:val>
          <c:smooth val="0"/>
          <c:extLst>
            <c:ext xmlns:c16="http://schemas.microsoft.com/office/drawing/2014/chart" uri="{C3380CC4-5D6E-409C-BE32-E72D297353CC}">
              <c16:uniqueId val="{00000008-F16B-B54A-A55F-7EBFBA04B277}"/>
            </c:ext>
          </c:extLst>
        </c:ser>
        <c:dLbls>
          <c:showLegendKey val="0"/>
          <c:showVal val="1"/>
          <c:showCatName val="0"/>
          <c:showSerName val="0"/>
          <c:showPercent val="0"/>
          <c:showBubbleSize val="0"/>
        </c:dLbls>
        <c:marker val="1"/>
        <c:smooth val="0"/>
        <c:axId val="-2053777720"/>
        <c:axId val="-2053809368"/>
      </c:lineChart>
      <c:catAx>
        <c:axId val="-2053777720"/>
        <c:scaling>
          <c:orientation val="minMax"/>
        </c:scaling>
        <c:delete val="0"/>
        <c:axPos val="b"/>
        <c:numFmt formatCode="General" sourceLinked="1"/>
        <c:majorTickMark val="none"/>
        <c:minorTickMark val="none"/>
        <c:tickLblPos val="nextTo"/>
        <c:txPr>
          <a:bodyPr/>
          <a:lstStyle/>
          <a:p>
            <a:pPr>
              <a:defRPr sz="1200" b="1">
                <a:latin typeface="Montserrat" pitchFamily="2" charset="77"/>
                <a:cs typeface="Tahoma"/>
              </a:defRPr>
            </a:pPr>
            <a:endParaRPr lang="fr-FR"/>
          </a:p>
        </c:txPr>
        <c:crossAx val="-2053809368"/>
        <c:crosses val="autoZero"/>
        <c:auto val="1"/>
        <c:lblAlgn val="ctr"/>
        <c:lblOffset val="100"/>
        <c:noMultiLvlLbl val="0"/>
      </c:catAx>
      <c:valAx>
        <c:axId val="-2053809368"/>
        <c:scaling>
          <c:orientation val="minMax"/>
          <c:max val="1"/>
        </c:scaling>
        <c:delete val="1"/>
        <c:axPos val="l"/>
        <c:numFmt formatCode="0%" sourceLinked="1"/>
        <c:majorTickMark val="none"/>
        <c:minorTickMark val="none"/>
        <c:tickLblPos val="nextTo"/>
        <c:crossAx val="-2053777720"/>
        <c:crosses val="autoZero"/>
        <c:crossBetween val="between"/>
      </c:valAx>
    </c:plotArea>
    <c:legend>
      <c:legendPos val="t"/>
      <c:layout>
        <c:manualLayout>
          <c:xMode val="edge"/>
          <c:yMode val="edge"/>
          <c:x val="4.727740149077609E-2"/>
          <c:y val="0.2489223416403209"/>
          <c:w val="0.91371493653672198"/>
          <c:h val="7.3541387366230698E-2"/>
        </c:manualLayout>
      </c:layout>
      <c:overlay val="0"/>
      <c:txPr>
        <a:bodyPr/>
        <a:lstStyle/>
        <a:p>
          <a:pPr>
            <a:defRPr sz="1200" b="0">
              <a:latin typeface="Montserrat" pitchFamily="2" charset="77"/>
              <a:cs typeface="Tahoma"/>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dk1"/>
                </a:solidFill>
                <a:latin typeface="+mn-lt"/>
                <a:ea typeface="+mn-ea"/>
                <a:cs typeface="+mn-cs"/>
              </a:defRPr>
            </a:pPr>
            <a:r>
              <a:rPr lang="fr-FR" sz="1200" dirty="0">
                <a:solidFill>
                  <a:schemeClr val="dk1"/>
                </a:solidFill>
                <a:latin typeface="Montserrat" pitchFamily="2" charset="77"/>
                <a:ea typeface="+mn-ea"/>
                <a:cs typeface="+mn-cs"/>
              </a:rPr>
              <a:t>Impact sur </a:t>
            </a:r>
            <a:endParaRPr lang="fr-FR" sz="1400" dirty="0">
              <a:solidFill>
                <a:schemeClr val="dk1"/>
              </a:solidFill>
              <a:latin typeface="Montserrat" pitchFamily="2" charset="77"/>
              <a:ea typeface="+mn-ea"/>
              <a:cs typeface="+mn-cs"/>
            </a:endParaRPr>
          </a:p>
          <a:p>
            <a:pPr>
              <a:defRPr>
                <a:solidFill>
                  <a:schemeClr val="dk1"/>
                </a:solidFill>
                <a:latin typeface="+mn-lt"/>
                <a:ea typeface="+mn-ea"/>
                <a:cs typeface="+mn-cs"/>
              </a:defRPr>
            </a:pPr>
            <a:r>
              <a:rPr lang="fr-FR" sz="1600" dirty="0">
                <a:solidFill>
                  <a:schemeClr val="dk1"/>
                </a:solidFill>
                <a:latin typeface="Montserrat" pitchFamily="2" charset="77"/>
                <a:ea typeface="+mn-ea"/>
                <a:cs typeface="+mn-cs"/>
              </a:rPr>
              <a:t>Les prix</a:t>
            </a:r>
            <a:r>
              <a:rPr lang="is-IS" sz="1600" dirty="0">
                <a:solidFill>
                  <a:schemeClr val="dk1"/>
                </a:solidFill>
                <a:latin typeface="Montserrat" pitchFamily="2" charset="77"/>
                <a:ea typeface="+mn-ea"/>
                <a:cs typeface="+mn-cs"/>
              </a:rPr>
              <a:t>…</a:t>
            </a:r>
            <a:endParaRPr lang="fr-FR" sz="1600" dirty="0">
              <a:solidFill>
                <a:schemeClr val="tx1">
                  <a:lumMod val="75000"/>
                  <a:lumOff val="25000"/>
                </a:schemeClr>
              </a:solidFill>
              <a:latin typeface="Montserrat" pitchFamily="2" charset="77"/>
              <a:cs typeface="Tahoma"/>
            </a:endParaRPr>
          </a:p>
        </c:rich>
      </c:tx>
      <c:layout>
        <c:manualLayout>
          <c:xMode val="edge"/>
          <c:yMode val="edge"/>
          <c:x val="0.2839785750612423"/>
          <c:y val="0.11204118084573107"/>
        </c:manualLayout>
      </c:layout>
      <c:overlay val="0"/>
      <c:spPr>
        <a:solidFill>
          <a:schemeClr val="lt1"/>
        </a:solidFill>
        <a:ln w="12700" cap="flat" cmpd="sng" algn="ctr">
          <a:solidFill>
            <a:schemeClr val="dk1"/>
          </a:solidFill>
          <a:prstDash val="solid"/>
          <a:miter lim="800000"/>
        </a:ln>
        <a:effectLst/>
      </c:spPr>
    </c:title>
    <c:autoTitleDeleted val="0"/>
    <c:plotArea>
      <c:layout>
        <c:manualLayout>
          <c:layoutTarget val="inner"/>
          <c:xMode val="edge"/>
          <c:yMode val="edge"/>
          <c:x val="0.160906605636569"/>
          <c:y val="6.4526490851214396E-2"/>
          <c:w val="0.8098376478840551"/>
          <c:h val="0.83865934232980499"/>
        </c:manualLayout>
      </c:layout>
      <c:lineChart>
        <c:grouping val="standard"/>
        <c:varyColors val="0"/>
        <c:ser>
          <c:idx val="0"/>
          <c:order val="0"/>
          <c:tx>
            <c:strRef>
              <c:f>Feuil1!$B$1</c:f>
              <c:strCache>
                <c:ptCount val="1"/>
                <c:pt idx="0">
                  <c:v>Baisse</c:v>
                </c:pt>
              </c:strCache>
            </c:strRef>
          </c:tx>
          <c:spPr>
            <a:ln>
              <a:solidFill>
                <a:srgbClr val="00FF30"/>
              </a:solidFill>
            </a:ln>
            <a:effectLst/>
          </c:spPr>
          <c:marker>
            <c:spPr>
              <a:solidFill>
                <a:srgbClr val="00FF30"/>
              </a:solidFill>
              <a:ln>
                <a:solidFill>
                  <a:srgbClr val="00FF30"/>
                </a:solidFill>
              </a:ln>
              <a:effectLst/>
            </c:spPr>
          </c:marker>
          <c:dLbls>
            <c:dLbl>
              <c:idx val="4"/>
              <c:layout>
                <c:manualLayout>
                  <c:x val="-4.2367520566598635E-2"/>
                  <c:y val="-4.5225910128179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D8-4842-A18E-51CE9D9AA175}"/>
                </c:ext>
              </c:extLst>
            </c:dLbl>
            <c:dLbl>
              <c:idx val="6"/>
              <c:layout>
                <c:manualLayout>
                  <c:x val="-1.0988456204451325E-2"/>
                  <c:y val="2.9468210435641809E-2"/>
                </c:manualLayout>
              </c:layout>
              <c:spPr>
                <a:noFill/>
                <a:ln>
                  <a:noFill/>
                </a:ln>
                <a:effectLst/>
              </c:spPr>
              <c:txPr>
                <a:bodyPr/>
                <a:lstStyle/>
                <a:p>
                  <a:pPr>
                    <a:defRPr sz="1600" b="1">
                      <a:solidFill>
                        <a:srgbClr val="00FF30"/>
                      </a:solidFill>
                      <a:latin typeface="Tahoma"/>
                      <a:cs typeface="Tahoma"/>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D8-4842-A18E-51CE9D9AA175}"/>
                </c:ext>
              </c:extLst>
            </c:dLbl>
            <c:spPr>
              <a:noFill/>
              <a:ln>
                <a:noFill/>
              </a:ln>
              <a:effectLst/>
            </c:spPr>
            <c:txPr>
              <a:bodyPr/>
              <a:lstStyle/>
              <a:p>
                <a:pPr>
                  <a:defRPr sz="1200" b="1">
                    <a:solidFill>
                      <a:srgbClr val="00FF30"/>
                    </a:solidFill>
                    <a:latin typeface="Tahoma"/>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7"/>
                <c:pt idx="0">
                  <c:v>2015</c:v>
                </c:pt>
                <c:pt idx="1">
                  <c:v>2016</c:v>
                </c:pt>
                <c:pt idx="2">
                  <c:v>2017</c:v>
                </c:pt>
                <c:pt idx="3">
                  <c:v>2018</c:v>
                </c:pt>
                <c:pt idx="4">
                  <c:v>2019</c:v>
                </c:pt>
                <c:pt idx="5">
                  <c:v>2020</c:v>
                </c:pt>
                <c:pt idx="6">
                  <c:v>2021</c:v>
                </c:pt>
              </c:numCache>
            </c:numRef>
          </c:cat>
          <c:val>
            <c:numRef>
              <c:f>Feuil1!$B$2:$B$9</c:f>
              <c:numCache>
                <c:formatCode>0%</c:formatCode>
                <c:ptCount val="7"/>
                <c:pt idx="0">
                  <c:v>0.22</c:v>
                </c:pt>
                <c:pt idx="1">
                  <c:v>0.26</c:v>
                </c:pt>
                <c:pt idx="2">
                  <c:v>0.25</c:v>
                </c:pt>
                <c:pt idx="3">
                  <c:v>0.27</c:v>
                </c:pt>
                <c:pt idx="4">
                  <c:v>0.22</c:v>
                </c:pt>
                <c:pt idx="5">
                  <c:v>0.31</c:v>
                </c:pt>
                <c:pt idx="6">
                  <c:v>0.23</c:v>
                </c:pt>
              </c:numCache>
            </c:numRef>
          </c:val>
          <c:smooth val="0"/>
          <c:extLst>
            <c:ext xmlns:c16="http://schemas.microsoft.com/office/drawing/2014/chart" uri="{C3380CC4-5D6E-409C-BE32-E72D297353CC}">
              <c16:uniqueId val="{00000001-FD4A-5340-B79B-3E279EEFB49E}"/>
            </c:ext>
          </c:extLst>
        </c:ser>
        <c:ser>
          <c:idx val="1"/>
          <c:order val="1"/>
          <c:tx>
            <c:strRef>
              <c:f>Feuil1!$C$1</c:f>
              <c:strCache>
                <c:ptCount val="1"/>
                <c:pt idx="0">
                  <c:v>Hausse</c:v>
                </c:pt>
              </c:strCache>
            </c:strRef>
          </c:tx>
          <c:spPr>
            <a:ln>
              <a:solidFill>
                <a:schemeClr val="tx1">
                  <a:lumMod val="85000"/>
                  <a:lumOff val="15000"/>
                </a:schemeClr>
              </a:solidFill>
            </a:ln>
            <a:effectLst/>
          </c:spPr>
          <c:marker>
            <c:spPr>
              <a:solidFill>
                <a:schemeClr val="tx1">
                  <a:lumMod val="85000"/>
                  <a:lumOff val="15000"/>
                </a:schemeClr>
              </a:solidFill>
              <a:ln>
                <a:solidFill>
                  <a:schemeClr val="tx1">
                    <a:lumMod val="85000"/>
                    <a:lumOff val="15000"/>
                  </a:schemeClr>
                </a:solidFill>
              </a:ln>
              <a:effectLst/>
            </c:spPr>
          </c:marker>
          <c:dLbls>
            <c:dLbl>
              <c:idx val="1"/>
              <c:layout>
                <c:manualLayout>
                  <c:x val="-7.7138035484302606E-2"/>
                  <c:y val="3.9951806843922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4A-5340-B79B-3E279EEFB49E}"/>
                </c:ext>
              </c:extLst>
            </c:dLbl>
            <c:dLbl>
              <c:idx val="2"/>
              <c:layout>
                <c:manualLayout>
                  <c:x val="-5.7634204498051803E-2"/>
                  <c:y val="4.0170003061880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4A-5340-B79B-3E279EEFB49E}"/>
                </c:ext>
              </c:extLst>
            </c:dLbl>
            <c:dLbl>
              <c:idx val="6"/>
              <c:layout>
                <c:manualLayout>
                  <c:x val="-1.1106432601023489E-2"/>
                  <c:y val="3.7799703938022428E-2"/>
                </c:manualLayout>
              </c:layout>
              <c:spPr>
                <a:noFill/>
                <a:ln>
                  <a:noFill/>
                </a:ln>
                <a:effectLst/>
              </c:spPr>
              <c:txPr>
                <a:bodyPr/>
                <a:lstStyle/>
                <a:p>
                  <a:pPr>
                    <a:defRPr sz="1600" b="1">
                      <a:solidFill>
                        <a:schemeClr val="tx1">
                          <a:lumMod val="85000"/>
                          <a:lumOff val="15000"/>
                        </a:schemeClr>
                      </a:solidFill>
                      <a:latin typeface="Tahoma"/>
                      <a:cs typeface="Tahoma"/>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D8-4842-A18E-51CE9D9AA175}"/>
                </c:ext>
              </c:extLst>
            </c:dLbl>
            <c:spPr>
              <a:noFill/>
              <a:ln>
                <a:noFill/>
              </a:ln>
              <a:effectLst/>
            </c:spPr>
            <c:txPr>
              <a:bodyPr/>
              <a:lstStyle/>
              <a:p>
                <a:pPr>
                  <a:defRPr sz="1200" b="1">
                    <a:solidFill>
                      <a:schemeClr val="tx1">
                        <a:lumMod val="85000"/>
                        <a:lumOff val="15000"/>
                      </a:schemeClr>
                    </a:solidFill>
                    <a:latin typeface="Tahoma"/>
                    <a:cs typeface="Tahoma"/>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7"/>
                <c:pt idx="0">
                  <c:v>2015</c:v>
                </c:pt>
                <c:pt idx="1">
                  <c:v>2016</c:v>
                </c:pt>
                <c:pt idx="2">
                  <c:v>2017</c:v>
                </c:pt>
                <c:pt idx="3">
                  <c:v>2018</c:v>
                </c:pt>
                <c:pt idx="4">
                  <c:v>2019</c:v>
                </c:pt>
                <c:pt idx="5">
                  <c:v>2020</c:v>
                </c:pt>
                <c:pt idx="6">
                  <c:v>2021</c:v>
                </c:pt>
              </c:numCache>
            </c:numRef>
          </c:cat>
          <c:val>
            <c:numRef>
              <c:f>Feuil1!$C$2:$C$9</c:f>
              <c:numCache>
                <c:formatCode>0%</c:formatCode>
                <c:ptCount val="7"/>
                <c:pt idx="0">
                  <c:v>0.21</c:v>
                </c:pt>
                <c:pt idx="1">
                  <c:v>0.16</c:v>
                </c:pt>
                <c:pt idx="2">
                  <c:v>0.15</c:v>
                </c:pt>
                <c:pt idx="3">
                  <c:v>0.19</c:v>
                </c:pt>
                <c:pt idx="4">
                  <c:v>0.22</c:v>
                </c:pt>
                <c:pt idx="5">
                  <c:v>0.23</c:v>
                </c:pt>
                <c:pt idx="6">
                  <c:v>0.36</c:v>
                </c:pt>
              </c:numCache>
            </c:numRef>
          </c:val>
          <c:smooth val="0"/>
          <c:extLst>
            <c:ext xmlns:c16="http://schemas.microsoft.com/office/drawing/2014/chart" uri="{C3380CC4-5D6E-409C-BE32-E72D297353CC}">
              <c16:uniqueId val="{00000005-FD4A-5340-B79B-3E279EEFB49E}"/>
            </c:ext>
          </c:extLst>
        </c:ser>
        <c:ser>
          <c:idx val="2"/>
          <c:order val="2"/>
          <c:tx>
            <c:strRef>
              <c:f>Feuil1!$D$1</c:f>
              <c:strCache>
                <c:ptCount val="1"/>
                <c:pt idx="0">
                  <c:v>Ni l'un ni l'autre</c:v>
                </c:pt>
              </c:strCache>
            </c:strRef>
          </c:tx>
          <c:spPr>
            <a:ln>
              <a:solidFill>
                <a:schemeClr val="bg1">
                  <a:lumMod val="65000"/>
                </a:schemeClr>
              </a:solidFill>
            </a:ln>
            <a:effectLst/>
          </c:spPr>
          <c:marker>
            <c:spPr>
              <a:solidFill>
                <a:schemeClr val="bg1">
                  <a:lumMod val="65000"/>
                </a:schemeClr>
              </a:solidFill>
              <a:ln>
                <a:solidFill>
                  <a:schemeClr val="bg1">
                    <a:lumMod val="65000"/>
                  </a:schemeClr>
                </a:solidFill>
              </a:ln>
              <a:effectLst/>
            </c:spPr>
          </c:marker>
          <c:dLbls>
            <c:dLbl>
              <c:idx val="6"/>
              <c:layout>
                <c:manualLayout>
                  <c:x val="-1.5605832710532511E-2"/>
                  <c:y val="-5.5036582474795877E-2"/>
                </c:manualLayout>
              </c:layout>
              <c:spPr>
                <a:noFill/>
                <a:ln>
                  <a:noFill/>
                </a:ln>
                <a:effectLst/>
              </c:spPr>
              <c:txPr>
                <a:bodyPr/>
                <a:lstStyle/>
                <a:p>
                  <a:pPr>
                    <a:defRPr sz="1600" b="1">
                      <a:solidFill>
                        <a:schemeClr val="bg1">
                          <a:lumMod val="65000"/>
                        </a:schemeClr>
                      </a:solidFill>
                      <a:latin typeface="Tahoma"/>
                      <a:cs typeface="Tahoma"/>
                    </a:defRPr>
                  </a:pPr>
                  <a:endParaRPr lang="fr-F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D8-4842-A18E-51CE9D9AA175}"/>
                </c:ext>
              </c:extLst>
            </c:dLbl>
            <c:spPr>
              <a:noFill/>
              <a:ln>
                <a:noFill/>
              </a:ln>
              <a:effectLst/>
            </c:spPr>
            <c:txPr>
              <a:bodyPr/>
              <a:lstStyle/>
              <a:p>
                <a:pPr>
                  <a:defRPr sz="1200" b="1">
                    <a:solidFill>
                      <a:schemeClr val="bg1">
                        <a:lumMod val="65000"/>
                      </a:schemeClr>
                    </a:solidFill>
                    <a:latin typeface="Tahoma"/>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Feuil1!$A$2:$A$9</c:f>
              <c:numCache>
                <c:formatCode>General</c:formatCode>
                <c:ptCount val="7"/>
                <c:pt idx="0">
                  <c:v>2015</c:v>
                </c:pt>
                <c:pt idx="1">
                  <c:v>2016</c:v>
                </c:pt>
                <c:pt idx="2">
                  <c:v>2017</c:v>
                </c:pt>
                <c:pt idx="3">
                  <c:v>2018</c:v>
                </c:pt>
                <c:pt idx="4">
                  <c:v>2019</c:v>
                </c:pt>
                <c:pt idx="5">
                  <c:v>2020</c:v>
                </c:pt>
                <c:pt idx="6">
                  <c:v>2021</c:v>
                </c:pt>
              </c:numCache>
            </c:numRef>
          </c:cat>
          <c:val>
            <c:numRef>
              <c:f>Feuil1!$D$2:$D$9</c:f>
              <c:numCache>
                <c:formatCode>0%</c:formatCode>
                <c:ptCount val="7"/>
                <c:pt idx="0">
                  <c:v>0.44</c:v>
                </c:pt>
                <c:pt idx="1">
                  <c:v>0.44</c:v>
                </c:pt>
                <c:pt idx="2">
                  <c:v>0.48</c:v>
                </c:pt>
                <c:pt idx="3">
                  <c:v>0.45</c:v>
                </c:pt>
                <c:pt idx="4">
                  <c:v>0.42</c:v>
                </c:pt>
                <c:pt idx="5">
                  <c:v>0.46</c:v>
                </c:pt>
                <c:pt idx="6">
                  <c:v>0.41</c:v>
                </c:pt>
              </c:numCache>
            </c:numRef>
          </c:val>
          <c:smooth val="0"/>
          <c:extLst>
            <c:ext xmlns:c16="http://schemas.microsoft.com/office/drawing/2014/chart" uri="{C3380CC4-5D6E-409C-BE32-E72D297353CC}">
              <c16:uniqueId val="{00000007-FD4A-5340-B79B-3E279EEFB49E}"/>
            </c:ext>
          </c:extLst>
        </c:ser>
        <c:dLbls>
          <c:showLegendKey val="0"/>
          <c:showVal val="1"/>
          <c:showCatName val="0"/>
          <c:showSerName val="0"/>
          <c:showPercent val="0"/>
          <c:showBubbleSize val="0"/>
        </c:dLbls>
        <c:marker val="1"/>
        <c:smooth val="0"/>
        <c:axId val="-2120947832"/>
        <c:axId val="-2120938568"/>
      </c:lineChart>
      <c:catAx>
        <c:axId val="-2120947832"/>
        <c:scaling>
          <c:orientation val="minMax"/>
        </c:scaling>
        <c:delete val="0"/>
        <c:axPos val="b"/>
        <c:numFmt formatCode="General" sourceLinked="1"/>
        <c:majorTickMark val="none"/>
        <c:minorTickMark val="none"/>
        <c:tickLblPos val="nextTo"/>
        <c:txPr>
          <a:bodyPr/>
          <a:lstStyle/>
          <a:p>
            <a:pPr>
              <a:defRPr sz="1200" b="1">
                <a:latin typeface="Montserrat" pitchFamily="2" charset="77"/>
                <a:cs typeface="Tahoma"/>
              </a:defRPr>
            </a:pPr>
            <a:endParaRPr lang="fr-FR"/>
          </a:p>
        </c:txPr>
        <c:crossAx val="-2120938568"/>
        <c:crosses val="autoZero"/>
        <c:auto val="1"/>
        <c:lblAlgn val="ctr"/>
        <c:lblOffset val="100"/>
        <c:noMultiLvlLbl val="0"/>
      </c:catAx>
      <c:valAx>
        <c:axId val="-2120938568"/>
        <c:scaling>
          <c:orientation val="minMax"/>
          <c:max val="1"/>
        </c:scaling>
        <c:delete val="1"/>
        <c:axPos val="l"/>
        <c:numFmt formatCode="0%" sourceLinked="1"/>
        <c:majorTickMark val="none"/>
        <c:minorTickMark val="none"/>
        <c:tickLblPos val="nextTo"/>
        <c:crossAx val="-2120947832"/>
        <c:crosses val="autoZero"/>
        <c:crossBetween val="between"/>
      </c:valAx>
    </c:plotArea>
    <c:legend>
      <c:legendPos val="t"/>
      <c:layout>
        <c:manualLayout>
          <c:xMode val="edge"/>
          <c:yMode val="edge"/>
          <c:x val="6.6781232477026845E-2"/>
          <c:y val="0.27190514796765036"/>
          <c:w val="0.91371493653672198"/>
          <c:h val="7.3541387366230698E-2"/>
        </c:manualLayout>
      </c:layout>
      <c:overlay val="0"/>
      <c:txPr>
        <a:bodyPr/>
        <a:lstStyle/>
        <a:p>
          <a:pPr>
            <a:defRPr sz="1200" b="0">
              <a:latin typeface="Montserrat" pitchFamily="2" charset="77"/>
              <a:cs typeface="Tahoma"/>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81713455185755E-2"/>
          <c:y val="0.12776160665899336"/>
          <c:w val="0.98051828654481421"/>
          <c:h val="0.55103935295031214"/>
        </c:manualLayout>
      </c:layout>
      <c:barChart>
        <c:barDir val="bar"/>
        <c:grouping val="stacked"/>
        <c:varyColors val="0"/>
        <c:ser>
          <c:idx val="1"/>
          <c:order val="0"/>
          <c:tx>
            <c:strRef>
              <c:f>Feuil1!$C$1</c:f>
              <c:strCache>
                <c:ptCount val="1"/>
                <c:pt idx="0">
                  <c:v>Colonne3</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0%</c:formatCode>
                <c:ptCount val="1"/>
              </c:numCache>
            </c:numRef>
          </c:val>
          <c:extLst>
            <c:ext xmlns:c16="http://schemas.microsoft.com/office/drawing/2014/chart" uri="{C3380CC4-5D6E-409C-BE32-E72D297353CC}">
              <c16:uniqueId val="{00000000-A0A1-DE42-BDCB-EAF21642DAB4}"/>
            </c:ext>
          </c:extLst>
        </c:ser>
        <c:ser>
          <c:idx val="2"/>
          <c:order val="1"/>
          <c:tx>
            <c:strRef>
              <c:f>Feuil1!$D$1</c:f>
              <c:strCache>
                <c:ptCount val="1"/>
                <c:pt idx="0">
                  <c:v>Non</c:v>
                </c:pt>
              </c:strCache>
            </c:strRef>
          </c:tx>
          <c:spPr>
            <a:solidFill>
              <a:schemeClr val="tx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A0A1-DE42-BDCB-EAF21642DAB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0%</c:formatCode>
                <c:ptCount val="1"/>
                <c:pt idx="0">
                  <c:v>0.53</c:v>
                </c:pt>
              </c:numCache>
            </c:numRef>
          </c:val>
          <c:extLst>
            <c:ext xmlns:c16="http://schemas.microsoft.com/office/drawing/2014/chart" uri="{C3380CC4-5D6E-409C-BE32-E72D297353CC}">
              <c16:uniqueId val="{00000002-A0A1-DE42-BDCB-EAF21642DAB4}"/>
            </c:ext>
          </c:extLst>
        </c:ser>
        <c:ser>
          <c:idx val="3"/>
          <c:order val="2"/>
          <c:tx>
            <c:strRef>
              <c:f>Feuil1!$E$1</c:f>
              <c:strCache>
                <c:ptCount val="1"/>
                <c:pt idx="0">
                  <c:v>Oui, mais uniquement pour l'électricité</c:v>
                </c:pt>
              </c:strCache>
            </c:strRef>
          </c:tx>
          <c:spPr>
            <a:solidFill>
              <a:schemeClr val="bg1">
                <a:lumMod val="50000"/>
              </a:schemeClr>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4-A0A1-DE42-BDCB-EAF21642DAB4}"/>
              </c:ext>
            </c:extLst>
          </c:dPt>
          <c:dLbls>
            <c:dLbl>
              <c:idx val="0"/>
              <c:tx>
                <c:rich>
                  <a:bodyPr rot="0" spcFirstLastPara="1" vertOverflow="overflow" horzOverflow="overflow" vert="horz" wrap="square" lIns="38100" tIns="19050" rIns="38100" bIns="19050" anchor="ctr" anchorCtr="1">
                    <a:spAutoFit/>
                  </a:bodyPr>
                  <a:lstStyle/>
                  <a:p>
                    <a:pPr>
                      <a:defRPr sz="1600" b="1" i="0" u="none" strike="noStrike" kern="1200" baseline="0">
                        <a:ln>
                          <a:noFill/>
                        </a:ln>
                        <a:solidFill>
                          <a:schemeClr val="tx1"/>
                        </a:solidFill>
                        <a:latin typeface="+mn-lt"/>
                        <a:ea typeface="+mn-ea"/>
                        <a:cs typeface="+mn-cs"/>
                      </a:defRPr>
                    </a:pPr>
                    <a:fld id="{98AC9DFA-3522-5345-BEF9-1D821C0D5699}" type="VALUE">
                      <a:rPr lang="en-US" b="1" smtClean="0">
                        <a:ln>
                          <a:noFill/>
                        </a:ln>
                        <a:solidFill>
                          <a:schemeClr val="tx1"/>
                        </a:solidFill>
                      </a:rPr>
                      <a:pPr>
                        <a:defRPr sz="1600" b="1">
                          <a:ln>
                            <a:noFill/>
                          </a:ln>
                          <a:solidFill>
                            <a:schemeClr val="tx1"/>
                          </a:solidFill>
                        </a:defRPr>
                      </a:pPr>
                      <a:t>[VALEUR]</a:t>
                    </a:fld>
                    <a:endParaRPr lang="fr-FR"/>
                  </a:p>
                </c:rich>
              </c:tx>
              <c:spPr>
                <a:noFill/>
                <a:ln>
                  <a:noFill/>
                </a:ln>
                <a:effectLst/>
              </c:spPr>
              <c:txPr>
                <a:bodyPr rot="0" spcFirstLastPara="1" vertOverflow="overflow" horzOverflow="overflow" vert="horz" wrap="square" lIns="38100" tIns="19050" rIns="38100" bIns="19050" anchor="ctr" anchorCtr="1">
                  <a:spAutoFit/>
                </a:bodyPr>
                <a:lstStyle/>
                <a:p>
                  <a:pPr>
                    <a:defRPr sz="1600" b="1" i="0" u="none" strike="noStrike" kern="1200" baseline="0">
                      <a:ln>
                        <a:noFill/>
                      </a:ln>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0A1-DE42-BDCB-EAF21642DAB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0%</c:formatCode>
                <c:ptCount val="1"/>
                <c:pt idx="0">
                  <c:v>0.04</c:v>
                </c:pt>
              </c:numCache>
            </c:numRef>
          </c:val>
          <c:extLst>
            <c:ext xmlns:c16="http://schemas.microsoft.com/office/drawing/2014/chart" uri="{C3380CC4-5D6E-409C-BE32-E72D297353CC}">
              <c16:uniqueId val="{00000005-A0A1-DE42-BDCB-EAF21642DAB4}"/>
            </c:ext>
          </c:extLst>
        </c:ser>
        <c:ser>
          <c:idx val="4"/>
          <c:order val="3"/>
          <c:tx>
            <c:strRef>
              <c:f>Feuil1!$F$1</c:f>
              <c:strCache>
                <c:ptCount val="1"/>
                <c:pt idx="0">
                  <c:v>Oui, mais uniquement pour le gaz</c:v>
                </c:pt>
              </c:strCache>
            </c:strRef>
          </c:tx>
          <c:spPr>
            <a:solidFill>
              <a:srgbClr val="00FF30"/>
            </a:solidFill>
            <a:ln>
              <a:noFill/>
            </a:ln>
            <a:effectLst/>
          </c:spPr>
          <c:invertIfNegative val="0"/>
          <c:dLbls>
            <c:dLbl>
              <c:idx val="0"/>
              <c:tx>
                <c:rich>
                  <a:bodyPr/>
                  <a:lstStyle/>
                  <a:p>
                    <a:fld id="{98AC9DFA-3522-5345-BEF9-1D821C0D5699}" type="VALUE">
                      <a:rPr lang="en-US" smtClean="0">
                        <a:ln>
                          <a:noFill/>
                        </a:ln>
                        <a:solidFill>
                          <a:schemeClr val="tx1"/>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0A1-DE42-BDCB-EAF21642DAB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Feuil1!$F$2</c:f>
              <c:numCache>
                <c:formatCode>0%</c:formatCode>
                <c:ptCount val="1"/>
                <c:pt idx="0">
                  <c:v>7.0000000000000007E-2</c:v>
                </c:pt>
              </c:numCache>
            </c:numRef>
          </c:val>
          <c:extLst>
            <c:ext xmlns:c16="http://schemas.microsoft.com/office/drawing/2014/chart" uri="{C3380CC4-5D6E-409C-BE32-E72D297353CC}">
              <c16:uniqueId val="{00000007-A0A1-DE42-BDCB-EAF21642DAB4}"/>
            </c:ext>
          </c:extLst>
        </c:ser>
        <c:ser>
          <c:idx val="5"/>
          <c:order val="4"/>
          <c:tx>
            <c:strRef>
              <c:f>Feuil1!$G$1</c:f>
              <c:strCache>
                <c:ptCount val="1"/>
                <c:pt idx="0">
                  <c:v>Oui, pour l'électricité et le gaz</c:v>
                </c:pt>
              </c:strCache>
            </c:strRef>
          </c:tx>
          <c:spPr>
            <a:solidFill>
              <a:schemeClr val="bg1">
                <a:lumMod val="85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A1-DE42-BDCB-EAF21642DAB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ontserrat" pitchFamily="2" charset="77"/>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Feuil1!$G$2</c:f>
              <c:numCache>
                <c:formatCode>0%</c:formatCode>
                <c:ptCount val="1"/>
                <c:pt idx="0">
                  <c:v>0.36</c:v>
                </c:pt>
              </c:numCache>
            </c:numRef>
          </c:val>
          <c:extLst>
            <c:ext xmlns:c16="http://schemas.microsoft.com/office/drawing/2014/chart" uri="{C3380CC4-5D6E-409C-BE32-E72D297353CC}">
              <c16:uniqueId val="{00000009-A0A1-DE42-BDCB-EAF21642DAB4}"/>
            </c:ext>
          </c:extLst>
        </c:ser>
        <c:dLbls>
          <c:showLegendKey val="0"/>
          <c:showVal val="0"/>
          <c:showCatName val="0"/>
          <c:showSerName val="0"/>
          <c:showPercent val="0"/>
          <c:showBubbleSize val="0"/>
        </c:dLbls>
        <c:gapWidth val="150"/>
        <c:overlap val="100"/>
        <c:axId val="1746025007"/>
        <c:axId val="1749239503"/>
      </c:barChart>
      <c:catAx>
        <c:axId val="1746025007"/>
        <c:scaling>
          <c:orientation val="minMax"/>
        </c:scaling>
        <c:delete val="1"/>
        <c:axPos val="l"/>
        <c:numFmt formatCode="General" sourceLinked="1"/>
        <c:majorTickMark val="none"/>
        <c:minorTickMark val="none"/>
        <c:tickLblPos val="nextTo"/>
        <c:crossAx val="1749239503"/>
        <c:crosses val="autoZero"/>
        <c:auto val="1"/>
        <c:lblAlgn val="ctr"/>
        <c:lblOffset val="100"/>
        <c:noMultiLvlLbl val="0"/>
      </c:catAx>
      <c:valAx>
        <c:axId val="1749239503"/>
        <c:scaling>
          <c:orientation val="minMax"/>
        </c:scaling>
        <c:delete val="1"/>
        <c:axPos val="b"/>
        <c:numFmt formatCode="0%" sourceLinked="1"/>
        <c:majorTickMark val="none"/>
        <c:minorTickMark val="none"/>
        <c:tickLblPos val="nextTo"/>
        <c:crossAx val="1746025007"/>
        <c:crosses val="autoZero"/>
        <c:crossBetween val="between"/>
      </c:valAx>
      <c:spPr>
        <a:noFill/>
        <a:ln>
          <a:noFill/>
        </a:ln>
        <a:effectLst/>
      </c:spPr>
    </c:plotArea>
    <c:legend>
      <c:legendPos val="t"/>
      <c:legendEntry>
        <c:idx val="0"/>
        <c:delete val="1"/>
      </c:legendEntry>
      <c:layout>
        <c:manualLayout>
          <c:xMode val="edge"/>
          <c:yMode val="edge"/>
          <c:x val="1.1269792179475723E-3"/>
          <c:y val="0.16409835970046285"/>
          <c:w val="0.81788881228855059"/>
          <c:h val="6.58450685491318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solidFill>
                  <a:srgbClr val="404040"/>
                </a:solidFill>
                <a:latin typeface="Montserrat" pitchFamily="2" charset="77"/>
                <a:cs typeface="Tahoma"/>
              </a:defRPr>
            </a:pPr>
            <a:r>
              <a:rPr lang="fr-FR" sz="1400" dirty="0">
                <a:solidFill>
                  <a:srgbClr val="404040"/>
                </a:solidFill>
                <a:latin typeface="Montserrat" pitchFamily="2" charset="77"/>
                <a:cs typeface="Tahoma"/>
              </a:rPr>
              <a:t>Préoccupation des français</a:t>
            </a:r>
            <a:r>
              <a:rPr lang="fr-FR" sz="1400" baseline="0" dirty="0">
                <a:solidFill>
                  <a:srgbClr val="404040"/>
                </a:solidFill>
                <a:latin typeface="Montserrat" pitchFamily="2" charset="77"/>
                <a:cs typeface="Tahoma"/>
              </a:rPr>
              <a:t> vis-à-vis </a:t>
            </a:r>
            <a:r>
              <a:rPr lang="fr-FR" sz="1400" dirty="0">
                <a:solidFill>
                  <a:srgbClr val="404040"/>
                </a:solidFill>
                <a:latin typeface="Montserrat" pitchFamily="2" charset="77"/>
                <a:cs typeface="Tahoma"/>
              </a:rPr>
              <a:t>de</a:t>
            </a:r>
            <a:r>
              <a:rPr lang="fr-FR" sz="1400" baseline="0" dirty="0">
                <a:solidFill>
                  <a:srgbClr val="404040"/>
                </a:solidFill>
                <a:latin typeface="Montserrat" pitchFamily="2" charset="77"/>
                <a:cs typeface="Tahoma"/>
              </a:rPr>
              <a:t> la consommation énergétique</a:t>
            </a:r>
            <a:endParaRPr lang="fr-FR" sz="1400" dirty="0">
              <a:solidFill>
                <a:srgbClr val="404040"/>
              </a:solidFill>
              <a:latin typeface="Montserrat" pitchFamily="2" charset="77"/>
              <a:cs typeface="Tahoma"/>
            </a:endParaRPr>
          </a:p>
        </c:rich>
      </c:tx>
      <c:overlay val="0"/>
    </c:title>
    <c:autoTitleDeleted val="0"/>
    <c:plotArea>
      <c:layout>
        <c:manualLayout>
          <c:layoutTarget val="inner"/>
          <c:xMode val="edge"/>
          <c:yMode val="edge"/>
          <c:x val="1.9327644245169716E-2"/>
          <c:y val="0.43583519831792039"/>
          <c:w val="0.96134471150966061"/>
          <c:h val="0.42094735645747083"/>
        </c:manualLayout>
      </c:layout>
      <c:lineChart>
        <c:grouping val="standard"/>
        <c:varyColors val="0"/>
        <c:ser>
          <c:idx val="0"/>
          <c:order val="0"/>
          <c:tx>
            <c:strRef>
              <c:f>Feuil1!$B$1</c:f>
              <c:strCache>
                <c:ptCount val="1"/>
                <c:pt idx="0">
                  <c:v>% Total Important</c:v>
                </c:pt>
              </c:strCache>
            </c:strRef>
          </c:tx>
          <c:spPr>
            <a:ln>
              <a:solidFill>
                <a:srgbClr val="00FF30"/>
              </a:solidFill>
            </a:ln>
            <a:effectLst/>
          </c:spPr>
          <c:marker>
            <c:spPr>
              <a:solidFill>
                <a:srgbClr val="276125"/>
              </a:solidFill>
              <a:ln>
                <a:solidFill>
                  <a:srgbClr val="276125"/>
                </a:solidFill>
              </a:ln>
              <a:effectLst/>
            </c:spPr>
          </c:marker>
          <c:dLbls>
            <c:dLbl>
              <c:idx val="11"/>
              <c:spPr/>
              <c:txPr>
                <a:bodyPr/>
                <a:lstStyle/>
                <a:p>
                  <a:pPr>
                    <a:defRPr sz="105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73E1-D44C-8E4A-9249C5FC78B7}"/>
                </c:ext>
              </c:extLst>
            </c:dLbl>
            <c:dLbl>
              <c:idx val="14"/>
              <c:spPr>
                <a:noFill/>
                <a:ln>
                  <a:noFill/>
                </a:ln>
                <a:effectLst/>
              </c:spPr>
              <c:txPr>
                <a:bodyPr/>
                <a:lstStyle/>
                <a:p>
                  <a:pPr>
                    <a:defRPr sz="18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FBDE-FC42-AE0D-9642D85BF3E7}"/>
                </c:ext>
              </c:extLst>
            </c:dLbl>
            <c:spPr>
              <a:noFill/>
              <a:ln>
                <a:noFill/>
              </a:ln>
              <a:effectLst/>
            </c:spPr>
            <c:txPr>
              <a:bodyPr/>
              <a:lstStyle/>
              <a:p>
                <a:pPr>
                  <a:defRPr sz="105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Feuil1!$B$2:$B$16</c:f>
              <c:numCache>
                <c:formatCode>0%</c:formatCode>
                <c:ptCount val="15"/>
                <c:pt idx="0">
                  <c:v>0.76</c:v>
                </c:pt>
                <c:pt idx="1">
                  <c:v>0.76</c:v>
                </c:pt>
                <c:pt idx="2">
                  <c:v>0.74</c:v>
                </c:pt>
                <c:pt idx="3">
                  <c:v>0.7</c:v>
                </c:pt>
                <c:pt idx="4">
                  <c:v>0.75</c:v>
                </c:pt>
                <c:pt idx="5">
                  <c:v>0.79259999999999997</c:v>
                </c:pt>
                <c:pt idx="6">
                  <c:v>0.7893</c:v>
                </c:pt>
                <c:pt idx="7">
                  <c:v>0.78</c:v>
                </c:pt>
                <c:pt idx="8">
                  <c:v>0.73</c:v>
                </c:pt>
                <c:pt idx="9">
                  <c:v>0.71</c:v>
                </c:pt>
                <c:pt idx="10">
                  <c:v>0.68</c:v>
                </c:pt>
                <c:pt idx="11">
                  <c:v>0.68</c:v>
                </c:pt>
                <c:pt idx="12">
                  <c:v>0.7</c:v>
                </c:pt>
                <c:pt idx="13">
                  <c:v>0.79</c:v>
                </c:pt>
                <c:pt idx="14">
                  <c:v>0.84</c:v>
                </c:pt>
              </c:numCache>
            </c:numRef>
          </c:val>
          <c:smooth val="1"/>
          <c:extLst>
            <c:ext xmlns:c16="http://schemas.microsoft.com/office/drawing/2014/chart" uri="{C3380CC4-5D6E-409C-BE32-E72D297353CC}">
              <c16:uniqueId val="{00000002-73E1-D44C-8E4A-9249C5FC78B7}"/>
            </c:ext>
          </c:extLst>
        </c:ser>
        <c:dLbls>
          <c:showLegendKey val="0"/>
          <c:showVal val="1"/>
          <c:showCatName val="0"/>
          <c:showSerName val="0"/>
          <c:showPercent val="0"/>
          <c:showBubbleSize val="0"/>
        </c:dLbls>
        <c:marker val="1"/>
        <c:smooth val="0"/>
        <c:axId val="-2133569336"/>
        <c:axId val="-2133576360"/>
      </c:lineChart>
      <c:catAx>
        <c:axId val="-2133569336"/>
        <c:scaling>
          <c:orientation val="minMax"/>
        </c:scaling>
        <c:delete val="0"/>
        <c:axPos val="b"/>
        <c:numFmt formatCode="General" sourceLinked="1"/>
        <c:majorTickMark val="none"/>
        <c:minorTickMark val="none"/>
        <c:tickLblPos val="nextTo"/>
        <c:txPr>
          <a:bodyPr/>
          <a:lstStyle/>
          <a:p>
            <a:pPr>
              <a:defRPr sz="1200" b="1">
                <a:latin typeface="Montserrat" pitchFamily="2" charset="77"/>
                <a:cs typeface="Tahoma"/>
              </a:defRPr>
            </a:pPr>
            <a:endParaRPr lang="fr-FR"/>
          </a:p>
        </c:txPr>
        <c:crossAx val="-2133576360"/>
        <c:crosses val="autoZero"/>
        <c:auto val="1"/>
        <c:lblAlgn val="ctr"/>
        <c:lblOffset val="100"/>
        <c:noMultiLvlLbl val="0"/>
      </c:catAx>
      <c:valAx>
        <c:axId val="-2133576360"/>
        <c:scaling>
          <c:orientation val="minMax"/>
          <c:max val="1"/>
        </c:scaling>
        <c:delete val="1"/>
        <c:axPos val="l"/>
        <c:numFmt formatCode="0%" sourceLinked="1"/>
        <c:majorTickMark val="none"/>
        <c:minorTickMark val="none"/>
        <c:tickLblPos val="nextTo"/>
        <c:crossAx val="-2133569336"/>
        <c:crosses val="autoZero"/>
        <c:crossBetween val="between"/>
      </c:valAx>
    </c:plotArea>
    <c:legend>
      <c:legendPos val="t"/>
      <c:layout>
        <c:manualLayout>
          <c:xMode val="edge"/>
          <c:yMode val="edge"/>
          <c:x val="0.33263913378949528"/>
          <c:y val="0.23458776180121577"/>
          <c:w val="0.26883168653538297"/>
          <c:h val="0.10668561748630601"/>
        </c:manualLayout>
      </c:layout>
      <c:overlay val="0"/>
      <c:txPr>
        <a:bodyPr/>
        <a:lstStyle/>
        <a:p>
          <a:pPr>
            <a:defRPr sz="1200" b="0">
              <a:latin typeface="Montserrat" pitchFamily="2" charset="77"/>
              <a:cs typeface="Tahoma"/>
            </a:defRPr>
          </a:pPr>
          <a:endParaRPr lang="fr-FR"/>
        </a:p>
      </c:txPr>
    </c:legend>
    <c:plotVisOnly val="1"/>
    <c:dispBlanksAs val="gap"/>
    <c:showDLblsOverMax val="0"/>
  </c:chart>
  <c:spPr>
    <a:ln>
      <a:noFill/>
    </a:ln>
  </c:spPr>
  <c:txPr>
    <a:bodyPr/>
    <a:lstStyle/>
    <a:p>
      <a:pPr>
        <a:defRPr sz="1800"/>
      </a:pPr>
      <a:endParaRPr lang="fr-FR"/>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13774681776357"/>
          <c:y val="0.25401942887571871"/>
          <c:w val="0.4727074705729537"/>
          <c:h val="0.67050643798198684"/>
        </c:manualLayout>
      </c:layout>
      <c:doughnutChart>
        <c:varyColors val="1"/>
        <c:ser>
          <c:idx val="0"/>
          <c:order val="0"/>
          <c:tx>
            <c:strRef>
              <c:f>Feuil1!$B$1</c:f>
              <c:strCache>
                <c:ptCount val="1"/>
                <c:pt idx="0">
                  <c:v>Colonne1</c:v>
                </c:pt>
              </c:strCache>
            </c:strRef>
          </c:tx>
          <c:spPr>
            <a:effectLst/>
          </c:spPr>
          <c:dPt>
            <c:idx val="0"/>
            <c:bubble3D val="0"/>
            <c:spPr>
              <a:solidFill>
                <a:srgbClr val="00FF30"/>
              </a:solidFill>
              <a:effectLst/>
            </c:spPr>
            <c:extLst>
              <c:ext xmlns:c16="http://schemas.microsoft.com/office/drawing/2014/chart" uri="{C3380CC4-5D6E-409C-BE32-E72D297353CC}">
                <c16:uniqueId val="{00000001-B030-5E49-B58D-E3749D6874DB}"/>
              </c:ext>
            </c:extLst>
          </c:dPt>
          <c:dPt>
            <c:idx val="1"/>
            <c:bubble3D val="0"/>
            <c:spPr>
              <a:solidFill>
                <a:srgbClr val="276125">
                  <a:lumMod val="40000"/>
                  <a:lumOff val="60000"/>
                </a:srgbClr>
              </a:solidFill>
              <a:effectLst/>
            </c:spPr>
            <c:extLst>
              <c:ext xmlns:c16="http://schemas.microsoft.com/office/drawing/2014/chart" uri="{C3380CC4-5D6E-409C-BE32-E72D297353CC}">
                <c16:uniqueId val="{00000003-B030-5E49-B58D-E3749D6874DB}"/>
              </c:ext>
            </c:extLst>
          </c:dPt>
          <c:dPt>
            <c:idx val="2"/>
            <c:bubble3D val="0"/>
            <c:spPr>
              <a:solidFill>
                <a:srgbClr val="77FF98"/>
              </a:solidFill>
              <a:effectLst/>
            </c:spPr>
            <c:extLst>
              <c:ext xmlns:c16="http://schemas.microsoft.com/office/drawing/2014/chart" uri="{C3380CC4-5D6E-409C-BE32-E72D297353CC}">
                <c16:uniqueId val="{00000005-B030-5E49-B58D-E3749D6874DB}"/>
              </c:ext>
            </c:extLst>
          </c:dPt>
          <c:dPt>
            <c:idx val="3"/>
            <c:bubble3D val="0"/>
            <c:spPr>
              <a:solidFill>
                <a:sysClr val="windowText" lastClr="000000">
                  <a:lumMod val="85000"/>
                  <a:lumOff val="15000"/>
                </a:sysClr>
              </a:solidFill>
              <a:effectLst/>
            </c:spPr>
            <c:extLst>
              <c:ext xmlns:c16="http://schemas.microsoft.com/office/drawing/2014/chart" uri="{C3380CC4-5D6E-409C-BE32-E72D297353CC}">
                <c16:uniqueId val="{00000007-B030-5E49-B58D-E3749D6874DB}"/>
              </c:ext>
            </c:extLst>
          </c:dPt>
          <c:dLbls>
            <c:dLbl>
              <c:idx val="0"/>
              <c:layout>
                <c:manualLayout>
                  <c:x val="-6.4314033440258933E-3"/>
                  <c:y val="-1.5204249336280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30-5E49-B58D-E3749D6874DB}"/>
                </c:ext>
              </c:extLst>
            </c:dLbl>
            <c:dLbl>
              <c:idx val="2"/>
              <c:layout>
                <c:manualLayout>
                  <c:x val="4.0732221178830658E-2"/>
                  <c:y val="-3.953104827432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30-5E49-B58D-E3749D6874DB}"/>
                </c:ext>
              </c:extLst>
            </c:dLbl>
            <c:dLbl>
              <c:idx val="3"/>
              <c:layout>
                <c:manualLayout>
                  <c:x val="0"/>
                  <c:y val="2.1285949070792901E-2"/>
                </c:manualLayout>
              </c:layout>
              <c:spPr>
                <a:noFill/>
                <a:ln>
                  <a:noFill/>
                </a:ln>
                <a:effectLst/>
              </c:spPr>
              <c:txPr>
                <a:bodyPr wrap="square" lIns="38100" tIns="19050" rIns="38100" bIns="19050" anchor="ctr">
                  <a:spAutoFit/>
                </a:bodyPr>
                <a:lstStyle/>
                <a:p>
                  <a:pPr>
                    <a:defRPr b="1">
                      <a:solidFill>
                        <a:schemeClr val="bg1"/>
                      </a:solidFill>
                      <a:latin typeface="Montserrat" pitchFamily="2" charset="77"/>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30-5E49-B58D-E3749D6874DB}"/>
                </c:ext>
              </c:extLst>
            </c:dLbl>
            <c:spPr>
              <a:noFill/>
              <a:ln>
                <a:noFill/>
              </a:ln>
              <a:effectLst/>
            </c:spPr>
            <c:txPr>
              <a:bodyPr wrap="square" lIns="38100" tIns="19050" rIns="38100" bIns="19050" anchor="ctr">
                <a:spAutoFit/>
              </a:bodyPr>
              <a:lstStyle/>
              <a:p>
                <a:pPr>
                  <a:defRPr b="1">
                    <a:latin typeface="Montserrat" pitchFamily="2" charset="77"/>
                  </a:defRPr>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De plus de 10%</c:v>
                </c:pt>
                <c:pt idx="1">
                  <c:v>De 5 à 10%</c:v>
                </c:pt>
                <c:pt idx="2">
                  <c:v>De moins de 5%</c:v>
                </c:pt>
                <c:pt idx="3">
                  <c:v>Cela ne permet pas de faire des économies</c:v>
                </c:pt>
              </c:strCache>
            </c:strRef>
          </c:cat>
          <c:val>
            <c:numRef>
              <c:f>Feuil1!$B$2:$B$5</c:f>
              <c:numCache>
                <c:formatCode>0%</c:formatCode>
                <c:ptCount val="4"/>
                <c:pt idx="0">
                  <c:v>0.12</c:v>
                </c:pt>
                <c:pt idx="1">
                  <c:v>0.26</c:v>
                </c:pt>
                <c:pt idx="2">
                  <c:v>0.21</c:v>
                </c:pt>
                <c:pt idx="3">
                  <c:v>0.41</c:v>
                </c:pt>
              </c:numCache>
            </c:numRef>
          </c:val>
          <c:extLst>
            <c:ext xmlns:c16="http://schemas.microsoft.com/office/drawing/2014/chart" uri="{C3380CC4-5D6E-409C-BE32-E72D297353CC}">
              <c16:uniqueId val="{0000000A-B030-5E49-B58D-E3749D6874DB}"/>
            </c:ext>
          </c:extLst>
        </c:ser>
        <c:dLbls>
          <c:showLegendKey val="0"/>
          <c:showVal val="1"/>
          <c:showCatName val="0"/>
          <c:showSerName val="0"/>
          <c:showPercent val="0"/>
          <c:showBubbleSize val="0"/>
          <c:showLeaderLines val="1"/>
        </c:dLbls>
        <c:firstSliceAng val="0"/>
        <c:holeSize val="50"/>
      </c:doughnutChart>
    </c:plotArea>
    <c:legend>
      <c:legendPos val="t"/>
      <c:layout>
        <c:manualLayout>
          <c:xMode val="edge"/>
          <c:yMode val="edge"/>
          <c:x val="0.37945279729752768"/>
          <c:y val="6.3857847212378707E-2"/>
          <c:w val="0.5755273792942911"/>
          <c:h val="0.16874897042091108"/>
        </c:manualLayout>
      </c:layout>
      <c:overlay val="0"/>
      <c:txPr>
        <a:bodyPr/>
        <a:lstStyle/>
        <a:p>
          <a:pPr algn="ctr">
            <a:defRPr sz="1000">
              <a:latin typeface="Montserrat" pitchFamily="2" charset="77"/>
              <a:cs typeface="Tahoma"/>
            </a:defRPr>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0300958325735332E-2"/>
          <c:y val="3.195291651875775E-2"/>
          <c:w val="0.96564453206414025"/>
          <c:h val="0.71726398904471433"/>
        </c:manualLayout>
      </c:layout>
      <c:barChart>
        <c:barDir val="bar"/>
        <c:grouping val="percentStacked"/>
        <c:varyColors val="0"/>
        <c:ser>
          <c:idx val="0"/>
          <c:order val="0"/>
          <c:tx>
            <c:strRef>
              <c:f>Feuil1!$B$1</c:f>
              <c:strCache>
                <c:ptCount val="1"/>
                <c:pt idx="0">
                  <c:v>Pas du tout d'accord</c:v>
                </c:pt>
              </c:strCache>
            </c:strRef>
          </c:tx>
          <c:spPr>
            <a:solidFill>
              <a:schemeClr val="tx1">
                <a:lumMod val="50000"/>
                <a:lumOff val="50000"/>
              </a:schemeClr>
            </a:solidFill>
            <a:effectLst/>
          </c:spPr>
          <c:invertIfNegative val="0"/>
          <c:dLbls>
            <c:dLbl>
              <c:idx val="0"/>
              <c:layout>
                <c:manualLayout>
                  <c:x val="1.0033648274015001E-2"/>
                  <c:y val="1.3566868638527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52-C546-833B-407927A2442E}"/>
                </c:ext>
              </c:extLst>
            </c:dLbl>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Ces compteurs vont vous permettre de mieux suivre votre consommation d’énergie</c:v>
                </c:pt>
              </c:strCache>
            </c:strRef>
          </c:cat>
          <c:val>
            <c:numRef>
              <c:f>Feuil1!$B$2</c:f>
              <c:numCache>
                <c:formatCode>0%</c:formatCode>
                <c:ptCount val="1"/>
                <c:pt idx="0">
                  <c:v>0.14000000000000001</c:v>
                </c:pt>
              </c:numCache>
            </c:numRef>
          </c:val>
          <c:extLst>
            <c:ext xmlns:c16="http://schemas.microsoft.com/office/drawing/2014/chart" uri="{C3380CC4-5D6E-409C-BE32-E72D297353CC}">
              <c16:uniqueId val="{00000001-4F52-C546-833B-407927A2442E}"/>
            </c:ext>
          </c:extLst>
        </c:ser>
        <c:ser>
          <c:idx val="1"/>
          <c:order val="1"/>
          <c:tx>
            <c:strRef>
              <c:f>Feuil1!$C$1</c:f>
              <c:strCache>
                <c:ptCount val="1"/>
                <c:pt idx="0">
                  <c:v>Plutôt pas d'accord</c:v>
                </c:pt>
              </c:strCache>
            </c:strRef>
          </c:tx>
          <c:spPr>
            <a:solidFill>
              <a:schemeClr val="bg1">
                <a:lumMod val="65000"/>
              </a:schemeClr>
            </a:solidFill>
            <a:effectLst/>
          </c:spPr>
          <c:invertIfNegative val="0"/>
          <c:dLbls>
            <c:dLbl>
              <c:idx val="0"/>
              <c:layout>
                <c:manualLayout>
                  <c:x val="-1.6722747123358299E-3"/>
                  <c:y val="1.3567669831557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52-C546-833B-407927A2442E}"/>
                </c:ext>
              </c:extLst>
            </c:dLbl>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Ces compteurs vont vous permettre de mieux suivre votre consommation d’énergie</c:v>
                </c:pt>
              </c:strCache>
            </c:strRef>
          </c:cat>
          <c:val>
            <c:numRef>
              <c:f>Feuil1!$C$2</c:f>
              <c:numCache>
                <c:formatCode>0%</c:formatCode>
                <c:ptCount val="1"/>
                <c:pt idx="0">
                  <c:v>0.41</c:v>
                </c:pt>
              </c:numCache>
            </c:numRef>
          </c:val>
          <c:extLst>
            <c:ext xmlns:c16="http://schemas.microsoft.com/office/drawing/2014/chart" uri="{C3380CC4-5D6E-409C-BE32-E72D297353CC}">
              <c16:uniqueId val="{00000003-4F52-C546-833B-407927A2442E}"/>
            </c:ext>
          </c:extLst>
        </c:ser>
        <c:ser>
          <c:idx val="2"/>
          <c:order val="2"/>
          <c:tx>
            <c:strRef>
              <c:f>Feuil1!$D$1</c:f>
              <c:strCache>
                <c:ptCount val="1"/>
                <c:pt idx="0">
                  <c:v>Plutôt d'accord</c:v>
                </c:pt>
              </c:strCache>
            </c:strRef>
          </c:tx>
          <c:spPr>
            <a:solidFill>
              <a:srgbClr val="77FF98"/>
            </a:solidFill>
            <a:effectLst/>
          </c:spPr>
          <c:invertIfNegative val="0"/>
          <c:dLbls>
            <c:dLbl>
              <c:idx val="0"/>
              <c:layout>
                <c:manualLayout>
                  <c:x val="0"/>
                  <c:y val="1.69585857981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52-C546-833B-407927A2442E}"/>
                </c:ext>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Ces compteurs vont vous permettre de mieux suivre votre consommation d’énergie</c:v>
                </c:pt>
              </c:strCache>
            </c:strRef>
          </c:cat>
          <c:val>
            <c:numRef>
              <c:f>Feuil1!$D$2</c:f>
              <c:numCache>
                <c:formatCode>0%</c:formatCode>
                <c:ptCount val="1"/>
                <c:pt idx="0">
                  <c:v>0.36</c:v>
                </c:pt>
              </c:numCache>
            </c:numRef>
          </c:val>
          <c:extLst>
            <c:ext xmlns:c16="http://schemas.microsoft.com/office/drawing/2014/chart" uri="{C3380CC4-5D6E-409C-BE32-E72D297353CC}">
              <c16:uniqueId val="{00000005-4F52-C546-833B-407927A2442E}"/>
            </c:ext>
          </c:extLst>
        </c:ser>
        <c:ser>
          <c:idx val="3"/>
          <c:order val="3"/>
          <c:tx>
            <c:strRef>
              <c:f>Feuil1!$E$1</c:f>
              <c:strCache>
                <c:ptCount val="1"/>
                <c:pt idx="0">
                  <c:v>Tout à fait d'accord</c:v>
                </c:pt>
              </c:strCache>
            </c:strRef>
          </c:tx>
          <c:spPr>
            <a:solidFill>
              <a:srgbClr val="00FF30"/>
            </a:solidFill>
            <a:effectLst/>
          </c:spPr>
          <c:invertIfNegative val="0"/>
          <c:dLbls>
            <c:dLbl>
              <c:idx val="0"/>
              <c:layout>
                <c:manualLayout>
                  <c:x val="-1.2263206224858E-16"/>
                  <c:y val="1.3566868638527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52-C546-833B-407927A2442E}"/>
                </c:ext>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Ces compteurs vont vous permettre de mieux suivre votre consommation d’énergie</c:v>
                </c:pt>
              </c:strCache>
            </c:strRef>
          </c:cat>
          <c:val>
            <c:numRef>
              <c:f>Feuil1!$E$2</c:f>
              <c:numCache>
                <c:formatCode>0%</c:formatCode>
                <c:ptCount val="1"/>
                <c:pt idx="0">
                  <c:v>0.09</c:v>
                </c:pt>
              </c:numCache>
            </c:numRef>
          </c:val>
          <c:extLst>
            <c:ext xmlns:c16="http://schemas.microsoft.com/office/drawing/2014/chart" uri="{C3380CC4-5D6E-409C-BE32-E72D297353CC}">
              <c16:uniqueId val="{00000007-4F52-C546-833B-407927A2442E}"/>
            </c:ext>
          </c:extLst>
        </c:ser>
        <c:dLbls>
          <c:showLegendKey val="0"/>
          <c:showVal val="1"/>
          <c:showCatName val="0"/>
          <c:showSerName val="0"/>
          <c:showPercent val="0"/>
          <c:showBubbleSize val="0"/>
        </c:dLbls>
        <c:gapWidth val="95"/>
        <c:overlap val="100"/>
        <c:axId val="-2083409848"/>
        <c:axId val="-2083331880"/>
      </c:barChart>
      <c:catAx>
        <c:axId val="-2083409848"/>
        <c:scaling>
          <c:orientation val="maxMin"/>
        </c:scaling>
        <c:delete val="1"/>
        <c:axPos val="l"/>
        <c:numFmt formatCode="General" sourceLinked="1"/>
        <c:majorTickMark val="none"/>
        <c:minorTickMark val="none"/>
        <c:tickLblPos val="nextTo"/>
        <c:crossAx val="-2083331880"/>
        <c:crosses val="autoZero"/>
        <c:auto val="1"/>
        <c:lblAlgn val="ctr"/>
        <c:lblOffset val="100"/>
        <c:noMultiLvlLbl val="0"/>
      </c:catAx>
      <c:valAx>
        <c:axId val="-2083331880"/>
        <c:scaling>
          <c:orientation val="minMax"/>
        </c:scaling>
        <c:delete val="1"/>
        <c:axPos val="t"/>
        <c:numFmt formatCode="0%" sourceLinked="1"/>
        <c:majorTickMark val="out"/>
        <c:minorTickMark val="none"/>
        <c:tickLblPos val="nextTo"/>
        <c:crossAx val="-2083409848"/>
        <c:crosses val="autoZero"/>
        <c:crossBetween val="between"/>
      </c:valAx>
    </c:plotArea>
    <c:legend>
      <c:legendPos val="t"/>
      <c:overlay val="0"/>
    </c:legend>
    <c:plotVisOnly val="1"/>
    <c:dispBlanksAs val="gap"/>
    <c:showDLblsOverMax val="0"/>
  </c:chart>
  <c:txPr>
    <a:bodyPr/>
    <a:lstStyle/>
    <a:p>
      <a:pPr>
        <a:defRPr sz="1200">
          <a:latin typeface="Montserrat" pitchFamily="2" charset="77"/>
        </a:defRPr>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60252269971947325"/>
          <c:y val="1.9596588033428383E-2"/>
          <c:w val="0.37948216730335799"/>
          <c:h val="0.898097742226172"/>
        </c:manualLayout>
      </c:layout>
      <c:barChart>
        <c:barDir val="bar"/>
        <c:grouping val="clustered"/>
        <c:varyColors val="0"/>
        <c:ser>
          <c:idx val="0"/>
          <c:order val="0"/>
          <c:tx>
            <c:strRef>
              <c:f>Feuil1!$B$1</c:f>
              <c:strCache>
                <c:ptCount val="1"/>
                <c:pt idx="0">
                  <c:v>Colonne1</c:v>
                </c:pt>
              </c:strCache>
            </c:strRef>
          </c:tx>
          <c:spPr>
            <a:solidFill>
              <a:srgbClr val="00FF30"/>
            </a:solidFill>
            <a:effectLst/>
          </c:spPr>
          <c:invertIfNegative val="0"/>
          <c:dPt>
            <c:idx val="5"/>
            <c:invertIfNegative val="0"/>
            <c:bubble3D val="0"/>
            <c:spPr>
              <a:solidFill>
                <a:schemeClr val="tx1">
                  <a:lumMod val="65000"/>
                  <a:lumOff val="35000"/>
                </a:schemeClr>
              </a:solidFill>
              <a:effectLst/>
            </c:spPr>
            <c:extLst>
              <c:ext xmlns:c16="http://schemas.microsoft.com/office/drawing/2014/chart" uri="{C3380CC4-5D6E-409C-BE32-E72D297353CC}">
                <c16:uniqueId val="{00000005-66D1-B44E-9BC3-E79BF2EFC008}"/>
              </c:ext>
            </c:extLst>
          </c:dPt>
          <c:dLbls>
            <c:dLbl>
              <c:idx val="0"/>
              <c:layout>
                <c:manualLayout>
                  <c:x val="2.8019578404626998E-2"/>
                  <c:y val="6.1721537112262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D1-B44E-9BC3-E79BF2EFC008}"/>
                </c:ext>
              </c:extLst>
            </c:dLbl>
            <c:dLbl>
              <c:idx val="1"/>
              <c:layout>
                <c:manualLayout>
                  <c:x val="1.9263460153180902E-2"/>
                  <c:y val="6.17215371131603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D1-B44E-9BC3-E79BF2EFC008}"/>
                </c:ext>
              </c:extLst>
            </c:dLbl>
            <c:dLbl>
              <c:idx val="2"/>
              <c:layout>
                <c:manualLayout>
                  <c:x val="2.10144080202182E-2"/>
                  <c:y val="3.9208606451134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D1-B44E-9BC3-E79BF2EFC008}"/>
                </c:ext>
              </c:extLst>
            </c:dLbl>
            <c:dLbl>
              <c:idx val="3"/>
              <c:layout>
                <c:manualLayout>
                  <c:x val="2.27659074537594E-2"/>
                  <c:y val="7.8395610364280499E-3"/>
                </c:manualLayout>
              </c:layout>
              <c:spPr/>
              <c:txPr>
                <a:bodyPr/>
                <a:lstStyle/>
                <a:p>
                  <a:pPr>
                    <a:defRPr sz="1200" b="1">
                      <a:latin typeface="Tahoma"/>
                      <a:cs typeface="Tahoma"/>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D1-B44E-9BC3-E79BF2EFC008}"/>
                </c:ext>
              </c:extLst>
            </c:dLbl>
            <c:spPr>
              <a:noFill/>
              <a:ln>
                <a:noFill/>
              </a:ln>
              <a:effectLst/>
            </c:spPr>
            <c:txPr>
              <a:bodyPr/>
              <a:lstStyle/>
              <a:p>
                <a:pPr>
                  <a:defRPr sz="1200" b="1">
                    <a:latin typeface="Tahoma"/>
                    <a:cs typeface="Tahom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Grâce à l’utilisation de l’énergie nucléaire historique</c:v>
                </c:pt>
                <c:pt idx="1">
                  <c:v>Grâce aux tarifs réglementés fixés par les pouvoirs publics</c:v>
                </c:pt>
                <c:pt idx="2">
                  <c:v>Grâce à la concurrence entre les fournisseurs d’électricité</c:v>
                </c:pt>
                <c:pt idx="3">
                  <c:v>Grâce à l’arrivée de nouveaux fournisseurs d’électricité</c:v>
                </c:pt>
                <c:pt idx="4">
                  <c:v>Grâce aux taxes moins élevées</c:v>
                </c:pt>
                <c:pt idx="5">
                  <c:v>Ne sont pas de cet avis</c:v>
                </c:pt>
              </c:strCache>
            </c:strRef>
          </c:cat>
          <c:val>
            <c:numRef>
              <c:f>Feuil1!$B$2:$B$7</c:f>
              <c:numCache>
                <c:formatCode>0%</c:formatCode>
                <c:ptCount val="6"/>
                <c:pt idx="0">
                  <c:v>0.23</c:v>
                </c:pt>
                <c:pt idx="1">
                  <c:v>0.2</c:v>
                </c:pt>
                <c:pt idx="2">
                  <c:v>0.1</c:v>
                </c:pt>
                <c:pt idx="3">
                  <c:v>0.08</c:v>
                </c:pt>
                <c:pt idx="4">
                  <c:v>0.04</c:v>
                </c:pt>
                <c:pt idx="5">
                  <c:v>0.55000000000000004</c:v>
                </c:pt>
              </c:numCache>
            </c:numRef>
          </c:val>
          <c:extLst>
            <c:ext xmlns:c16="http://schemas.microsoft.com/office/drawing/2014/chart" uri="{C3380CC4-5D6E-409C-BE32-E72D297353CC}">
              <c16:uniqueId val="{00000009-66D1-B44E-9BC3-E79BF2EFC008}"/>
            </c:ext>
          </c:extLst>
        </c:ser>
        <c:dLbls>
          <c:showLegendKey val="0"/>
          <c:showVal val="1"/>
          <c:showCatName val="0"/>
          <c:showSerName val="0"/>
          <c:showPercent val="0"/>
          <c:showBubbleSize val="0"/>
        </c:dLbls>
        <c:gapWidth val="150"/>
        <c:overlap val="-25"/>
        <c:axId val="-2083290936"/>
        <c:axId val="-2083301768"/>
      </c:barChart>
      <c:catAx>
        <c:axId val="-2083290936"/>
        <c:scaling>
          <c:orientation val="maxMin"/>
        </c:scaling>
        <c:delete val="0"/>
        <c:axPos val="l"/>
        <c:numFmt formatCode="General" sourceLinked="0"/>
        <c:majorTickMark val="none"/>
        <c:minorTickMark val="none"/>
        <c:tickLblPos val="nextTo"/>
        <c:txPr>
          <a:bodyPr/>
          <a:lstStyle/>
          <a:p>
            <a:pPr algn="r">
              <a:defRPr sz="1200">
                <a:latin typeface="Montserrat" pitchFamily="2" charset="77"/>
                <a:cs typeface="Tahoma"/>
              </a:defRPr>
            </a:pPr>
            <a:endParaRPr lang="fr-FR"/>
          </a:p>
        </c:txPr>
        <c:crossAx val="-2083301768"/>
        <c:crosses val="autoZero"/>
        <c:auto val="1"/>
        <c:lblAlgn val="ctr"/>
        <c:lblOffset val="100"/>
        <c:noMultiLvlLbl val="0"/>
      </c:catAx>
      <c:valAx>
        <c:axId val="-2083301768"/>
        <c:scaling>
          <c:orientation val="minMax"/>
          <c:max val="1"/>
        </c:scaling>
        <c:delete val="1"/>
        <c:axPos val="t"/>
        <c:numFmt formatCode="0%" sourceLinked="1"/>
        <c:majorTickMark val="out"/>
        <c:minorTickMark val="none"/>
        <c:tickLblPos val="nextTo"/>
        <c:crossAx val="-20832909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3070069730979473"/>
          <c:y val="8.6276311784631906E-3"/>
          <c:w val="0.76459750582634078"/>
          <c:h val="0.95673077250675553"/>
        </c:manualLayout>
      </c:layout>
      <c:bubbleChart>
        <c:varyColors val="0"/>
        <c:ser>
          <c:idx val="0"/>
          <c:order val="0"/>
          <c:tx>
            <c:strRef>
              <c:f>Feuil1!$B$1</c:f>
              <c:strCache>
                <c:ptCount val="1"/>
                <c:pt idx="0">
                  <c:v>Valeur Y 1</c:v>
                </c:pt>
              </c:strCache>
            </c:strRef>
          </c:tx>
          <c:spPr>
            <a:solidFill>
              <a:schemeClr val="accent3"/>
            </a:solidFill>
            <a:effectLst/>
          </c:spPr>
          <c:invertIfNegative val="0"/>
          <c:dPt>
            <c:idx val="0"/>
            <c:invertIfNegative val="0"/>
            <c:bubble3D val="0"/>
            <c:spPr>
              <a:solidFill>
                <a:srgbClr val="00FF30"/>
              </a:solidFill>
              <a:effectLst/>
            </c:spPr>
            <c:extLst>
              <c:ext xmlns:c16="http://schemas.microsoft.com/office/drawing/2014/chart" uri="{C3380CC4-5D6E-409C-BE32-E72D297353CC}">
                <c16:uniqueId val="{00000001-D1F7-744A-B192-34115E50ED53}"/>
              </c:ext>
            </c:extLst>
          </c:dPt>
          <c:dPt>
            <c:idx val="1"/>
            <c:invertIfNegative val="0"/>
            <c:bubble3D val="0"/>
            <c:spPr>
              <a:solidFill>
                <a:srgbClr val="00FF30"/>
              </a:solidFill>
              <a:effectLst/>
            </c:spPr>
            <c:extLst>
              <c:ext xmlns:c16="http://schemas.microsoft.com/office/drawing/2014/chart" uri="{C3380CC4-5D6E-409C-BE32-E72D297353CC}">
                <c16:uniqueId val="{00000003-D1F7-744A-B192-34115E50ED53}"/>
              </c:ext>
            </c:extLst>
          </c:dPt>
          <c:dPt>
            <c:idx val="2"/>
            <c:invertIfNegative val="0"/>
            <c:bubble3D val="0"/>
            <c:spPr>
              <a:solidFill>
                <a:srgbClr val="00FF30"/>
              </a:solidFill>
              <a:effectLst/>
            </c:spPr>
            <c:extLst>
              <c:ext xmlns:c16="http://schemas.microsoft.com/office/drawing/2014/chart" uri="{C3380CC4-5D6E-409C-BE32-E72D297353CC}">
                <c16:uniqueId val="{00000005-D1F7-744A-B192-34115E50ED53}"/>
              </c:ext>
            </c:extLst>
          </c:dPt>
          <c:dPt>
            <c:idx val="3"/>
            <c:invertIfNegative val="0"/>
            <c:bubble3D val="0"/>
            <c:spPr>
              <a:solidFill>
                <a:srgbClr val="D4F6A9"/>
              </a:solidFill>
              <a:effectLst/>
            </c:spPr>
            <c:extLst>
              <c:ext xmlns:c16="http://schemas.microsoft.com/office/drawing/2014/chart" uri="{C3380CC4-5D6E-409C-BE32-E72D297353CC}">
                <c16:uniqueId val="{00000007-D1F7-744A-B192-34115E50ED53}"/>
              </c:ext>
            </c:extLst>
          </c:dPt>
          <c:dPt>
            <c:idx val="4"/>
            <c:invertIfNegative val="0"/>
            <c:bubble3D val="0"/>
            <c:spPr>
              <a:solidFill>
                <a:srgbClr val="D4F6A9"/>
              </a:solidFill>
              <a:effectLst/>
            </c:spPr>
            <c:extLst>
              <c:ext xmlns:c16="http://schemas.microsoft.com/office/drawing/2014/chart" uri="{C3380CC4-5D6E-409C-BE32-E72D297353CC}">
                <c16:uniqueId val="{00000009-D1F7-744A-B192-34115E50ED53}"/>
              </c:ext>
            </c:extLst>
          </c:dPt>
          <c:dPt>
            <c:idx val="5"/>
            <c:invertIfNegative val="0"/>
            <c:bubble3D val="0"/>
            <c:spPr>
              <a:solidFill>
                <a:srgbClr val="DCFFB9"/>
              </a:solidFill>
              <a:effectLst/>
            </c:spPr>
            <c:extLst>
              <c:ext xmlns:c16="http://schemas.microsoft.com/office/drawing/2014/chart" uri="{C3380CC4-5D6E-409C-BE32-E72D297353CC}">
                <c16:uniqueId val="{0000000B-D1F7-744A-B192-34115E50ED53}"/>
              </c:ext>
            </c:extLst>
          </c:dPt>
          <c:dPt>
            <c:idx val="6"/>
            <c:invertIfNegative val="0"/>
            <c:bubble3D val="0"/>
            <c:spPr>
              <a:solidFill>
                <a:srgbClr val="D4F6A9"/>
              </a:solidFill>
              <a:effectLst/>
            </c:spPr>
            <c:extLst>
              <c:ext xmlns:c16="http://schemas.microsoft.com/office/drawing/2014/chart" uri="{C3380CC4-5D6E-409C-BE32-E72D297353CC}">
                <c16:uniqueId val="{0000000D-D1F7-744A-B192-34115E50ED53}"/>
              </c:ext>
            </c:extLst>
          </c:dPt>
          <c:dPt>
            <c:idx val="7"/>
            <c:invertIfNegative val="0"/>
            <c:bubble3D val="0"/>
            <c:spPr>
              <a:solidFill>
                <a:srgbClr val="D4F6A9"/>
              </a:solidFill>
              <a:effectLst/>
            </c:spPr>
            <c:extLst>
              <c:ext xmlns:c16="http://schemas.microsoft.com/office/drawing/2014/chart" uri="{C3380CC4-5D6E-409C-BE32-E72D297353CC}">
                <c16:uniqueId val="{0000000F-D1F7-744A-B192-34115E50ED53}"/>
              </c:ext>
            </c:extLst>
          </c:dPt>
          <c:dPt>
            <c:idx val="8"/>
            <c:invertIfNegative val="0"/>
            <c:bubble3D val="0"/>
            <c:spPr>
              <a:solidFill>
                <a:srgbClr val="D4F6A9"/>
              </a:solidFill>
              <a:effectLst/>
            </c:spPr>
            <c:extLst>
              <c:ext xmlns:c16="http://schemas.microsoft.com/office/drawing/2014/chart" uri="{C3380CC4-5D6E-409C-BE32-E72D297353CC}">
                <c16:uniqueId val="{00000011-D1F7-744A-B192-34115E50ED53}"/>
              </c:ext>
            </c:extLst>
          </c:dPt>
          <c:dPt>
            <c:idx val="9"/>
            <c:invertIfNegative val="0"/>
            <c:bubble3D val="0"/>
            <c:spPr>
              <a:solidFill>
                <a:srgbClr val="D4F6A9"/>
              </a:solidFill>
              <a:effectLst/>
            </c:spPr>
            <c:extLst>
              <c:ext xmlns:c16="http://schemas.microsoft.com/office/drawing/2014/chart" uri="{C3380CC4-5D6E-409C-BE32-E72D297353CC}">
                <c16:uniqueId val="{00000013-D1F7-744A-B192-34115E50ED53}"/>
              </c:ext>
            </c:extLst>
          </c:dPt>
          <c:dPt>
            <c:idx val="10"/>
            <c:invertIfNegative val="0"/>
            <c:bubble3D val="0"/>
            <c:spPr>
              <a:solidFill>
                <a:srgbClr val="D4F6A9"/>
              </a:solidFill>
              <a:effectLst/>
            </c:spPr>
            <c:extLst>
              <c:ext xmlns:c16="http://schemas.microsoft.com/office/drawing/2014/chart" uri="{C3380CC4-5D6E-409C-BE32-E72D297353CC}">
                <c16:uniqueId val="{00000015-D1F7-744A-B192-34115E50ED53}"/>
              </c:ext>
            </c:extLst>
          </c:dPt>
          <c:dPt>
            <c:idx val="11"/>
            <c:invertIfNegative val="0"/>
            <c:bubble3D val="0"/>
            <c:spPr>
              <a:solidFill>
                <a:srgbClr val="D4F6A9"/>
              </a:solidFill>
              <a:effectLst/>
            </c:spPr>
            <c:extLst>
              <c:ext xmlns:c16="http://schemas.microsoft.com/office/drawing/2014/chart" uri="{C3380CC4-5D6E-409C-BE32-E72D297353CC}">
                <c16:uniqueId val="{00000017-D1F7-744A-B192-34115E50ED53}"/>
              </c:ext>
            </c:extLst>
          </c:dPt>
          <c:dPt>
            <c:idx val="12"/>
            <c:invertIfNegative val="0"/>
            <c:bubble3D val="0"/>
            <c:spPr>
              <a:solidFill>
                <a:srgbClr val="D4F6A9"/>
              </a:solidFill>
              <a:effectLst/>
            </c:spPr>
            <c:extLst>
              <c:ext xmlns:c16="http://schemas.microsoft.com/office/drawing/2014/chart" uri="{C3380CC4-5D6E-409C-BE32-E72D297353CC}">
                <c16:uniqueId val="{00000019-D1F7-744A-B192-34115E50ED53}"/>
              </c:ext>
            </c:extLst>
          </c:dPt>
          <c:dPt>
            <c:idx val="13"/>
            <c:invertIfNegative val="0"/>
            <c:bubble3D val="0"/>
            <c:spPr>
              <a:solidFill>
                <a:srgbClr val="D4F6A9"/>
              </a:solidFill>
              <a:effectLst/>
            </c:spPr>
            <c:extLst>
              <c:ext xmlns:c16="http://schemas.microsoft.com/office/drawing/2014/chart" uri="{C3380CC4-5D6E-409C-BE32-E72D297353CC}">
                <c16:uniqueId val="{0000001B-D1F7-744A-B192-34115E50ED53}"/>
              </c:ext>
            </c:extLst>
          </c:dPt>
          <c:dPt>
            <c:idx val="14"/>
            <c:invertIfNegative val="0"/>
            <c:bubble3D val="0"/>
            <c:spPr>
              <a:solidFill>
                <a:srgbClr val="D4F6A9"/>
              </a:solidFill>
              <a:effectLst/>
            </c:spPr>
            <c:extLst>
              <c:ext xmlns:c16="http://schemas.microsoft.com/office/drawing/2014/chart" uri="{C3380CC4-5D6E-409C-BE32-E72D297353CC}">
                <c16:uniqueId val="{0000001D-D1F7-744A-B192-34115E50ED53}"/>
              </c:ext>
            </c:extLst>
          </c:dPt>
          <c:dPt>
            <c:idx val="15"/>
            <c:invertIfNegative val="0"/>
            <c:bubble3D val="0"/>
            <c:spPr>
              <a:solidFill>
                <a:srgbClr val="FF0000"/>
              </a:solidFill>
              <a:effectLst/>
            </c:spPr>
            <c:extLst>
              <c:ext xmlns:c16="http://schemas.microsoft.com/office/drawing/2014/chart" uri="{C3380CC4-5D6E-409C-BE32-E72D297353CC}">
                <c16:uniqueId val="{0000001F-D1F7-744A-B192-34115E50ED53}"/>
              </c:ext>
            </c:extLst>
          </c:dPt>
          <c:dPt>
            <c:idx val="16"/>
            <c:invertIfNegative val="0"/>
            <c:bubble3D val="0"/>
            <c:spPr>
              <a:solidFill>
                <a:srgbClr val="FF0000"/>
              </a:solidFill>
              <a:effectLst/>
            </c:spPr>
            <c:extLst>
              <c:ext xmlns:c16="http://schemas.microsoft.com/office/drawing/2014/chart" uri="{C3380CC4-5D6E-409C-BE32-E72D297353CC}">
                <c16:uniqueId val="{00000021-D1F7-744A-B192-34115E50ED53}"/>
              </c:ext>
            </c:extLst>
          </c:dPt>
          <c:dPt>
            <c:idx val="17"/>
            <c:invertIfNegative val="0"/>
            <c:bubble3D val="0"/>
            <c:spPr>
              <a:solidFill>
                <a:schemeClr val="accent4"/>
              </a:solidFill>
              <a:effectLst/>
            </c:spPr>
            <c:extLst>
              <c:ext xmlns:c16="http://schemas.microsoft.com/office/drawing/2014/chart" uri="{C3380CC4-5D6E-409C-BE32-E72D297353CC}">
                <c16:uniqueId val="{00000023-D1F7-744A-B192-34115E50ED53}"/>
              </c:ext>
            </c:extLst>
          </c:dPt>
          <c:dLbls>
            <c:dLbl>
              <c:idx val="0"/>
              <c:tx>
                <c:rich>
                  <a:bodyPr/>
                  <a:lstStyle/>
                  <a:p>
                    <a:pPr>
                      <a:defRPr sz="1400" b="1">
                        <a:solidFill>
                          <a:schemeClr val="tx1"/>
                        </a:solidFill>
                        <a:latin typeface="Tahoma"/>
                        <a:cs typeface="Tahoma"/>
                      </a:defRPr>
                    </a:pPr>
                    <a:r>
                      <a:rPr lang="en-US" dirty="0">
                        <a:solidFill>
                          <a:schemeClr val="tx1"/>
                        </a:solidFill>
                      </a:rPr>
                      <a:t>55%</a:t>
                    </a:r>
                  </a:p>
                </c:rich>
              </c:tx>
              <c:numFmt formatCode="0%" sourceLinked="0"/>
              <c:spPr/>
              <c:dLblPos val="ct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1-D1F7-744A-B192-34115E50ED53}"/>
                </c:ext>
              </c:extLst>
            </c:dLbl>
            <c:dLbl>
              <c:idx val="1"/>
              <c:tx>
                <c:rich>
                  <a:bodyPr/>
                  <a:lstStyle/>
                  <a:p>
                    <a:pPr>
                      <a:defRPr sz="1400" b="1">
                        <a:solidFill>
                          <a:schemeClr val="tx1"/>
                        </a:solidFill>
                        <a:latin typeface="Tahoma"/>
                        <a:cs typeface="Tahoma"/>
                      </a:defRPr>
                    </a:pPr>
                    <a:r>
                      <a:rPr lang="en-US" dirty="0">
                        <a:solidFill>
                          <a:schemeClr val="tx1"/>
                        </a:solidFill>
                      </a:rPr>
                      <a:t>55%</a:t>
                    </a:r>
                  </a:p>
                </c:rich>
              </c:tx>
              <c:numFmt formatCode="0%" sourceLinked="0"/>
              <c:spPr/>
              <c:dLblPos val="ct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3-D1F7-744A-B192-34115E50ED53}"/>
                </c:ext>
              </c:extLst>
            </c:dLbl>
            <c:dLbl>
              <c:idx val="2"/>
              <c:tx>
                <c:rich>
                  <a:bodyPr/>
                  <a:lstStyle/>
                  <a:p>
                    <a:pPr>
                      <a:defRPr sz="1400" b="1">
                        <a:solidFill>
                          <a:schemeClr val="tx1"/>
                        </a:solidFill>
                        <a:latin typeface="Tahoma"/>
                        <a:cs typeface="Tahoma"/>
                      </a:defRPr>
                    </a:pPr>
                    <a:r>
                      <a:rPr lang="en-US" dirty="0">
                        <a:solidFill>
                          <a:schemeClr val="tx1"/>
                        </a:solidFill>
                      </a:rPr>
                      <a:t>52%</a:t>
                    </a:r>
                  </a:p>
                </c:rich>
              </c:tx>
              <c:numFmt formatCode="0%" sourceLinked="0"/>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D1F7-744A-B192-34115E50ED53}"/>
                </c:ext>
              </c:extLst>
            </c:dLbl>
            <c:dLbl>
              <c:idx val="3"/>
              <c:tx>
                <c:rich>
                  <a:bodyPr/>
                  <a:lstStyle/>
                  <a:p>
                    <a:r>
                      <a:rPr lang="en-US" dirty="0"/>
                      <a:t>63%</a:t>
                    </a:r>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D1F7-744A-B192-34115E50ED53}"/>
                </c:ext>
              </c:extLst>
            </c:dLbl>
            <c:dLbl>
              <c:idx val="4"/>
              <c:tx>
                <c:rich>
                  <a:bodyPr/>
                  <a:lstStyle/>
                  <a:p>
                    <a:pPr>
                      <a:defRPr sz="1200" b="1">
                        <a:solidFill>
                          <a:schemeClr val="tx1"/>
                        </a:solidFill>
                        <a:latin typeface="Tahoma"/>
                        <a:cs typeface="Tahoma"/>
                      </a:defRPr>
                    </a:pPr>
                    <a:r>
                      <a:rPr lang="en-US" dirty="0"/>
                      <a:t>63%</a:t>
                    </a:r>
                  </a:p>
                </c:rich>
              </c:tx>
              <c:numFmt formatCode="0%" sourceLinked="0"/>
              <c:spPr/>
              <c:dLblPos val="ct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9-D1F7-744A-B192-34115E50ED53}"/>
                </c:ext>
              </c:extLst>
            </c:dLbl>
            <c:dLbl>
              <c:idx val="5"/>
              <c:tx>
                <c:rich>
                  <a:bodyPr/>
                  <a:lstStyle/>
                  <a:p>
                    <a:r>
                      <a:rPr lang="en-US"/>
                      <a:t>66%</a:t>
                    </a:r>
                    <a:endParaRPr lang="en-US" dirty="0"/>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B-D1F7-744A-B192-34115E50ED53}"/>
                </c:ext>
              </c:extLst>
            </c:dLbl>
            <c:dLbl>
              <c:idx val="6"/>
              <c:tx>
                <c:rich>
                  <a:bodyPr/>
                  <a:lstStyle/>
                  <a:p>
                    <a:r>
                      <a:rPr lang="en-US" dirty="0"/>
                      <a:t>28%</a:t>
                    </a:r>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D-D1F7-744A-B192-34115E50ED53}"/>
                </c:ext>
              </c:extLst>
            </c:dLbl>
            <c:dLbl>
              <c:idx val="7"/>
              <c:tx>
                <c:rich>
                  <a:bodyPr/>
                  <a:lstStyle/>
                  <a:p>
                    <a:r>
                      <a:rPr lang="en-US" dirty="0"/>
                      <a:t>28%</a:t>
                    </a:r>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F-D1F7-744A-B192-34115E50ED53}"/>
                </c:ext>
              </c:extLst>
            </c:dLbl>
            <c:dLbl>
              <c:idx val="8"/>
              <c:tx>
                <c:rich>
                  <a:bodyPr/>
                  <a:lstStyle/>
                  <a:p>
                    <a:r>
                      <a:rPr lang="en-US"/>
                      <a:t>25%</a:t>
                    </a:r>
                    <a:endParaRPr lang="en-US" dirty="0"/>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1-D1F7-744A-B192-34115E50ED53}"/>
                </c:ext>
              </c:extLst>
            </c:dLbl>
            <c:dLbl>
              <c:idx val="9"/>
              <c:tx>
                <c:rich>
                  <a:bodyPr/>
                  <a:lstStyle/>
                  <a:p>
                    <a:r>
                      <a:rPr lang="en-US" dirty="0"/>
                      <a:t>15%</a:t>
                    </a:r>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3-D1F7-744A-B192-34115E50ED53}"/>
                </c:ext>
              </c:extLst>
            </c:dLbl>
            <c:dLbl>
              <c:idx val="10"/>
              <c:tx>
                <c:rich>
                  <a:bodyPr/>
                  <a:lstStyle/>
                  <a:p>
                    <a:pPr>
                      <a:defRPr sz="1000" b="1">
                        <a:solidFill>
                          <a:schemeClr val="tx1"/>
                        </a:solidFill>
                        <a:latin typeface="Tahoma"/>
                        <a:cs typeface="Tahoma"/>
                      </a:defRPr>
                    </a:pPr>
                    <a:r>
                      <a:rPr lang="en-US" dirty="0"/>
                      <a:t>15%</a:t>
                    </a:r>
                  </a:p>
                </c:rich>
              </c:tx>
              <c:numFmt formatCode="0%" sourceLinked="0"/>
              <c:spPr>
                <a:noFill/>
                <a:ln>
                  <a:noFill/>
                </a:ln>
                <a:effectLst/>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5-D1F7-744A-B192-34115E50ED53}"/>
                </c:ext>
              </c:extLst>
            </c:dLbl>
            <c:dLbl>
              <c:idx val="11"/>
              <c:tx>
                <c:rich>
                  <a:bodyPr/>
                  <a:lstStyle/>
                  <a:p>
                    <a:r>
                      <a:rPr lang="en-US"/>
                      <a:t>14%</a:t>
                    </a:r>
                    <a:endParaRPr lang="en-US" dirty="0"/>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7-D1F7-744A-B192-34115E50ED53}"/>
                </c:ext>
              </c:extLst>
            </c:dLbl>
            <c:dLbl>
              <c:idx val="12"/>
              <c:tx>
                <c:rich>
                  <a:bodyPr/>
                  <a:lstStyle/>
                  <a:p>
                    <a:r>
                      <a:rPr lang="en-US" dirty="0"/>
                      <a:t>26%</a:t>
                    </a:r>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9-D1F7-744A-B192-34115E50ED53}"/>
                </c:ext>
              </c:extLst>
            </c:dLbl>
            <c:dLbl>
              <c:idx val="13"/>
              <c:tx>
                <c:rich>
                  <a:bodyPr/>
                  <a:lstStyle/>
                  <a:p>
                    <a:r>
                      <a:rPr lang="en-US" dirty="0"/>
                      <a:t>26%</a:t>
                    </a:r>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B-D1F7-744A-B192-34115E50ED53}"/>
                </c:ext>
              </c:extLst>
            </c:dLbl>
            <c:dLbl>
              <c:idx val="14"/>
              <c:tx>
                <c:rich>
                  <a:bodyPr/>
                  <a:lstStyle/>
                  <a:p>
                    <a:r>
                      <a:rPr lang="en-US"/>
                      <a:t>25%</a:t>
                    </a:r>
                    <a:endParaRPr lang="en-US" dirty="0"/>
                  </a:p>
                </c:rich>
              </c:tx>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D-D1F7-744A-B192-34115E50ED53}"/>
                </c:ext>
              </c:extLst>
            </c:dLbl>
            <c:dLbl>
              <c:idx val="15"/>
              <c:numFmt formatCode="0%" sourceLinked="0"/>
              <c:spPr/>
              <c:txPr>
                <a:bodyPr/>
                <a:lstStyle/>
                <a:p>
                  <a:pPr>
                    <a:defRPr sz="1400" b="1">
                      <a:solidFill>
                        <a:schemeClr val="tx1"/>
                      </a:solidFill>
                      <a:latin typeface="Tahoma"/>
                      <a:cs typeface="Tahoma"/>
                    </a:defRPr>
                  </a:pPr>
                  <a:endParaRPr lang="fr-FR"/>
                </a:p>
              </c:txPr>
              <c:dLblPos val="ctr"/>
              <c:showLegendKey val="0"/>
              <c:showVal val="0"/>
              <c:showCatName val="0"/>
              <c:showSerName val="0"/>
              <c:showPercent val="0"/>
              <c:showBubbleSize val="1"/>
              <c:extLst>
                <c:ext xmlns:c16="http://schemas.microsoft.com/office/drawing/2014/chart" uri="{C3380CC4-5D6E-409C-BE32-E72D297353CC}">
                  <c16:uniqueId val="{0000001F-D1F7-744A-B192-34115E50ED53}"/>
                </c:ext>
              </c:extLst>
            </c:dLbl>
            <c:dLbl>
              <c:idx val="16"/>
              <c:numFmt formatCode="0%" sourceLinked="0"/>
              <c:spPr/>
              <c:txPr>
                <a:bodyPr/>
                <a:lstStyle/>
                <a:p>
                  <a:pPr>
                    <a:defRPr sz="1400" b="1">
                      <a:solidFill>
                        <a:schemeClr val="tx1"/>
                      </a:solidFill>
                      <a:latin typeface="Tahoma"/>
                      <a:cs typeface="Tahoma"/>
                    </a:defRPr>
                  </a:pPr>
                  <a:endParaRPr lang="fr-FR"/>
                </a:p>
              </c:txPr>
              <c:dLblPos val="ctr"/>
              <c:showLegendKey val="0"/>
              <c:showVal val="0"/>
              <c:showCatName val="0"/>
              <c:showSerName val="0"/>
              <c:showPercent val="0"/>
              <c:showBubbleSize val="1"/>
              <c:extLst>
                <c:ext xmlns:c16="http://schemas.microsoft.com/office/drawing/2014/chart" uri="{C3380CC4-5D6E-409C-BE32-E72D297353CC}">
                  <c16:uniqueId val="{00000021-D1F7-744A-B192-34115E50ED53}"/>
                </c:ext>
              </c:extLst>
            </c:dLbl>
            <c:dLbl>
              <c:idx val="17"/>
              <c:numFmt formatCode="0%" sourceLinked="0"/>
              <c:spPr/>
              <c:txPr>
                <a:bodyPr/>
                <a:lstStyle/>
                <a:p>
                  <a:pPr>
                    <a:defRPr sz="1400" b="1">
                      <a:solidFill>
                        <a:schemeClr val="tx1"/>
                      </a:solidFill>
                      <a:latin typeface="Tahoma"/>
                      <a:cs typeface="Tahoma"/>
                    </a:defRPr>
                  </a:pPr>
                  <a:endParaRPr lang="fr-FR"/>
                </a:p>
              </c:txPr>
              <c:dLblPos val="ctr"/>
              <c:showLegendKey val="0"/>
              <c:showVal val="0"/>
              <c:showCatName val="0"/>
              <c:showSerName val="0"/>
              <c:showPercent val="0"/>
              <c:showBubbleSize val="1"/>
              <c:extLst>
                <c:ext xmlns:c16="http://schemas.microsoft.com/office/drawing/2014/chart" uri="{C3380CC4-5D6E-409C-BE32-E72D297353CC}">
                  <c16:uniqueId val="{00000023-D1F7-744A-B192-34115E50ED53}"/>
                </c:ext>
              </c:extLst>
            </c:dLbl>
            <c:numFmt formatCode="0%" sourceLinked="0"/>
            <c:spPr>
              <a:noFill/>
              <a:ln>
                <a:noFill/>
              </a:ln>
              <a:effectLst/>
            </c:spPr>
            <c:txPr>
              <a:bodyPr/>
              <a:lstStyle/>
              <a:p>
                <a:pPr>
                  <a:defRPr sz="1200" b="1">
                    <a:solidFill>
                      <a:schemeClr val="tx1"/>
                    </a:solidFill>
                    <a:latin typeface="Tahoma"/>
                    <a:cs typeface="Tahoma"/>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Feuil1!$A$2:$A$16</c:f>
              <c:numCache>
                <c:formatCode>General</c:formatCode>
                <c:ptCount val="15"/>
                <c:pt idx="0">
                  <c:v>1</c:v>
                </c:pt>
                <c:pt idx="1">
                  <c:v>1</c:v>
                </c:pt>
                <c:pt idx="2">
                  <c:v>1</c:v>
                </c:pt>
                <c:pt idx="3">
                  <c:v>2.5</c:v>
                </c:pt>
                <c:pt idx="4">
                  <c:v>2.5</c:v>
                </c:pt>
                <c:pt idx="5">
                  <c:v>2.5</c:v>
                </c:pt>
                <c:pt idx="6">
                  <c:v>3.5</c:v>
                </c:pt>
                <c:pt idx="7">
                  <c:v>3.5</c:v>
                </c:pt>
                <c:pt idx="8">
                  <c:v>3.5</c:v>
                </c:pt>
                <c:pt idx="9">
                  <c:v>4.5</c:v>
                </c:pt>
                <c:pt idx="10">
                  <c:v>4.5</c:v>
                </c:pt>
                <c:pt idx="11">
                  <c:v>4.5</c:v>
                </c:pt>
                <c:pt idx="12">
                  <c:v>5.5</c:v>
                </c:pt>
                <c:pt idx="13">
                  <c:v>5.5</c:v>
                </c:pt>
                <c:pt idx="14">
                  <c:v>5.5</c:v>
                </c:pt>
              </c:numCache>
            </c:numRef>
          </c:xVal>
          <c:yVal>
            <c:numRef>
              <c:f>Feuil1!$B$2:$B$16</c:f>
              <c:numCache>
                <c:formatCode>General</c:formatCode>
                <c:ptCount val="15"/>
                <c:pt idx="0">
                  <c:v>1</c:v>
                </c:pt>
                <c:pt idx="1">
                  <c:v>2</c:v>
                </c:pt>
                <c:pt idx="2">
                  <c:v>3</c:v>
                </c:pt>
                <c:pt idx="3">
                  <c:v>1</c:v>
                </c:pt>
                <c:pt idx="4">
                  <c:v>2</c:v>
                </c:pt>
                <c:pt idx="5">
                  <c:v>3</c:v>
                </c:pt>
                <c:pt idx="6">
                  <c:v>1</c:v>
                </c:pt>
                <c:pt idx="7">
                  <c:v>2</c:v>
                </c:pt>
                <c:pt idx="8">
                  <c:v>3</c:v>
                </c:pt>
                <c:pt idx="9">
                  <c:v>1</c:v>
                </c:pt>
                <c:pt idx="10">
                  <c:v>2</c:v>
                </c:pt>
                <c:pt idx="11">
                  <c:v>3</c:v>
                </c:pt>
                <c:pt idx="12">
                  <c:v>1</c:v>
                </c:pt>
                <c:pt idx="13">
                  <c:v>2</c:v>
                </c:pt>
                <c:pt idx="14">
                  <c:v>3</c:v>
                </c:pt>
              </c:numCache>
            </c:numRef>
          </c:yVal>
          <c:bubbleSize>
            <c:numRef>
              <c:f>Feuil1!$C$2:$C$16</c:f>
              <c:numCache>
                <c:formatCode>General</c:formatCode>
                <c:ptCount val="15"/>
                <c:pt idx="0" formatCode="0%">
                  <c:v>0.55000000000000004</c:v>
                </c:pt>
                <c:pt idx="3" formatCode="0%">
                  <c:v>0.63</c:v>
                </c:pt>
                <c:pt idx="6" formatCode="0%">
                  <c:v>0.28000000000000003</c:v>
                </c:pt>
                <c:pt idx="9" formatCode="0%">
                  <c:v>0.15</c:v>
                </c:pt>
                <c:pt idx="12" formatCode="0%">
                  <c:v>0.26</c:v>
                </c:pt>
              </c:numCache>
            </c:numRef>
          </c:bubbleSize>
          <c:bubble3D val="0"/>
          <c:extLst>
            <c:ext xmlns:c16="http://schemas.microsoft.com/office/drawing/2014/chart" uri="{C3380CC4-5D6E-409C-BE32-E72D297353CC}">
              <c16:uniqueId val="{00000024-D1F7-744A-B192-34115E50ED53}"/>
            </c:ext>
          </c:extLst>
        </c:ser>
        <c:dLbls>
          <c:showLegendKey val="0"/>
          <c:showVal val="0"/>
          <c:showCatName val="0"/>
          <c:showSerName val="0"/>
          <c:showPercent val="0"/>
          <c:showBubbleSize val="0"/>
        </c:dLbls>
        <c:bubbleScale val="100"/>
        <c:showNegBubbles val="0"/>
        <c:axId val="-2074784920"/>
        <c:axId val="-2074788392"/>
      </c:bubbleChart>
      <c:valAx>
        <c:axId val="-2074784920"/>
        <c:scaling>
          <c:orientation val="minMax"/>
          <c:max val="6"/>
          <c:min val="0"/>
        </c:scaling>
        <c:delete val="1"/>
        <c:axPos val="t"/>
        <c:numFmt formatCode="General" sourceLinked="1"/>
        <c:majorTickMark val="out"/>
        <c:minorTickMark val="none"/>
        <c:tickLblPos val="nextTo"/>
        <c:crossAx val="-2074788392"/>
        <c:crosses val="autoZero"/>
        <c:crossBetween val="midCat"/>
      </c:valAx>
      <c:valAx>
        <c:axId val="-2074788392"/>
        <c:scaling>
          <c:orientation val="maxMin"/>
        </c:scaling>
        <c:delete val="1"/>
        <c:axPos val="l"/>
        <c:numFmt formatCode="General" sourceLinked="1"/>
        <c:majorTickMark val="out"/>
        <c:minorTickMark val="none"/>
        <c:tickLblPos val="nextTo"/>
        <c:crossAx val="-2074784920"/>
        <c:crosses val="autoZero"/>
        <c:crossBetween val="midCat"/>
      </c:valAx>
      <c:spPr>
        <a:noFill/>
        <a:ln w="25400">
          <a:noFill/>
        </a:ln>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496977347344548E-2"/>
          <c:y val="9.0339083532861783E-2"/>
          <c:w val="0.88596812997789498"/>
          <c:h val="0.81917428248513202"/>
        </c:manualLayout>
      </c:layout>
      <c:bubbleChart>
        <c:varyColors val="0"/>
        <c:ser>
          <c:idx val="0"/>
          <c:order val="0"/>
          <c:tx>
            <c:strRef>
              <c:f>Feuil1!$B$1</c:f>
              <c:strCache>
                <c:ptCount val="1"/>
                <c:pt idx="0">
                  <c:v>Valeur Y 1</c:v>
                </c:pt>
              </c:strCache>
            </c:strRef>
          </c:tx>
          <c:spPr>
            <a:solidFill>
              <a:srgbClr val="00FF30"/>
            </a:solidFill>
            <a:effectLst/>
          </c:spPr>
          <c:invertIfNegative val="0"/>
          <c:dPt>
            <c:idx val="12"/>
            <c:invertIfNegative val="0"/>
            <c:bubble3D val="0"/>
            <c:extLst>
              <c:ext xmlns:c16="http://schemas.microsoft.com/office/drawing/2014/chart" uri="{C3380CC4-5D6E-409C-BE32-E72D297353CC}">
                <c16:uniqueId val="{00000001-ABE9-5844-883E-726606ABA64E}"/>
              </c:ext>
            </c:extLst>
          </c:dPt>
          <c:dPt>
            <c:idx val="13"/>
            <c:invertIfNegative val="0"/>
            <c:bubble3D val="0"/>
            <c:extLst>
              <c:ext xmlns:c16="http://schemas.microsoft.com/office/drawing/2014/chart" uri="{C3380CC4-5D6E-409C-BE32-E72D297353CC}">
                <c16:uniqueId val="{00000003-ABE9-5844-883E-726606ABA64E}"/>
              </c:ext>
            </c:extLst>
          </c:dPt>
          <c:dPt>
            <c:idx val="14"/>
            <c:invertIfNegative val="0"/>
            <c:bubble3D val="0"/>
            <c:extLst>
              <c:ext xmlns:c16="http://schemas.microsoft.com/office/drawing/2014/chart" uri="{C3380CC4-5D6E-409C-BE32-E72D297353CC}">
                <c16:uniqueId val="{00000005-ABE9-5844-883E-726606ABA64E}"/>
              </c:ext>
            </c:extLst>
          </c:dPt>
          <c:dLbls>
            <c:dLbl>
              <c:idx val="0"/>
              <c:tx>
                <c:rich>
                  <a:bodyPr/>
                  <a:lstStyle/>
                  <a:p>
                    <a:pPr>
                      <a:defRPr sz="1600" b="1">
                        <a:solidFill>
                          <a:schemeClr val="tx1"/>
                        </a:solidFill>
                        <a:latin typeface="Tahoma"/>
                        <a:cs typeface="Tahoma"/>
                      </a:defRPr>
                    </a:pPr>
                    <a:r>
                      <a:rPr lang="en-US" dirty="0"/>
                      <a:t>83%</a:t>
                    </a:r>
                  </a:p>
                </c:rich>
              </c:tx>
              <c:numFmt formatCode="0%" sourceLinked="0"/>
              <c:spPr>
                <a:noFill/>
                <a:ln>
                  <a:noFill/>
                </a:ln>
                <a:effectLst/>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6-ABE9-5844-883E-726606ABA64E}"/>
                </c:ext>
              </c:extLst>
            </c:dLbl>
            <c:dLbl>
              <c:idx val="1"/>
              <c:tx>
                <c:rich>
                  <a:bodyPr/>
                  <a:lstStyle/>
                  <a:p>
                    <a:pPr>
                      <a:defRPr sz="1200" b="0">
                        <a:solidFill>
                          <a:schemeClr val="tx1"/>
                        </a:solidFill>
                        <a:latin typeface="Tahoma"/>
                        <a:cs typeface="Tahoma"/>
                      </a:defRPr>
                    </a:pPr>
                    <a:r>
                      <a:rPr lang="en-US" sz="1200" dirty="0"/>
                      <a:t>4%</a:t>
                    </a:r>
                  </a:p>
                </c:rich>
              </c:tx>
              <c:numFmt formatCode="0%" sourceLinked="0"/>
              <c:spPr/>
              <c:dLblPos val="ct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7-ABE9-5844-883E-726606ABA64E}"/>
                </c:ext>
              </c:extLst>
            </c:dLbl>
            <c:dLbl>
              <c:idx val="2"/>
              <c:tx>
                <c:rich>
                  <a:bodyPr/>
                  <a:lstStyle/>
                  <a:p>
                    <a:pPr>
                      <a:defRPr sz="1200" b="0">
                        <a:solidFill>
                          <a:schemeClr val="tx1"/>
                        </a:solidFill>
                        <a:latin typeface="Tahoma"/>
                        <a:cs typeface="Tahoma"/>
                      </a:defRPr>
                    </a:pPr>
                    <a:r>
                      <a:rPr lang="en-US" dirty="0"/>
                      <a:t>19%</a:t>
                    </a:r>
                  </a:p>
                </c:rich>
              </c:tx>
              <c:numFmt formatCode="0%" sourceLinked="0"/>
              <c:spPr>
                <a:noFill/>
                <a:ln>
                  <a:noFill/>
                </a:ln>
                <a:effectLst/>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8-ABE9-5844-883E-726606ABA64E}"/>
                </c:ext>
              </c:extLst>
            </c:dLbl>
            <c:dLbl>
              <c:idx val="4"/>
              <c:numFmt formatCode="0%" sourceLinked="0"/>
              <c:spPr/>
              <c:txPr>
                <a:bodyPr/>
                <a:lstStyle/>
                <a:p>
                  <a:pPr>
                    <a:defRPr sz="1000" b="1">
                      <a:solidFill>
                        <a:schemeClr val="tx1"/>
                      </a:solidFill>
                      <a:latin typeface="Tahoma"/>
                      <a:cs typeface="Tahoma"/>
                    </a:defRPr>
                  </a:pPr>
                  <a:endParaRPr lang="fr-FR"/>
                </a:p>
              </c:txPr>
              <c:dLblPos val="ctr"/>
              <c:showLegendKey val="0"/>
              <c:showVal val="0"/>
              <c:showCatName val="0"/>
              <c:showSerName val="0"/>
              <c:showPercent val="0"/>
              <c:showBubbleSize val="1"/>
              <c:extLst>
                <c:ext xmlns:c16="http://schemas.microsoft.com/office/drawing/2014/chart" uri="{C3380CC4-5D6E-409C-BE32-E72D297353CC}">
                  <c16:uniqueId val="{0000000A-ABE9-5844-883E-726606ABA64E}"/>
                </c:ext>
              </c:extLst>
            </c:dLbl>
            <c:numFmt formatCode="0%" sourceLinked="0"/>
            <c:spPr>
              <a:noFill/>
              <a:ln>
                <a:noFill/>
              </a:ln>
              <a:effectLst/>
            </c:spPr>
            <c:txPr>
              <a:bodyPr/>
              <a:lstStyle/>
              <a:p>
                <a:pPr>
                  <a:defRPr sz="1200" b="1">
                    <a:solidFill>
                      <a:schemeClr val="tx1"/>
                    </a:solidFill>
                    <a:latin typeface="Tahoma"/>
                    <a:cs typeface="Tahoma"/>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Feuil1!$A$2:$A$4</c:f>
              <c:numCache>
                <c:formatCode>General</c:formatCode>
                <c:ptCount val="3"/>
                <c:pt idx="0">
                  <c:v>1</c:v>
                </c:pt>
                <c:pt idx="1">
                  <c:v>2.75</c:v>
                </c:pt>
                <c:pt idx="2">
                  <c:v>4.5</c:v>
                </c:pt>
              </c:numCache>
            </c:numRef>
          </c:xVal>
          <c:yVal>
            <c:numRef>
              <c:f>Feuil1!$B$2:$B$4</c:f>
              <c:numCache>
                <c:formatCode>General</c:formatCode>
                <c:ptCount val="3"/>
                <c:pt idx="0">
                  <c:v>3</c:v>
                </c:pt>
                <c:pt idx="1">
                  <c:v>3</c:v>
                </c:pt>
                <c:pt idx="2">
                  <c:v>3</c:v>
                </c:pt>
              </c:numCache>
            </c:numRef>
          </c:yVal>
          <c:bubbleSize>
            <c:numRef>
              <c:f>Feuil1!$C$2:$C$4</c:f>
              <c:numCache>
                <c:formatCode>0%</c:formatCode>
                <c:ptCount val="3"/>
                <c:pt idx="0">
                  <c:v>0.83</c:v>
                </c:pt>
                <c:pt idx="1">
                  <c:v>0.04</c:v>
                </c:pt>
                <c:pt idx="2">
                  <c:v>0.19</c:v>
                </c:pt>
              </c:numCache>
            </c:numRef>
          </c:bubbleSize>
          <c:bubble3D val="0"/>
          <c:extLst>
            <c:ext xmlns:c16="http://schemas.microsoft.com/office/drawing/2014/chart" uri="{C3380CC4-5D6E-409C-BE32-E72D297353CC}">
              <c16:uniqueId val="{0000000B-ABE9-5844-883E-726606ABA64E}"/>
            </c:ext>
          </c:extLst>
        </c:ser>
        <c:dLbls>
          <c:showLegendKey val="0"/>
          <c:showVal val="0"/>
          <c:showCatName val="0"/>
          <c:showSerName val="0"/>
          <c:showPercent val="0"/>
          <c:showBubbleSize val="0"/>
        </c:dLbls>
        <c:bubbleScale val="100"/>
        <c:showNegBubbles val="0"/>
        <c:axId val="-2073225160"/>
        <c:axId val="-2118629928"/>
      </c:bubbleChart>
      <c:valAx>
        <c:axId val="-2073225160"/>
        <c:scaling>
          <c:orientation val="minMax"/>
        </c:scaling>
        <c:delete val="1"/>
        <c:axPos val="t"/>
        <c:numFmt formatCode="General" sourceLinked="1"/>
        <c:majorTickMark val="out"/>
        <c:minorTickMark val="none"/>
        <c:tickLblPos val="nextTo"/>
        <c:crossAx val="-2118629928"/>
        <c:crosses val="autoZero"/>
        <c:crossBetween val="midCat"/>
      </c:valAx>
      <c:valAx>
        <c:axId val="-2118629928"/>
        <c:scaling>
          <c:orientation val="maxMin"/>
        </c:scaling>
        <c:delete val="1"/>
        <c:axPos val="l"/>
        <c:numFmt formatCode="General" sourceLinked="1"/>
        <c:majorTickMark val="out"/>
        <c:minorTickMark val="none"/>
        <c:tickLblPos val="nextTo"/>
        <c:crossAx val="-2073225160"/>
        <c:crosses val="autoZero"/>
        <c:crossBetween val="midCat"/>
      </c:valAx>
    </c:plotArea>
    <c:plotVisOnly val="1"/>
    <c:dispBlanksAs val="gap"/>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68842106480396"/>
          <c:y val="0.12228887223097515"/>
          <c:w val="0.50797836862732348"/>
          <c:h val="0.7315587479430431"/>
        </c:manualLayout>
      </c:layout>
      <c:barChart>
        <c:barDir val="col"/>
        <c:grouping val="stacked"/>
        <c:varyColors val="0"/>
        <c:ser>
          <c:idx val="0"/>
          <c:order val="0"/>
          <c:tx>
            <c:strRef>
              <c:f>Feuil1!$B$1</c:f>
              <c:strCache>
                <c:ptCount val="1"/>
                <c:pt idx="0">
                  <c:v>Téléphone</c:v>
                </c:pt>
              </c:strCache>
            </c:strRef>
          </c:tx>
          <c:spPr>
            <a:solidFill>
              <a:schemeClr val="accent1"/>
            </a:solidFill>
            <a:ln w="19050">
              <a:solidFill>
                <a:schemeClr val="lt1"/>
              </a:solidFill>
            </a:ln>
            <a:effectLst/>
          </c:spPr>
          <c:invertIfNegative val="0"/>
          <c:dPt>
            <c:idx val="0"/>
            <c:invertIfNegative val="0"/>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1-5916-0142-ABC0-7ADEA03AFE63}"/>
              </c:ext>
            </c:extLst>
          </c:dPt>
          <c:dPt>
            <c:idx val="1"/>
            <c:invertIfNegative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3-5916-0142-ABC0-7ADEA03AFE63}"/>
              </c:ext>
            </c:extLst>
          </c:dPt>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5916-0142-ABC0-7ADEA03AFE63}"/>
              </c:ext>
            </c:extLst>
          </c:dPt>
          <c:dPt>
            <c:idx val="3"/>
            <c:invertIfNegative val="0"/>
            <c:bubble3D val="0"/>
            <c:spPr>
              <a:solidFill>
                <a:srgbClr val="DCFFB9"/>
              </a:solidFill>
              <a:ln w="19050">
                <a:solidFill>
                  <a:schemeClr val="lt1"/>
                </a:solidFill>
              </a:ln>
              <a:effectLst/>
            </c:spPr>
            <c:extLst>
              <c:ext xmlns:c16="http://schemas.microsoft.com/office/drawing/2014/chart" uri="{C3380CC4-5D6E-409C-BE32-E72D297353CC}">
                <c16:uniqueId val="{00000007-5916-0142-ABC0-7ADEA03AFE63}"/>
              </c:ext>
            </c:extLst>
          </c:dPt>
          <c:dPt>
            <c:idx val="4"/>
            <c:invertIfNegative val="0"/>
            <c:bubble3D val="0"/>
            <c:spPr>
              <a:solidFill>
                <a:srgbClr val="92EF37"/>
              </a:solidFill>
              <a:ln w="19050">
                <a:solidFill>
                  <a:schemeClr val="lt1"/>
                </a:solidFill>
              </a:ln>
              <a:effectLst/>
            </c:spPr>
            <c:extLst>
              <c:ext xmlns:c16="http://schemas.microsoft.com/office/drawing/2014/chart" uri="{C3380CC4-5D6E-409C-BE32-E72D297353CC}">
                <c16:uniqueId val="{00000009-5916-0142-ABC0-7ADEA03AFE63}"/>
              </c:ext>
            </c:extLst>
          </c:dPt>
          <c:dPt>
            <c:idx val="5"/>
            <c:invertIfNegative val="0"/>
            <c:bubble3D val="0"/>
            <c:spPr>
              <a:solidFill>
                <a:srgbClr val="B9F289"/>
              </a:solidFill>
              <a:ln w="19050">
                <a:solidFill>
                  <a:schemeClr val="lt1"/>
                </a:solidFill>
              </a:ln>
              <a:effectLst/>
            </c:spPr>
            <c:extLst>
              <c:ext xmlns:c16="http://schemas.microsoft.com/office/drawing/2014/chart" uri="{C3380CC4-5D6E-409C-BE32-E72D297353CC}">
                <c16:uniqueId val="{0000000B-5916-0142-ABC0-7ADEA03AFE63}"/>
              </c:ext>
            </c:extLst>
          </c:dPt>
          <c:dPt>
            <c:idx val="6"/>
            <c:invertIfNegative val="0"/>
            <c:bubble3D val="0"/>
            <c:spPr>
              <a:solidFill>
                <a:srgbClr val="00FF30"/>
              </a:solidFill>
              <a:ln w="19050">
                <a:solidFill>
                  <a:schemeClr val="lt1"/>
                </a:solidFill>
              </a:ln>
              <a:effectLst/>
            </c:spPr>
            <c:extLst>
              <c:ext xmlns:c16="http://schemas.microsoft.com/office/drawing/2014/chart" uri="{C3380CC4-5D6E-409C-BE32-E72D297353CC}">
                <c16:uniqueId val="{0000000D-4BFF-4C46-B6CF-2C3BD10B3152}"/>
              </c:ext>
            </c:extLst>
          </c:dPt>
          <c:dLbls>
            <c:dLbl>
              <c:idx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5916-0142-ABC0-7ADEA03AFE63}"/>
                </c:ext>
              </c:extLst>
            </c:dLbl>
            <c:dLbl>
              <c:idx val="1"/>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5916-0142-ABC0-7ADEA03AFE63}"/>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5916-0142-ABC0-7ADEA03AFE63}"/>
                </c:ext>
              </c:extLst>
            </c:dLbl>
            <c:dLbl>
              <c:idx val="5"/>
              <c:layout>
                <c:manualLayout>
                  <c:x val="5.2449870107414854E-3"/>
                  <c:y val="-4.1956799033209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16-0142-ABC0-7ADEA03AFE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Feuil1!$A$2:$A$8</c:f>
              <c:numCache>
                <c:formatCode>General</c:formatCode>
                <c:ptCount val="7"/>
                <c:pt idx="0">
                  <c:v>2015</c:v>
                </c:pt>
                <c:pt idx="1">
                  <c:v>2016</c:v>
                </c:pt>
                <c:pt idx="2">
                  <c:v>2017</c:v>
                </c:pt>
                <c:pt idx="3">
                  <c:v>2018</c:v>
                </c:pt>
                <c:pt idx="4">
                  <c:v>2019</c:v>
                </c:pt>
                <c:pt idx="5">
                  <c:v>2020</c:v>
                </c:pt>
                <c:pt idx="6">
                  <c:v>2021</c:v>
                </c:pt>
              </c:numCache>
            </c:numRef>
          </c:cat>
          <c:val>
            <c:numRef>
              <c:f>Feuil1!$B$2:$B$8</c:f>
              <c:numCache>
                <c:formatCode>0%</c:formatCode>
                <c:ptCount val="7"/>
                <c:pt idx="0">
                  <c:v>0.09</c:v>
                </c:pt>
                <c:pt idx="1">
                  <c:v>7.0000000000000007E-2</c:v>
                </c:pt>
                <c:pt idx="2">
                  <c:v>7.0000000000000007E-2</c:v>
                </c:pt>
                <c:pt idx="3">
                  <c:v>0.1</c:v>
                </c:pt>
                <c:pt idx="4">
                  <c:v>0.09</c:v>
                </c:pt>
                <c:pt idx="5">
                  <c:v>0.08</c:v>
                </c:pt>
                <c:pt idx="6">
                  <c:v>0.1</c:v>
                </c:pt>
              </c:numCache>
            </c:numRef>
          </c:val>
          <c:extLst>
            <c:ext xmlns:c16="http://schemas.microsoft.com/office/drawing/2014/chart" uri="{C3380CC4-5D6E-409C-BE32-E72D297353CC}">
              <c16:uniqueId val="{0000000C-5916-0142-ABC0-7ADEA03AFE63}"/>
            </c:ext>
          </c:extLst>
        </c:ser>
        <c:dLbls>
          <c:showLegendKey val="0"/>
          <c:showVal val="0"/>
          <c:showCatName val="0"/>
          <c:showSerName val="0"/>
          <c:showPercent val="0"/>
          <c:showBubbleSize val="0"/>
        </c:dLbls>
        <c:gapWidth val="100"/>
        <c:overlap val="100"/>
        <c:axId val="644226720"/>
        <c:axId val="644225072"/>
      </c:barChart>
      <c:catAx>
        <c:axId val="644226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pitchFamily="2" charset="77"/>
                <a:ea typeface="+mn-ea"/>
                <a:cs typeface="+mn-cs"/>
              </a:defRPr>
            </a:pPr>
            <a:endParaRPr lang="fr-FR"/>
          </a:p>
        </c:txPr>
        <c:crossAx val="644225072"/>
        <c:crosses val="autoZero"/>
        <c:auto val="1"/>
        <c:lblAlgn val="ctr"/>
        <c:lblOffset val="100"/>
        <c:noMultiLvlLbl val="0"/>
      </c:catAx>
      <c:valAx>
        <c:axId val="644225072"/>
        <c:scaling>
          <c:orientation val="minMax"/>
        </c:scaling>
        <c:delete val="1"/>
        <c:axPos val="l"/>
        <c:numFmt formatCode="0%" sourceLinked="1"/>
        <c:majorTickMark val="out"/>
        <c:minorTickMark val="none"/>
        <c:tickLblPos val="nextTo"/>
        <c:crossAx val="64422672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ontserrat" pitchFamily="2" charset="77"/>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5"/>
          <c:order val="0"/>
          <c:tx>
            <c:strRef>
              <c:f>Feuil1!$G$1</c:f>
              <c:strCache>
                <c:ptCount val="1"/>
                <c:pt idx="0">
                  <c:v>2020</c:v>
                </c:pt>
              </c:strCache>
            </c:strRef>
          </c:tx>
          <c:spPr>
            <a:solidFill>
              <a:srgbClr val="00FF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Autre</c:v>
                </c:pt>
                <c:pt idx="1">
                  <c:v>A saisi la justice</c:v>
                </c:pt>
                <c:pt idx="2">
                  <c:v>N'a rien fait</c:v>
                </c:pt>
                <c:pt idx="3">
                  <c:v>A payé la facture</c:v>
                </c:pt>
                <c:pt idx="4">
                  <c:v>A pris contact avec un médiateur</c:v>
                </c:pt>
                <c:pt idx="5">
                  <c:v>A pris contact avec le fournisseur</c:v>
                </c:pt>
              </c:strCache>
            </c:strRef>
          </c:cat>
          <c:val>
            <c:numRef>
              <c:f>Feuil1!$H$2:$H$7</c:f>
              <c:numCache>
                <c:formatCode>0%</c:formatCode>
                <c:ptCount val="6"/>
                <c:pt idx="0">
                  <c:v>0</c:v>
                </c:pt>
                <c:pt idx="1">
                  <c:v>7.0000000000000007E-2</c:v>
                </c:pt>
                <c:pt idx="2">
                  <c:v>0.1</c:v>
                </c:pt>
                <c:pt idx="3">
                  <c:v>0.1</c:v>
                </c:pt>
                <c:pt idx="4">
                  <c:v>0.27</c:v>
                </c:pt>
                <c:pt idx="5">
                  <c:v>0.67</c:v>
                </c:pt>
              </c:numCache>
            </c:numRef>
          </c:val>
          <c:extLst>
            <c:ext xmlns:c16="http://schemas.microsoft.com/office/drawing/2014/chart" uri="{C3380CC4-5D6E-409C-BE32-E72D297353CC}">
              <c16:uniqueId val="{00000006-3717-F34F-9A15-8FDFE5435A49}"/>
            </c:ext>
          </c:extLst>
        </c:ser>
        <c:dLbls>
          <c:showLegendKey val="0"/>
          <c:showVal val="0"/>
          <c:showCatName val="0"/>
          <c:showSerName val="0"/>
          <c:showPercent val="0"/>
          <c:showBubbleSize val="0"/>
        </c:dLbls>
        <c:gapWidth val="182"/>
        <c:axId val="954546111"/>
        <c:axId val="955227439"/>
      </c:barChart>
      <c:catAx>
        <c:axId val="954546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ontserrat" pitchFamily="2" charset="77"/>
                <a:ea typeface="+mn-ea"/>
                <a:cs typeface="+mn-cs"/>
              </a:defRPr>
            </a:pPr>
            <a:endParaRPr lang="fr-FR"/>
          </a:p>
        </c:txPr>
        <c:crossAx val="955227439"/>
        <c:crosses val="autoZero"/>
        <c:auto val="1"/>
        <c:lblAlgn val="ctr"/>
        <c:lblOffset val="100"/>
        <c:noMultiLvlLbl val="0"/>
      </c:catAx>
      <c:valAx>
        <c:axId val="955227439"/>
        <c:scaling>
          <c:orientation val="minMax"/>
        </c:scaling>
        <c:delete val="1"/>
        <c:axPos val="b"/>
        <c:numFmt formatCode="0%" sourceLinked="1"/>
        <c:majorTickMark val="none"/>
        <c:minorTickMark val="none"/>
        <c:tickLblPos val="nextTo"/>
        <c:crossAx val="9545461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00FF30"/>
            </a:solidFill>
            <a:effectLst/>
          </c:spPr>
          <c:invertIfNegative val="0"/>
          <c:dLbls>
            <c:dLbl>
              <c:idx val="1"/>
              <c:layout>
                <c:manualLayout>
                  <c:x val="2.11538461538462E-2"/>
                  <c:y val="7.7173378055671801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49D-5F4D-BCD7-916F6DC68894}"/>
                </c:ext>
              </c:extLst>
            </c:dLbl>
            <c:dLbl>
              <c:idx val="4"/>
              <c:layout>
                <c:manualLayout>
                  <c:x val="3.8461538461538498E-3"/>
                  <c:y val="6.0764047135668798E-7"/>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6FD-764A-B3DD-8CB4BE4233AB}"/>
                </c:ext>
              </c:extLst>
            </c:dLbl>
            <c:dLbl>
              <c:idx val="5"/>
              <c:spPr/>
              <c:txPr>
                <a:bodyPr lIns="38100" tIns="19050" rIns="38100" bIns="19050">
                  <a:spAutoFit/>
                </a:bodyPr>
                <a:lstStyle/>
                <a:p>
                  <a:pPr>
                    <a:defRPr sz="1400" b="1"/>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8C-B34E-AAF4-5AEDAFD31AC8}"/>
                </c:ext>
              </c:extLst>
            </c:dLbl>
            <c:spPr>
              <a:noFill/>
              <a:ln>
                <a:noFill/>
              </a:ln>
              <a:effectLst/>
            </c:spPr>
            <c:txPr>
              <a:bodyPr/>
              <a:lstStyle/>
              <a:p>
                <a:pPr>
                  <a:defRPr sz="1400" b="1">
                    <a:latin typeface="Montserrat" pitchFamily="2" charset="77"/>
                    <a:cs typeface="Tahoma"/>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Feuil1!$A$2:$A$8</c:f>
              <c:strCache>
                <c:ptCount val="7"/>
                <c:pt idx="0">
                  <c:v>Par les médias (presse, affichage, radio TV)</c:v>
                </c:pt>
                <c:pt idx="1">
                  <c:v>En cherchant sur Internet</c:v>
                </c:pt>
                <c:pt idx="2">
                  <c:v>Par vos proches</c:v>
                </c:pt>
                <c:pt idx="3">
                  <c:v>Ses coordonnées sont sur vos factures</c:v>
                </c:pt>
                <c:pt idx="4">
                  <c:v>Sur les réseaux sociaux</c:v>
                </c:pt>
                <c:pt idx="5">
                  <c:v>Autre</c:v>
                </c:pt>
                <c:pt idx="6">
                  <c:v>Vous ne vous souvenez plus</c:v>
                </c:pt>
              </c:strCache>
            </c:strRef>
          </c:cat>
          <c:val>
            <c:numRef>
              <c:f>Feuil1!$B$2:$B$8</c:f>
              <c:numCache>
                <c:formatCode>0%</c:formatCode>
                <c:ptCount val="7"/>
                <c:pt idx="0">
                  <c:v>0.49</c:v>
                </c:pt>
                <c:pt idx="1">
                  <c:v>0.21</c:v>
                </c:pt>
                <c:pt idx="2">
                  <c:v>0.13</c:v>
                </c:pt>
                <c:pt idx="3">
                  <c:v>0.11</c:v>
                </c:pt>
                <c:pt idx="4">
                  <c:v>0.11</c:v>
                </c:pt>
                <c:pt idx="5">
                  <c:v>0.01</c:v>
                </c:pt>
                <c:pt idx="6">
                  <c:v>0.12</c:v>
                </c:pt>
              </c:numCache>
            </c:numRef>
          </c:val>
          <c:extLst>
            <c:ext xmlns:c16="http://schemas.microsoft.com/office/drawing/2014/chart" uri="{C3380CC4-5D6E-409C-BE32-E72D297353CC}">
              <c16:uniqueId val="{00000002-749D-5F4D-BCD7-916F6DC68894}"/>
            </c:ext>
          </c:extLst>
        </c:ser>
        <c:dLbls>
          <c:showLegendKey val="0"/>
          <c:showVal val="1"/>
          <c:showCatName val="0"/>
          <c:showSerName val="0"/>
          <c:showPercent val="0"/>
          <c:showBubbleSize val="0"/>
        </c:dLbls>
        <c:gapWidth val="150"/>
        <c:overlap val="-25"/>
        <c:axId val="-2089134552"/>
        <c:axId val="-2089281960"/>
      </c:barChart>
      <c:catAx>
        <c:axId val="-2089134552"/>
        <c:scaling>
          <c:orientation val="maxMin"/>
        </c:scaling>
        <c:delete val="0"/>
        <c:axPos val="l"/>
        <c:numFmt formatCode="General" sourceLinked="0"/>
        <c:majorTickMark val="none"/>
        <c:minorTickMark val="none"/>
        <c:tickLblPos val="nextTo"/>
        <c:txPr>
          <a:bodyPr/>
          <a:lstStyle/>
          <a:p>
            <a:pPr algn="r">
              <a:defRPr sz="1100">
                <a:latin typeface="Montserrat" pitchFamily="2" charset="77"/>
                <a:cs typeface="Tahoma"/>
              </a:defRPr>
            </a:pPr>
            <a:endParaRPr lang="fr-FR"/>
          </a:p>
        </c:txPr>
        <c:crossAx val="-2089281960"/>
        <c:crosses val="autoZero"/>
        <c:auto val="1"/>
        <c:lblAlgn val="ctr"/>
        <c:lblOffset val="100"/>
        <c:noMultiLvlLbl val="0"/>
      </c:catAx>
      <c:valAx>
        <c:axId val="-2089281960"/>
        <c:scaling>
          <c:orientation val="minMax"/>
          <c:max val="1"/>
        </c:scaling>
        <c:delete val="1"/>
        <c:axPos val="t"/>
        <c:numFmt formatCode="0%" sourceLinked="1"/>
        <c:majorTickMark val="out"/>
        <c:minorTickMark val="none"/>
        <c:tickLblPos val="nextTo"/>
        <c:crossAx val="-208913455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fr-FR" dirty="0"/>
              <a:t>énergie-info</a:t>
            </a:r>
          </a:p>
        </c:rich>
      </c:tx>
      <c:overlay val="0"/>
    </c:title>
    <c:autoTitleDeleted val="0"/>
    <c:plotArea>
      <c:layout>
        <c:manualLayout>
          <c:layoutTarget val="inner"/>
          <c:xMode val="edge"/>
          <c:yMode val="edge"/>
          <c:x val="3.8855669824410424E-2"/>
          <c:y val="0.18964448109701837"/>
          <c:w val="0.922288877330804"/>
          <c:h val="0.69460909609254096"/>
        </c:manualLayout>
      </c:layout>
      <c:lineChart>
        <c:grouping val="standard"/>
        <c:varyColors val="0"/>
        <c:ser>
          <c:idx val="0"/>
          <c:order val="0"/>
          <c:tx>
            <c:strRef>
              <c:f>Feuil1!$B$1</c:f>
              <c:strCache>
                <c:ptCount val="1"/>
                <c:pt idx="0">
                  <c:v>% Connaît</c:v>
                </c:pt>
              </c:strCache>
            </c:strRef>
          </c:tx>
          <c:spPr>
            <a:ln>
              <a:solidFill>
                <a:srgbClr val="00FF30"/>
              </a:solidFill>
            </a:ln>
            <a:effectLst/>
          </c:spPr>
          <c:marker>
            <c:spPr>
              <a:solidFill>
                <a:srgbClr val="00FF30"/>
              </a:solidFill>
              <a:ln>
                <a:solidFill>
                  <a:srgbClr val="00FF30"/>
                </a:solidFill>
              </a:ln>
              <a:effectLst/>
            </c:spPr>
          </c:marker>
          <c:dLbls>
            <c:dLbl>
              <c:idx val="6"/>
              <c:layout>
                <c:manualLayout>
                  <c:x val="-4.7472437101734294E-2"/>
                  <c:y val="-7.1740774972608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D6-AE4A-B4EA-A9347C3CC39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Feuil1!$B$2:$B$11</c:f>
              <c:numCache>
                <c:formatCode>0%</c:formatCode>
                <c:ptCount val="10"/>
                <c:pt idx="0">
                  <c:v>0.2</c:v>
                </c:pt>
                <c:pt idx="1">
                  <c:v>0.23</c:v>
                </c:pt>
                <c:pt idx="2">
                  <c:v>0.17</c:v>
                </c:pt>
                <c:pt idx="3">
                  <c:v>0.19</c:v>
                </c:pt>
                <c:pt idx="4">
                  <c:v>0.22</c:v>
                </c:pt>
                <c:pt idx="5">
                  <c:v>0.21</c:v>
                </c:pt>
                <c:pt idx="6">
                  <c:v>0.27</c:v>
                </c:pt>
                <c:pt idx="7">
                  <c:v>0.22</c:v>
                </c:pt>
                <c:pt idx="8">
                  <c:v>0.2</c:v>
                </c:pt>
                <c:pt idx="9">
                  <c:v>0.19</c:v>
                </c:pt>
              </c:numCache>
            </c:numRef>
          </c:val>
          <c:smooth val="1"/>
          <c:extLst>
            <c:ext xmlns:c16="http://schemas.microsoft.com/office/drawing/2014/chart" uri="{C3380CC4-5D6E-409C-BE32-E72D297353CC}">
              <c16:uniqueId val="{00000003-D0D6-AE4A-B4EA-A9347C3CC393}"/>
            </c:ext>
          </c:extLst>
        </c:ser>
        <c:ser>
          <c:idx val="1"/>
          <c:order val="1"/>
          <c:tx>
            <c:strRef>
              <c:f>Feuil1!$C$1</c:f>
              <c:strCache>
                <c:ptCount val="1"/>
                <c:pt idx="0">
                  <c:v>% A déjà eu recours</c:v>
                </c:pt>
              </c:strCache>
            </c:strRef>
          </c:tx>
          <c:spPr>
            <a:ln>
              <a:solidFill>
                <a:schemeClr val="bg1">
                  <a:lumMod val="65000"/>
                </a:schemeClr>
              </a:solidFill>
            </a:ln>
            <a:effectLst/>
          </c:spPr>
          <c:marker>
            <c:spPr>
              <a:solidFill>
                <a:schemeClr val="bg1">
                  <a:lumMod val="65000"/>
                </a:schemeClr>
              </a:solidFill>
              <a:ln>
                <a:solidFill>
                  <a:schemeClr val="bg1">
                    <a:lumMod val="65000"/>
                  </a:schemeClr>
                </a:solidFill>
              </a:ln>
              <a:effectLst/>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Feuil1!$A$2:$A$11</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Feuil1!$C$2:$C$11</c:f>
              <c:numCache>
                <c:formatCode>0%</c:formatCode>
                <c:ptCount val="10"/>
                <c:pt idx="0">
                  <c:v>0.04</c:v>
                </c:pt>
                <c:pt idx="1">
                  <c:v>0.05</c:v>
                </c:pt>
                <c:pt idx="2">
                  <c:v>0.05</c:v>
                </c:pt>
                <c:pt idx="3">
                  <c:v>0.05</c:v>
                </c:pt>
                <c:pt idx="4">
                  <c:v>0.06</c:v>
                </c:pt>
                <c:pt idx="5">
                  <c:v>0.06</c:v>
                </c:pt>
                <c:pt idx="6">
                  <c:v>0.08</c:v>
                </c:pt>
                <c:pt idx="7">
                  <c:v>0.08</c:v>
                </c:pt>
                <c:pt idx="8">
                  <c:v>0.09</c:v>
                </c:pt>
                <c:pt idx="9">
                  <c:v>0.09</c:v>
                </c:pt>
              </c:numCache>
            </c:numRef>
          </c:val>
          <c:smooth val="1"/>
          <c:extLst>
            <c:ext xmlns:c16="http://schemas.microsoft.com/office/drawing/2014/chart" uri="{C3380CC4-5D6E-409C-BE32-E72D297353CC}">
              <c16:uniqueId val="{00000006-D0D6-AE4A-B4EA-A9347C3CC393}"/>
            </c:ext>
          </c:extLst>
        </c:ser>
        <c:dLbls>
          <c:showLegendKey val="0"/>
          <c:showVal val="1"/>
          <c:showCatName val="0"/>
          <c:showSerName val="0"/>
          <c:showPercent val="0"/>
          <c:showBubbleSize val="0"/>
        </c:dLbls>
        <c:marker val="1"/>
        <c:smooth val="0"/>
        <c:axId val="-2117402968"/>
        <c:axId val="-2117366552"/>
      </c:lineChart>
      <c:catAx>
        <c:axId val="-2117402968"/>
        <c:scaling>
          <c:orientation val="minMax"/>
        </c:scaling>
        <c:delete val="0"/>
        <c:axPos val="b"/>
        <c:numFmt formatCode="General" sourceLinked="1"/>
        <c:majorTickMark val="none"/>
        <c:minorTickMark val="none"/>
        <c:tickLblPos val="nextTo"/>
        <c:crossAx val="-2117366552"/>
        <c:crosses val="autoZero"/>
        <c:auto val="1"/>
        <c:lblAlgn val="ctr"/>
        <c:lblOffset val="100"/>
        <c:noMultiLvlLbl val="0"/>
      </c:catAx>
      <c:valAx>
        <c:axId val="-2117366552"/>
        <c:scaling>
          <c:orientation val="minMax"/>
          <c:max val="0.5"/>
        </c:scaling>
        <c:delete val="1"/>
        <c:axPos val="l"/>
        <c:numFmt formatCode="0%" sourceLinked="1"/>
        <c:majorTickMark val="out"/>
        <c:minorTickMark val="none"/>
        <c:tickLblPos val="nextTo"/>
        <c:crossAx val="-2117402968"/>
        <c:crosses val="autoZero"/>
        <c:crossBetween val="between"/>
      </c:valAx>
    </c:plotArea>
    <c:legend>
      <c:legendPos val="t"/>
      <c:layout>
        <c:manualLayout>
          <c:xMode val="edge"/>
          <c:yMode val="edge"/>
          <c:x val="0.137751084354929"/>
          <c:y val="0.195839344790079"/>
          <c:w val="0.76236964794649198"/>
          <c:h val="0.10668561748630601"/>
        </c:manualLayout>
      </c:layout>
      <c:overlay val="0"/>
    </c:legend>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ontserrat" pitchFamily="2" charset="77"/>
          <a:ea typeface="+mn-ea"/>
          <a:cs typeface="+mn-cs"/>
        </a:defRPr>
      </a:pPr>
      <a:endParaRPr lang="fr-FR"/>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81713455185751E-2"/>
          <c:y val="2.2745033428678368E-3"/>
          <c:w val="0.98051828654481421"/>
          <c:h val="0.48990475785543791"/>
        </c:manualLayout>
      </c:layout>
      <c:barChart>
        <c:barDir val="bar"/>
        <c:grouping val="stacked"/>
        <c:varyColors val="0"/>
        <c:ser>
          <c:idx val="0"/>
          <c:order val="0"/>
          <c:tx>
            <c:strRef>
              <c:f>Feuil1!$B$1</c:f>
              <c:strCache>
                <c:ptCount val="1"/>
                <c:pt idx="0">
                  <c:v>Non, très mal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0%</c:formatCode>
                <c:ptCount val="1"/>
                <c:pt idx="0">
                  <c:v>7.0000000000000007E-2</c:v>
                </c:pt>
              </c:numCache>
            </c:numRef>
          </c:val>
          <c:extLst>
            <c:ext xmlns:c16="http://schemas.microsoft.com/office/drawing/2014/chart" uri="{C3380CC4-5D6E-409C-BE32-E72D297353CC}">
              <c16:uniqueId val="{00000000-D818-5F4D-BF9C-A1930C2D1CC0}"/>
            </c:ext>
          </c:extLst>
        </c:ser>
        <c:ser>
          <c:idx val="1"/>
          <c:order val="1"/>
          <c:tx>
            <c:strRef>
              <c:f>Feuil1!$C$1</c:f>
              <c:strCache>
                <c:ptCount val="1"/>
                <c:pt idx="0">
                  <c:v>Non, assez mal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0%</c:formatCode>
                <c:ptCount val="1"/>
                <c:pt idx="0">
                  <c:v>0.24</c:v>
                </c:pt>
              </c:numCache>
            </c:numRef>
          </c:val>
          <c:extLst>
            <c:ext xmlns:c16="http://schemas.microsoft.com/office/drawing/2014/chart" uri="{C3380CC4-5D6E-409C-BE32-E72D297353CC}">
              <c16:uniqueId val="{00000001-D818-5F4D-BF9C-A1930C2D1CC0}"/>
            </c:ext>
          </c:extLst>
        </c:ser>
        <c:ser>
          <c:idx val="2"/>
          <c:order val="2"/>
          <c:tx>
            <c:strRef>
              <c:f>Feuil1!$D$1</c:f>
              <c:strCache>
                <c:ptCount val="1"/>
                <c:pt idx="0">
                  <c:v>Oui, assez bien</c:v>
                </c:pt>
              </c:strCache>
            </c:strRef>
          </c:tx>
          <c:spPr>
            <a:solidFill>
              <a:srgbClr val="77FF98"/>
            </a:solidFill>
            <a:ln>
              <a:noFill/>
            </a:ln>
            <a:effectLst/>
          </c:spPr>
          <c:invertIfNegative val="0"/>
          <c:dLbls>
            <c:dLbl>
              <c:idx val="0"/>
              <c:layout>
                <c:manualLayout>
                  <c:x val="3.5760729744150348E-3"/>
                  <c:y val="-5.1920899531628512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ontserrat" pitchFamily="2" charset="77"/>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28-6848-BFDB-074C661A867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0%</c:formatCode>
                <c:ptCount val="1"/>
                <c:pt idx="0">
                  <c:v>0.44</c:v>
                </c:pt>
              </c:numCache>
            </c:numRef>
          </c:val>
          <c:extLst>
            <c:ext xmlns:c16="http://schemas.microsoft.com/office/drawing/2014/chart" uri="{C3380CC4-5D6E-409C-BE32-E72D297353CC}">
              <c16:uniqueId val="{00000002-D818-5F4D-BF9C-A1930C2D1CC0}"/>
            </c:ext>
          </c:extLst>
        </c:ser>
        <c:ser>
          <c:idx val="3"/>
          <c:order val="3"/>
          <c:tx>
            <c:strRef>
              <c:f>Feuil1!$E$1</c:f>
              <c:strCache>
                <c:ptCount val="1"/>
                <c:pt idx="0">
                  <c:v>Oui, très bien</c:v>
                </c:pt>
              </c:strCache>
            </c:strRef>
          </c:tx>
          <c:spPr>
            <a:solidFill>
              <a:srgbClr val="77FF98"/>
            </a:solidFill>
            <a:ln>
              <a:noFill/>
            </a:ln>
            <a:effectLst/>
          </c:spPr>
          <c:invertIfNegative val="0"/>
          <c:dPt>
            <c:idx val="0"/>
            <c:invertIfNegative val="0"/>
            <c:bubble3D val="0"/>
            <c:spPr>
              <a:solidFill>
                <a:srgbClr val="00FF30"/>
              </a:solidFill>
              <a:ln>
                <a:noFill/>
              </a:ln>
              <a:effectLst/>
            </c:spPr>
            <c:extLst>
              <c:ext xmlns:c16="http://schemas.microsoft.com/office/drawing/2014/chart" uri="{C3380CC4-5D6E-409C-BE32-E72D297353CC}">
                <c16:uniqueId val="{00000001-850F-AA49-BD2C-6F92D7301281}"/>
              </c:ext>
            </c:extLst>
          </c:dPt>
          <c:dLbls>
            <c:dLbl>
              <c:idx val="0"/>
              <c:layout>
                <c:manualLayout>
                  <c:x val="3.5760729744150348E-3"/>
                  <c:y val="-5.19208995316285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F-AA49-BD2C-6F92D73012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0%</c:formatCode>
                <c:ptCount val="1"/>
                <c:pt idx="0">
                  <c:v>0.25</c:v>
                </c:pt>
              </c:numCache>
            </c:numRef>
          </c:val>
          <c:extLst>
            <c:ext xmlns:c16="http://schemas.microsoft.com/office/drawing/2014/chart" uri="{C3380CC4-5D6E-409C-BE32-E72D297353CC}">
              <c16:uniqueId val="{00000000-850F-AA49-BD2C-6F92D7301281}"/>
            </c:ext>
          </c:extLst>
        </c:ser>
        <c:dLbls>
          <c:showLegendKey val="0"/>
          <c:showVal val="0"/>
          <c:showCatName val="0"/>
          <c:showSerName val="0"/>
          <c:showPercent val="0"/>
          <c:showBubbleSize val="0"/>
        </c:dLbls>
        <c:gapWidth val="150"/>
        <c:overlap val="100"/>
        <c:axId val="1746025007"/>
        <c:axId val="1749239503"/>
      </c:barChart>
      <c:catAx>
        <c:axId val="1746025007"/>
        <c:scaling>
          <c:orientation val="minMax"/>
        </c:scaling>
        <c:delete val="1"/>
        <c:axPos val="l"/>
        <c:numFmt formatCode="General" sourceLinked="1"/>
        <c:majorTickMark val="none"/>
        <c:minorTickMark val="none"/>
        <c:tickLblPos val="nextTo"/>
        <c:crossAx val="1749239503"/>
        <c:crosses val="autoZero"/>
        <c:auto val="1"/>
        <c:lblAlgn val="ctr"/>
        <c:lblOffset val="100"/>
        <c:noMultiLvlLbl val="0"/>
      </c:catAx>
      <c:valAx>
        <c:axId val="1749239503"/>
        <c:scaling>
          <c:orientation val="minMax"/>
        </c:scaling>
        <c:delete val="1"/>
        <c:axPos val="b"/>
        <c:numFmt formatCode="0%" sourceLinked="1"/>
        <c:majorTickMark val="none"/>
        <c:minorTickMark val="none"/>
        <c:tickLblPos val="nextTo"/>
        <c:crossAx val="1746025007"/>
        <c:crosses val="autoZero"/>
        <c:crossBetween val="between"/>
      </c:valAx>
      <c:spPr>
        <a:noFill/>
        <a:ln>
          <a:noFill/>
        </a:ln>
        <a:effectLst/>
      </c:spPr>
    </c:plotArea>
    <c:legend>
      <c:legendPos val="t"/>
      <c:layout>
        <c:manualLayout>
          <c:xMode val="edge"/>
          <c:yMode val="edge"/>
          <c:x val="1.5230785764601485E-2"/>
          <c:y val="1.2781944282333587E-2"/>
          <c:w val="0.78378358845313256"/>
          <c:h val="5.94216297970362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81713455185751E-2"/>
          <c:y val="2.2745033428678368E-3"/>
          <c:w val="0.98051828654481421"/>
          <c:h val="0.48990475785543791"/>
        </c:manualLayout>
      </c:layout>
      <c:barChart>
        <c:barDir val="bar"/>
        <c:grouping val="stacked"/>
        <c:varyColors val="0"/>
        <c:ser>
          <c:idx val="0"/>
          <c:order val="0"/>
          <c:tx>
            <c:strRef>
              <c:f>Feuil1!$B$1</c:f>
              <c:strCache>
                <c:ptCount val="1"/>
                <c:pt idx="0">
                  <c:v>Pas du tout important</c:v>
                </c:pt>
              </c:strCache>
            </c:strRef>
          </c:tx>
          <c:spPr>
            <a:solidFill>
              <a:schemeClr val="tx1">
                <a:lumMod val="75000"/>
                <a:lumOff val="25000"/>
              </a:schemeClr>
            </a:solidFill>
            <a:ln>
              <a:noFill/>
            </a:ln>
            <a:effectLst/>
          </c:spPr>
          <c:invertIfNegative val="0"/>
          <c:dLbls>
            <c:dLbl>
              <c:idx val="0"/>
              <c:layout>
                <c:manualLayout>
                  <c:x val="7.1521459488302439E-3"/>
                  <c:y val="2.59604497658137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E8-3B44-B4F3-DE02C8ED959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0%</c:formatCode>
                <c:ptCount val="1"/>
                <c:pt idx="0">
                  <c:v>0.01</c:v>
                </c:pt>
              </c:numCache>
            </c:numRef>
          </c:val>
          <c:extLst>
            <c:ext xmlns:c16="http://schemas.microsoft.com/office/drawing/2014/chart" uri="{C3380CC4-5D6E-409C-BE32-E72D297353CC}">
              <c16:uniqueId val="{00000000-D818-5F4D-BF9C-A1930C2D1CC0}"/>
            </c:ext>
          </c:extLst>
        </c:ser>
        <c:ser>
          <c:idx val="1"/>
          <c:order val="1"/>
          <c:tx>
            <c:strRef>
              <c:f>Feuil1!$C$1</c:f>
              <c:strCache>
                <c:ptCount val="1"/>
                <c:pt idx="0">
                  <c:v>Peu important</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0%</c:formatCode>
                <c:ptCount val="1"/>
                <c:pt idx="0">
                  <c:v>0.2</c:v>
                </c:pt>
              </c:numCache>
            </c:numRef>
          </c:val>
          <c:extLst>
            <c:ext xmlns:c16="http://schemas.microsoft.com/office/drawing/2014/chart" uri="{C3380CC4-5D6E-409C-BE32-E72D297353CC}">
              <c16:uniqueId val="{00000001-D818-5F4D-BF9C-A1930C2D1CC0}"/>
            </c:ext>
          </c:extLst>
        </c:ser>
        <c:ser>
          <c:idx val="2"/>
          <c:order val="2"/>
          <c:tx>
            <c:strRef>
              <c:f>Feuil1!$D$1</c:f>
              <c:strCache>
                <c:ptCount val="1"/>
                <c:pt idx="0">
                  <c:v>Assez important</c:v>
                </c:pt>
              </c:strCache>
            </c:strRef>
          </c:tx>
          <c:spPr>
            <a:solidFill>
              <a:srgbClr val="77FF9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0%</c:formatCode>
                <c:ptCount val="1"/>
                <c:pt idx="0">
                  <c:v>0.56000000000000005</c:v>
                </c:pt>
              </c:numCache>
            </c:numRef>
          </c:val>
          <c:extLst>
            <c:ext xmlns:c16="http://schemas.microsoft.com/office/drawing/2014/chart" uri="{C3380CC4-5D6E-409C-BE32-E72D297353CC}">
              <c16:uniqueId val="{00000002-D818-5F4D-BF9C-A1930C2D1CC0}"/>
            </c:ext>
          </c:extLst>
        </c:ser>
        <c:ser>
          <c:idx val="3"/>
          <c:order val="3"/>
          <c:tx>
            <c:strRef>
              <c:f>Feuil1!$E$1</c:f>
              <c:strCache>
                <c:ptCount val="1"/>
                <c:pt idx="0">
                  <c:v>Très importante</c:v>
                </c:pt>
              </c:strCache>
            </c:strRef>
          </c:tx>
          <c:spPr>
            <a:solidFill>
              <a:srgbClr val="00FF3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F-AA49-BD2C-6F92D73012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0%</c:formatCode>
                <c:ptCount val="1"/>
                <c:pt idx="0">
                  <c:v>0.23</c:v>
                </c:pt>
              </c:numCache>
            </c:numRef>
          </c:val>
          <c:extLst>
            <c:ext xmlns:c16="http://schemas.microsoft.com/office/drawing/2014/chart" uri="{C3380CC4-5D6E-409C-BE32-E72D297353CC}">
              <c16:uniqueId val="{00000000-850F-AA49-BD2C-6F92D7301281}"/>
            </c:ext>
          </c:extLst>
        </c:ser>
        <c:dLbls>
          <c:showLegendKey val="0"/>
          <c:showVal val="0"/>
          <c:showCatName val="0"/>
          <c:showSerName val="0"/>
          <c:showPercent val="0"/>
          <c:showBubbleSize val="0"/>
        </c:dLbls>
        <c:gapWidth val="150"/>
        <c:overlap val="100"/>
        <c:axId val="1746025007"/>
        <c:axId val="1749239503"/>
      </c:barChart>
      <c:catAx>
        <c:axId val="1746025007"/>
        <c:scaling>
          <c:orientation val="minMax"/>
        </c:scaling>
        <c:delete val="1"/>
        <c:axPos val="l"/>
        <c:numFmt formatCode="General" sourceLinked="1"/>
        <c:majorTickMark val="none"/>
        <c:minorTickMark val="none"/>
        <c:tickLblPos val="nextTo"/>
        <c:crossAx val="1749239503"/>
        <c:crosses val="autoZero"/>
        <c:auto val="1"/>
        <c:lblAlgn val="ctr"/>
        <c:lblOffset val="100"/>
        <c:noMultiLvlLbl val="0"/>
      </c:catAx>
      <c:valAx>
        <c:axId val="1749239503"/>
        <c:scaling>
          <c:orientation val="minMax"/>
        </c:scaling>
        <c:delete val="1"/>
        <c:axPos val="b"/>
        <c:numFmt formatCode="0%" sourceLinked="1"/>
        <c:majorTickMark val="none"/>
        <c:minorTickMark val="none"/>
        <c:tickLblPos val="nextTo"/>
        <c:crossAx val="1746025007"/>
        <c:crosses val="autoZero"/>
        <c:crossBetween val="between"/>
      </c:valAx>
      <c:spPr>
        <a:noFill/>
        <a:ln>
          <a:noFill/>
        </a:ln>
        <a:effectLst/>
      </c:spPr>
    </c:plotArea>
    <c:legend>
      <c:legendPos val="t"/>
      <c:layout>
        <c:manualLayout>
          <c:xMode val="edge"/>
          <c:yMode val="edge"/>
          <c:x val="2.3574956038236769E-2"/>
          <c:y val="6.2106798837380676E-2"/>
          <c:w val="0.80027097434848127"/>
          <c:h val="4.392242363488405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solidFill>
                  <a:srgbClr val="404040"/>
                </a:solidFill>
                <a:latin typeface="Montserrat" pitchFamily="2" charset="77"/>
                <a:cs typeface="Tahoma"/>
              </a:defRPr>
            </a:pPr>
            <a:r>
              <a:rPr lang="fr-FR" sz="1400" b="1" i="0" baseline="0" dirty="0">
                <a:effectLst/>
              </a:rPr>
              <a:t>La marche à suivre pour changer de fournisseur d’énergie est jugée</a:t>
            </a:r>
            <a:r>
              <a:rPr lang="is-IS" sz="1400" b="1" i="0" baseline="0" dirty="0">
                <a:effectLst/>
              </a:rPr>
              <a:t>…</a:t>
            </a:r>
            <a:endParaRPr lang="fr-FR" sz="1100" dirty="0">
              <a:effectLst/>
            </a:endParaRPr>
          </a:p>
        </c:rich>
      </c:tx>
      <c:overlay val="0"/>
    </c:title>
    <c:autoTitleDeleted val="0"/>
    <c:plotArea>
      <c:layout>
        <c:manualLayout>
          <c:layoutTarget val="inner"/>
          <c:xMode val="edge"/>
          <c:yMode val="edge"/>
          <c:x val="1.9327644245169716E-2"/>
          <c:y val="0.43583519831792039"/>
          <c:w val="0.96134471150966061"/>
          <c:h val="0.42094735645747083"/>
        </c:manualLayout>
      </c:layout>
      <c:lineChart>
        <c:grouping val="standard"/>
        <c:varyColors val="0"/>
        <c:ser>
          <c:idx val="0"/>
          <c:order val="0"/>
          <c:tx>
            <c:strRef>
              <c:f>Feuil1!$B$1</c:f>
              <c:strCache>
                <c:ptCount val="1"/>
                <c:pt idx="0">
                  <c:v>% Total Connue</c:v>
                </c:pt>
              </c:strCache>
            </c:strRef>
          </c:tx>
          <c:spPr>
            <a:ln>
              <a:solidFill>
                <a:srgbClr val="00FF30"/>
              </a:solidFill>
            </a:ln>
            <a:effectLst/>
          </c:spPr>
          <c:marker>
            <c:spPr>
              <a:solidFill>
                <a:srgbClr val="276125"/>
              </a:solidFill>
              <a:ln>
                <a:solidFill>
                  <a:srgbClr val="276125"/>
                </a:solidFill>
              </a:ln>
              <a:effectLst/>
            </c:spPr>
          </c:marker>
          <c:dLbls>
            <c:dLbl>
              <c:idx val="10"/>
              <c:spPr>
                <a:noFill/>
                <a:ln>
                  <a:noFill/>
                </a:ln>
                <a:effectLst/>
              </c:spPr>
              <c:txPr>
                <a:bodyPr/>
                <a:lstStyle/>
                <a:p>
                  <a:pPr>
                    <a:defRPr sz="18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B126-8742-B80D-9D3927AA39DD}"/>
                </c:ext>
              </c:extLst>
            </c:dLbl>
            <c:dLbl>
              <c:idx val="11"/>
              <c:spPr/>
              <c:txPr>
                <a:bodyPr/>
                <a:lstStyle/>
                <a:p>
                  <a:pPr>
                    <a:defRPr sz="12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73E1-D44C-8E4A-9249C5FC78B7}"/>
                </c:ext>
              </c:extLst>
            </c:dLbl>
            <c:spPr>
              <a:noFill/>
              <a:ln>
                <a:noFill/>
              </a:ln>
              <a:effectLst/>
            </c:spPr>
            <c:txPr>
              <a:bodyPr/>
              <a:lstStyle/>
              <a:p>
                <a:pPr>
                  <a:defRPr sz="12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Feuil1!$B$2:$B$12</c:f>
              <c:numCache>
                <c:formatCode>0%</c:formatCode>
                <c:ptCount val="11"/>
                <c:pt idx="0">
                  <c:v>0.2</c:v>
                </c:pt>
                <c:pt idx="1">
                  <c:v>0.28000000000000003</c:v>
                </c:pt>
                <c:pt idx="2">
                  <c:v>0.3</c:v>
                </c:pt>
                <c:pt idx="3">
                  <c:v>0.33</c:v>
                </c:pt>
                <c:pt idx="4">
                  <c:v>0.35</c:v>
                </c:pt>
                <c:pt idx="5">
                  <c:v>0.39</c:v>
                </c:pt>
                <c:pt idx="6">
                  <c:v>0.53</c:v>
                </c:pt>
                <c:pt idx="7">
                  <c:v>0.62</c:v>
                </c:pt>
                <c:pt idx="8">
                  <c:v>0.66</c:v>
                </c:pt>
                <c:pt idx="9">
                  <c:v>0.71</c:v>
                </c:pt>
                <c:pt idx="10">
                  <c:v>0.69</c:v>
                </c:pt>
              </c:numCache>
            </c:numRef>
          </c:val>
          <c:smooth val="1"/>
          <c:extLst>
            <c:ext xmlns:c16="http://schemas.microsoft.com/office/drawing/2014/chart" uri="{C3380CC4-5D6E-409C-BE32-E72D297353CC}">
              <c16:uniqueId val="{00000002-73E1-D44C-8E4A-9249C5FC78B7}"/>
            </c:ext>
          </c:extLst>
        </c:ser>
        <c:dLbls>
          <c:showLegendKey val="0"/>
          <c:showVal val="1"/>
          <c:showCatName val="0"/>
          <c:showSerName val="0"/>
          <c:showPercent val="0"/>
          <c:showBubbleSize val="0"/>
        </c:dLbls>
        <c:marker val="1"/>
        <c:smooth val="0"/>
        <c:axId val="-2133569336"/>
        <c:axId val="-2133576360"/>
      </c:lineChart>
      <c:catAx>
        <c:axId val="-2133569336"/>
        <c:scaling>
          <c:orientation val="minMax"/>
        </c:scaling>
        <c:delete val="0"/>
        <c:axPos val="b"/>
        <c:numFmt formatCode="General" sourceLinked="1"/>
        <c:majorTickMark val="none"/>
        <c:minorTickMark val="none"/>
        <c:tickLblPos val="nextTo"/>
        <c:txPr>
          <a:bodyPr/>
          <a:lstStyle/>
          <a:p>
            <a:pPr>
              <a:defRPr sz="1200" b="1">
                <a:latin typeface="Montserrat" pitchFamily="2" charset="77"/>
                <a:cs typeface="Tahoma"/>
              </a:defRPr>
            </a:pPr>
            <a:endParaRPr lang="fr-FR"/>
          </a:p>
        </c:txPr>
        <c:crossAx val="-2133576360"/>
        <c:crosses val="autoZero"/>
        <c:auto val="1"/>
        <c:lblAlgn val="ctr"/>
        <c:lblOffset val="100"/>
        <c:noMultiLvlLbl val="0"/>
      </c:catAx>
      <c:valAx>
        <c:axId val="-2133576360"/>
        <c:scaling>
          <c:orientation val="minMax"/>
          <c:max val="1"/>
        </c:scaling>
        <c:delete val="1"/>
        <c:axPos val="l"/>
        <c:numFmt formatCode="0%" sourceLinked="1"/>
        <c:majorTickMark val="none"/>
        <c:minorTickMark val="none"/>
        <c:tickLblPos val="nextTo"/>
        <c:crossAx val="-2133569336"/>
        <c:crosses val="autoZero"/>
        <c:crossBetween val="between"/>
      </c:valAx>
    </c:plotArea>
    <c:legend>
      <c:legendPos val="t"/>
      <c:layout>
        <c:manualLayout>
          <c:xMode val="edge"/>
          <c:yMode val="edge"/>
          <c:x val="0.3642661880088639"/>
          <c:y val="0.27704088369348839"/>
          <c:w val="0.26883168653538297"/>
          <c:h val="0.10668561748630601"/>
        </c:manualLayout>
      </c:layout>
      <c:overlay val="0"/>
      <c:txPr>
        <a:bodyPr/>
        <a:lstStyle/>
        <a:p>
          <a:pPr>
            <a:defRPr sz="1200" b="0">
              <a:latin typeface="Montserrat" pitchFamily="2" charset="77"/>
              <a:cs typeface="Tahoma"/>
            </a:defRPr>
          </a:pPr>
          <a:endParaRPr lang="fr-FR"/>
        </a:p>
      </c:txPr>
    </c:legend>
    <c:plotVisOnly val="1"/>
    <c:dispBlanksAs val="gap"/>
    <c:showDLblsOverMax val="0"/>
  </c:chart>
  <c:spPr>
    <a:ln>
      <a:noFill/>
    </a:ln>
  </c:spPr>
  <c:txPr>
    <a:bodyPr/>
    <a:lstStyle/>
    <a:p>
      <a:pPr>
        <a:defRPr sz="1800"/>
      </a:pPr>
      <a:endParaRPr lang="fr-FR"/>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81713455185751E-2"/>
          <c:y val="2.2745033428678368E-3"/>
          <c:w val="0.98051828654481421"/>
          <c:h val="0.48990475785543791"/>
        </c:manualLayout>
      </c:layout>
      <c:barChart>
        <c:barDir val="bar"/>
        <c:grouping val="stacked"/>
        <c:varyColors val="0"/>
        <c:ser>
          <c:idx val="0"/>
          <c:order val="0"/>
          <c:tx>
            <c:strRef>
              <c:f>Feuil1!$B$1</c:f>
              <c:strCache>
                <c:ptCount val="1"/>
                <c:pt idx="0">
                  <c:v>Très compliqué</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Feuil1!$B$2</c:f>
              <c:numCache>
                <c:formatCode>0%</c:formatCode>
                <c:ptCount val="1"/>
                <c:pt idx="0">
                  <c:v>0.04</c:v>
                </c:pt>
              </c:numCache>
            </c:numRef>
          </c:val>
          <c:extLst>
            <c:ext xmlns:c16="http://schemas.microsoft.com/office/drawing/2014/chart" uri="{C3380CC4-5D6E-409C-BE32-E72D297353CC}">
              <c16:uniqueId val="{00000000-D818-5F4D-BF9C-A1930C2D1CC0}"/>
            </c:ext>
          </c:extLst>
        </c:ser>
        <c:ser>
          <c:idx val="1"/>
          <c:order val="1"/>
          <c:tx>
            <c:strRef>
              <c:f>Feuil1!$C$1</c:f>
              <c:strCache>
                <c:ptCount val="1"/>
                <c:pt idx="0">
                  <c:v>Assez compliqué</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Feuil1!$C$2</c:f>
              <c:numCache>
                <c:formatCode>0%</c:formatCode>
                <c:ptCount val="1"/>
                <c:pt idx="0">
                  <c:v>0.2</c:v>
                </c:pt>
              </c:numCache>
            </c:numRef>
          </c:val>
          <c:extLst>
            <c:ext xmlns:c16="http://schemas.microsoft.com/office/drawing/2014/chart" uri="{C3380CC4-5D6E-409C-BE32-E72D297353CC}">
              <c16:uniqueId val="{00000001-D818-5F4D-BF9C-A1930C2D1CC0}"/>
            </c:ext>
          </c:extLst>
        </c:ser>
        <c:ser>
          <c:idx val="2"/>
          <c:order val="2"/>
          <c:tx>
            <c:strRef>
              <c:f>Feuil1!$D$1</c:f>
              <c:strCache>
                <c:ptCount val="1"/>
                <c:pt idx="0">
                  <c:v>Assez simple</c:v>
                </c:pt>
              </c:strCache>
            </c:strRef>
          </c:tx>
          <c:spPr>
            <a:solidFill>
              <a:srgbClr val="77FF98"/>
            </a:solidFill>
            <a:ln>
              <a:noFill/>
            </a:ln>
            <a:effectLst/>
          </c:spPr>
          <c:invertIfNegative val="0"/>
          <c:dLbls>
            <c:dLbl>
              <c:idx val="0"/>
              <c:layout>
                <c:manualLayout>
                  <c:x val="3.5760729744150348E-3"/>
                  <c:y val="-5.1920899531628512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ontserrat" pitchFamily="2" charset="77"/>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D7-504F-932F-D6943B8386C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Feuil1!$D$2</c:f>
              <c:numCache>
                <c:formatCode>0%</c:formatCode>
                <c:ptCount val="1"/>
                <c:pt idx="0">
                  <c:v>0.56000000000000005</c:v>
                </c:pt>
              </c:numCache>
            </c:numRef>
          </c:val>
          <c:extLst>
            <c:ext xmlns:c16="http://schemas.microsoft.com/office/drawing/2014/chart" uri="{C3380CC4-5D6E-409C-BE32-E72D297353CC}">
              <c16:uniqueId val="{00000002-D818-5F4D-BF9C-A1930C2D1CC0}"/>
            </c:ext>
          </c:extLst>
        </c:ser>
        <c:ser>
          <c:idx val="3"/>
          <c:order val="3"/>
          <c:tx>
            <c:strRef>
              <c:f>Feuil1!$E$1</c:f>
              <c:strCache>
                <c:ptCount val="1"/>
                <c:pt idx="0">
                  <c:v>Très simple</c:v>
                </c:pt>
              </c:strCache>
            </c:strRef>
          </c:tx>
          <c:spPr>
            <a:solidFill>
              <a:srgbClr val="77FF98"/>
            </a:solidFill>
            <a:ln>
              <a:noFill/>
            </a:ln>
            <a:effectLst/>
          </c:spPr>
          <c:invertIfNegative val="0"/>
          <c:dPt>
            <c:idx val="0"/>
            <c:invertIfNegative val="0"/>
            <c:bubble3D val="0"/>
            <c:spPr>
              <a:solidFill>
                <a:srgbClr val="00FF30"/>
              </a:solidFill>
              <a:ln>
                <a:noFill/>
              </a:ln>
              <a:effectLst/>
            </c:spPr>
            <c:extLst>
              <c:ext xmlns:c16="http://schemas.microsoft.com/office/drawing/2014/chart" uri="{C3380CC4-5D6E-409C-BE32-E72D297353CC}">
                <c16:uniqueId val="{00000001-850F-AA49-BD2C-6F92D7301281}"/>
              </c:ext>
            </c:extLst>
          </c:dPt>
          <c:dLbls>
            <c:dLbl>
              <c:idx val="0"/>
              <c:layout>
                <c:manualLayout>
                  <c:x val="3.5760729744150348E-3"/>
                  <c:y val="-5.19208995316285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F-AA49-BD2C-6F92D73012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c:f>
              <c:numCache>
                <c:formatCode>General</c:formatCode>
                <c:ptCount val="1"/>
              </c:numCache>
            </c:numRef>
          </c:cat>
          <c:val>
            <c:numRef>
              <c:f>Feuil1!$E$2</c:f>
              <c:numCache>
                <c:formatCode>0%</c:formatCode>
                <c:ptCount val="1"/>
                <c:pt idx="0">
                  <c:v>0.2</c:v>
                </c:pt>
              </c:numCache>
            </c:numRef>
          </c:val>
          <c:extLst>
            <c:ext xmlns:c16="http://schemas.microsoft.com/office/drawing/2014/chart" uri="{C3380CC4-5D6E-409C-BE32-E72D297353CC}">
              <c16:uniqueId val="{00000000-850F-AA49-BD2C-6F92D7301281}"/>
            </c:ext>
          </c:extLst>
        </c:ser>
        <c:dLbls>
          <c:showLegendKey val="0"/>
          <c:showVal val="0"/>
          <c:showCatName val="0"/>
          <c:showSerName val="0"/>
          <c:showPercent val="0"/>
          <c:showBubbleSize val="0"/>
        </c:dLbls>
        <c:gapWidth val="150"/>
        <c:overlap val="100"/>
        <c:axId val="1746025007"/>
        <c:axId val="1749239503"/>
      </c:barChart>
      <c:catAx>
        <c:axId val="1746025007"/>
        <c:scaling>
          <c:orientation val="minMax"/>
        </c:scaling>
        <c:delete val="1"/>
        <c:axPos val="l"/>
        <c:numFmt formatCode="General" sourceLinked="1"/>
        <c:majorTickMark val="none"/>
        <c:minorTickMark val="none"/>
        <c:tickLblPos val="nextTo"/>
        <c:crossAx val="1749239503"/>
        <c:crosses val="autoZero"/>
        <c:auto val="1"/>
        <c:lblAlgn val="ctr"/>
        <c:lblOffset val="100"/>
        <c:noMultiLvlLbl val="0"/>
      </c:catAx>
      <c:valAx>
        <c:axId val="1749239503"/>
        <c:scaling>
          <c:orientation val="minMax"/>
        </c:scaling>
        <c:delete val="1"/>
        <c:axPos val="b"/>
        <c:numFmt formatCode="0%" sourceLinked="1"/>
        <c:majorTickMark val="none"/>
        <c:minorTickMark val="none"/>
        <c:tickLblPos val="nextTo"/>
        <c:crossAx val="1746025007"/>
        <c:crosses val="autoZero"/>
        <c:crossBetween val="between"/>
      </c:valAx>
      <c:spPr>
        <a:noFill/>
        <a:ln>
          <a:noFill/>
        </a:ln>
        <a:effectLst/>
      </c:spPr>
    </c:plotArea>
    <c:legend>
      <c:legendPos val="t"/>
      <c:layout>
        <c:manualLayout>
          <c:xMode val="edge"/>
          <c:yMode val="edge"/>
          <c:x val="1.5230785764601485E-2"/>
          <c:y val="1.2781944282333587E-2"/>
          <c:w val="0.78746009182341703"/>
          <c:h val="5.94216297970362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solidFill>
                  <a:srgbClr val="404040"/>
                </a:solidFill>
                <a:latin typeface="Montserrat" pitchFamily="2" charset="77"/>
                <a:cs typeface="Tahoma"/>
              </a:defRPr>
            </a:pPr>
            <a:r>
              <a:rPr lang="fr-FR" sz="1400" b="1" i="0" baseline="0" dirty="0">
                <a:effectLst/>
              </a:rPr>
              <a:t>La marche à suivre pour changer de fournisseur d’énergie est jugée</a:t>
            </a:r>
            <a:r>
              <a:rPr lang="is-IS" sz="1400" b="1" i="0" baseline="0" dirty="0">
                <a:effectLst/>
              </a:rPr>
              <a:t>…</a:t>
            </a:r>
            <a:endParaRPr lang="fr-FR" sz="1100" dirty="0">
              <a:effectLst/>
            </a:endParaRPr>
          </a:p>
        </c:rich>
      </c:tx>
      <c:overlay val="0"/>
    </c:title>
    <c:autoTitleDeleted val="0"/>
    <c:plotArea>
      <c:layout>
        <c:manualLayout>
          <c:layoutTarget val="inner"/>
          <c:xMode val="edge"/>
          <c:yMode val="edge"/>
          <c:x val="1.9327644245169716E-2"/>
          <c:y val="0.43583519831792039"/>
          <c:w val="0.96134471150966061"/>
          <c:h val="0.42094735645747083"/>
        </c:manualLayout>
      </c:layout>
      <c:lineChart>
        <c:grouping val="standard"/>
        <c:varyColors val="0"/>
        <c:ser>
          <c:idx val="0"/>
          <c:order val="0"/>
          <c:tx>
            <c:strRef>
              <c:f>Feuil1!$B$1</c:f>
              <c:strCache>
                <c:ptCount val="1"/>
                <c:pt idx="0">
                  <c:v>% Total Simple</c:v>
                </c:pt>
              </c:strCache>
            </c:strRef>
          </c:tx>
          <c:spPr>
            <a:ln>
              <a:solidFill>
                <a:srgbClr val="00FF30"/>
              </a:solidFill>
            </a:ln>
            <a:effectLst/>
          </c:spPr>
          <c:marker>
            <c:spPr>
              <a:solidFill>
                <a:srgbClr val="276125"/>
              </a:solidFill>
              <a:ln>
                <a:solidFill>
                  <a:srgbClr val="276125"/>
                </a:solidFill>
              </a:ln>
              <a:effectLst/>
            </c:spPr>
          </c:marker>
          <c:dLbls>
            <c:dLbl>
              <c:idx val="10"/>
              <c:spPr>
                <a:noFill/>
                <a:ln>
                  <a:noFill/>
                </a:ln>
                <a:effectLst/>
              </c:spPr>
              <c:txPr>
                <a:bodyPr/>
                <a:lstStyle/>
                <a:p>
                  <a:pPr>
                    <a:defRPr sz="18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AE28-0B46-9DC8-48350AF08C41}"/>
                </c:ext>
              </c:extLst>
            </c:dLbl>
            <c:dLbl>
              <c:idx val="11"/>
              <c:spPr/>
              <c:txPr>
                <a:bodyPr/>
                <a:lstStyle/>
                <a:p>
                  <a:pPr>
                    <a:defRPr sz="12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73E1-D44C-8E4A-9249C5FC78B7}"/>
                </c:ext>
              </c:extLst>
            </c:dLbl>
            <c:spPr>
              <a:noFill/>
              <a:ln>
                <a:noFill/>
              </a:ln>
              <a:effectLst/>
            </c:spPr>
            <c:txPr>
              <a:bodyPr/>
              <a:lstStyle/>
              <a:p>
                <a:pPr>
                  <a:defRPr sz="12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Feuil1!$B$2:$B$12</c:f>
              <c:numCache>
                <c:formatCode>0%</c:formatCode>
                <c:ptCount val="11"/>
                <c:pt idx="0">
                  <c:v>0.47</c:v>
                </c:pt>
                <c:pt idx="1">
                  <c:v>0.47</c:v>
                </c:pt>
                <c:pt idx="2">
                  <c:v>0.46</c:v>
                </c:pt>
                <c:pt idx="3">
                  <c:v>0.46</c:v>
                </c:pt>
                <c:pt idx="4">
                  <c:v>0.47</c:v>
                </c:pt>
                <c:pt idx="5">
                  <c:v>0.52</c:v>
                </c:pt>
                <c:pt idx="6">
                  <c:v>0.55000000000000004</c:v>
                </c:pt>
                <c:pt idx="7">
                  <c:v>0.69</c:v>
                </c:pt>
                <c:pt idx="8">
                  <c:v>0.73</c:v>
                </c:pt>
                <c:pt idx="9">
                  <c:v>0.78</c:v>
                </c:pt>
                <c:pt idx="10">
                  <c:v>0.76</c:v>
                </c:pt>
              </c:numCache>
            </c:numRef>
          </c:val>
          <c:smooth val="1"/>
          <c:extLst>
            <c:ext xmlns:c16="http://schemas.microsoft.com/office/drawing/2014/chart" uri="{C3380CC4-5D6E-409C-BE32-E72D297353CC}">
              <c16:uniqueId val="{00000002-73E1-D44C-8E4A-9249C5FC78B7}"/>
            </c:ext>
          </c:extLst>
        </c:ser>
        <c:dLbls>
          <c:showLegendKey val="0"/>
          <c:showVal val="1"/>
          <c:showCatName val="0"/>
          <c:showSerName val="0"/>
          <c:showPercent val="0"/>
          <c:showBubbleSize val="0"/>
        </c:dLbls>
        <c:marker val="1"/>
        <c:smooth val="0"/>
        <c:axId val="-2133569336"/>
        <c:axId val="-2133576360"/>
      </c:lineChart>
      <c:catAx>
        <c:axId val="-2133569336"/>
        <c:scaling>
          <c:orientation val="minMax"/>
        </c:scaling>
        <c:delete val="0"/>
        <c:axPos val="b"/>
        <c:numFmt formatCode="General" sourceLinked="1"/>
        <c:majorTickMark val="none"/>
        <c:minorTickMark val="none"/>
        <c:tickLblPos val="nextTo"/>
        <c:txPr>
          <a:bodyPr/>
          <a:lstStyle/>
          <a:p>
            <a:pPr>
              <a:defRPr sz="1200" b="1">
                <a:latin typeface="Montserrat" pitchFamily="2" charset="77"/>
                <a:cs typeface="Tahoma"/>
              </a:defRPr>
            </a:pPr>
            <a:endParaRPr lang="fr-FR"/>
          </a:p>
        </c:txPr>
        <c:crossAx val="-2133576360"/>
        <c:crosses val="autoZero"/>
        <c:auto val="1"/>
        <c:lblAlgn val="ctr"/>
        <c:lblOffset val="100"/>
        <c:noMultiLvlLbl val="0"/>
      </c:catAx>
      <c:valAx>
        <c:axId val="-2133576360"/>
        <c:scaling>
          <c:orientation val="minMax"/>
          <c:max val="1"/>
        </c:scaling>
        <c:delete val="1"/>
        <c:axPos val="l"/>
        <c:numFmt formatCode="0%" sourceLinked="1"/>
        <c:majorTickMark val="none"/>
        <c:minorTickMark val="none"/>
        <c:tickLblPos val="nextTo"/>
        <c:crossAx val="-2133569336"/>
        <c:crosses val="autoZero"/>
        <c:crossBetween val="between"/>
      </c:valAx>
    </c:plotArea>
    <c:legend>
      <c:legendPos val="t"/>
      <c:layout>
        <c:manualLayout>
          <c:xMode val="edge"/>
          <c:yMode val="edge"/>
          <c:x val="0.3642661880088639"/>
          <c:y val="0.27704088369348839"/>
          <c:w val="0.26883168653538297"/>
          <c:h val="0.10668561748630601"/>
        </c:manualLayout>
      </c:layout>
      <c:overlay val="0"/>
      <c:txPr>
        <a:bodyPr/>
        <a:lstStyle/>
        <a:p>
          <a:pPr>
            <a:defRPr sz="1200" b="0">
              <a:latin typeface="Montserrat" pitchFamily="2" charset="77"/>
              <a:cs typeface="Tahoma"/>
            </a:defRPr>
          </a:pPr>
          <a:endParaRPr lang="fr-FR"/>
        </a:p>
      </c:txPr>
    </c:legend>
    <c:plotVisOnly val="1"/>
    <c:dispBlanksAs val="gap"/>
    <c:showDLblsOverMax val="0"/>
  </c:chart>
  <c:spPr>
    <a:ln>
      <a:noFill/>
    </a:ln>
  </c:spPr>
  <c:txPr>
    <a:bodyPr/>
    <a:lstStyle/>
    <a:p>
      <a:pPr>
        <a:defRPr sz="1800"/>
      </a:pPr>
      <a:endParaRPr lang="fr-FR"/>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96511157809586"/>
          <c:y val="0.13238543418547363"/>
          <c:w val="0.64521673517757305"/>
          <c:h val="0.66746558811473"/>
        </c:manualLayout>
      </c:layout>
      <c:doughnutChart>
        <c:varyColors val="1"/>
        <c:ser>
          <c:idx val="0"/>
          <c:order val="0"/>
          <c:tx>
            <c:strRef>
              <c:f>Feuil1!$B$1</c:f>
              <c:strCache>
                <c:ptCount val="1"/>
                <c:pt idx="0">
                  <c:v>Colonne1</c:v>
                </c:pt>
              </c:strCache>
            </c:strRef>
          </c:tx>
          <c:spPr>
            <a:effectLst/>
          </c:spPr>
          <c:dPt>
            <c:idx val="0"/>
            <c:bubble3D val="0"/>
            <c:spPr>
              <a:solidFill>
                <a:srgbClr val="00FF30"/>
              </a:solidFill>
              <a:effectLst/>
            </c:spPr>
            <c:extLst>
              <c:ext xmlns:c16="http://schemas.microsoft.com/office/drawing/2014/chart" uri="{C3380CC4-5D6E-409C-BE32-E72D297353CC}">
                <c16:uniqueId val="{00000001-B030-5E49-B58D-E3749D6874DB}"/>
              </c:ext>
            </c:extLst>
          </c:dPt>
          <c:dPt>
            <c:idx val="1"/>
            <c:bubble3D val="0"/>
            <c:spPr>
              <a:solidFill>
                <a:srgbClr val="77FF98"/>
              </a:solidFill>
              <a:effectLst/>
            </c:spPr>
            <c:extLst>
              <c:ext xmlns:c16="http://schemas.microsoft.com/office/drawing/2014/chart" uri="{C3380CC4-5D6E-409C-BE32-E72D297353CC}">
                <c16:uniqueId val="{00000003-B030-5E49-B58D-E3749D6874DB}"/>
              </c:ext>
            </c:extLst>
          </c:dPt>
          <c:dPt>
            <c:idx val="2"/>
            <c:bubble3D val="0"/>
            <c:spPr>
              <a:solidFill>
                <a:sysClr val="windowText" lastClr="000000"/>
              </a:solidFill>
              <a:effectLst/>
            </c:spPr>
            <c:extLst>
              <c:ext xmlns:c16="http://schemas.microsoft.com/office/drawing/2014/chart" uri="{C3380CC4-5D6E-409C-BE32-E72D297353CC}">
                <c16:uniqueId val="{00000005-B030-5E49-B58D-E3749D6874DB}"/>
              </c:ext>
            </c:extLst>
          </c:dPt>
          <c:dPt>
            <c:idx val="3"/>
            <c:bubble3D val="0"/>
            <c:spPr>
              <a:solidFill>
                <a:sysClr val="windowText" lastClr="000000">
                  <a:lumMod val="85000"/>
                  <a:lumOff val="15000"/>
                </a:sysClr>
              </a:solidFill>
              <a:effectLst/>
            </c:spPr>
            <c:extLst>
              <c:ext xmlns:c16="http://schemas.microsoft.com/office/drawing/2014/chart" uri="{C3380CC4-5D6E-409C-BE32-E72D297353CC}">
                <c16:uniqueId val="{00000007-B030-5E49-B58D-E3749D6874DB}"/>
              </c:ext>
            </c:extLst>
          </c:dPt>
          <c:dLbls>
            <c:dLbl>
              <c:idx val="0"/>
              <c:layout>
                <c:manualLayout>
                  <c:x val="-6.4314033440258933E-3"/>
                  <c:y val="-1.520424933628067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030-5E49-B58D-E3749D6874DB}"/>
                </c:ext>
              </c:extLst>
            </c:dLbl>
            <c:dLbl>
              <c:idx val="2"/>
              <c:layout>
                <c:manualLayout>
                  <c:x val="4.0732221178830658E-2"/>
                  <c:y val="-3.953104827432978E-2"/>
                </c:manualLayout>
              </c:layout>
              <c:spPr>
                <a:noFill/>
                <a:ln>
                  <a:noFill/>
                </a:ln>
                <a:effectLst/>
              </c:spPr>
              <c:txPr>
                <a:bodyPr wrap="square" lIns="38100" tIns="19050" rIns="38100" bIns="19050" anchor="ctr">
                  <a:spAutoFit/>
                </a:bodyPr>
                <a:lstStyle/>
                <a:p>
                  <a:pPr>
                    <a:defRPr b="1">
                      <a:solidFill>
                        <a:schemeClr val="bg1"/>
                      </a:solidFill>
                      <a:latin typeface="Montserrat" pitchFamily="2" charset="77"/>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B030-5E49-B58D-E3749D6874DB}"/>
                </c:ext>
              </c:extLst>
            </c:dLbl>
            <c:dLbl>
              <c:idx val="3"/>
              <c:layout>
                <c:manualLayout>
                  <c:x val="0"/>
                  <c:y val="2.1285949070792901E-2"/>
                </c:manualLayout>
              </c:layout>
              <c:spPr>
                <a:noFill/>
                <a:ln>
                  <a:noFill/>
                </a:ln>
                <a:effectLst/>
              </c:spPr>
              <c:txPr>
                <a:bodyPr wrap="square" lIns="38100" tIns="19050" rIns="38100" bIns="19050" anchor="ctr">
                  <a:spAutoFit/>
                </a:bodyPr>
                <a:lstStyle/>
                <a:p>
                  <a:pPr>
                    <a:defRPr b="1">
                      <a:solidFill>
                        <a:schemeClr val="bg1"/>
                      </a:solidFill>
                      <a:latin typeface="Montserrat" pitchFamily="2" charset="77"/>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030-5E49-B58D-E3749D6874DB}"/>
                </c:ext>
              </c:extLst>
            </c:dLbl>
            <c:spPr>
              <a:noFill/>
              <a:ln>
                <a:noFill/>
              </a:ln>
              <a:effectLst/>
            </c:spPr>
            <c:txPr>
              <a:bodyPr wrap="square" lIns="38100" tIns="19050" rIns="38100" bIns="19050" anchor="ctr">
                <a:spAutoFit/>
              </a:bodyPr>
              <a:lstStyle/>
              <a:p>
                <a:pPr>
                  <a:defRPr b="1">
                    <a:latin typeface="Montserrat" pitchFamily="2" charset="77"/>
                  </a:defRPr>
                </a:pPr>
                <a:endParaRPr lang="fr-FR"/>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Feuil1!$A$2:$A$4</c:f>
              <c:strCache>
                <c:ptCount val="3"/>
                <c:pt idx="0">
                  <c:v>Au tarif réglementé</c:v>
                </c:pt>
                <c:pt idx="1">
                  <c:v>En offre de marché</c:v>
                </c:pt>
                <c:pt idx="2">
                  <c:v>Vous ne savez pas</c:v>
                </c:pt>
              </c:strCache>
            </c:strRef>
          </c:cat>
          <c:val>
            <c:numRef>
              <c:f>Feuil1!$B$2:$B$4</c:f>
              <c:numCache>
                <c:formatCode>0%</c:formatCode>
                <c:ptCount val="3"/>
                <c:pt idx="0">
                  <c:v>0.49</c:v>
                </c:pt>
                <c:pt idx="1">
                  <c:v>0.21</c:v>
                </c:pt>
                <c:pt idx="2">
                  <c:v>0.3</c:v>
                </c:pt>
              </c:numCache>
            </c:numRef>
          </c:val>
          <c:extLst>
            <c:ext xmlns:c16="http://schemas.microsoft.com/office/drawing/2014/chart" uri="{C3380CC4-5D6E-409C-BE32-E72D297353CC}">
              <c16:uniqueId val="{0000000A-B030-5E49-B58D-E3749D6874DB}"/>
            </c:ext>
          </c:extLst>
        </c:ser>
        <c:dLbls>
          <c:showLegendKey val="0"/>
          <c:showVal val="1"/>
          <c:showCatName val="0"/>
          <c:showSerName val="0"/>
          <c:showPercent val="0"/>
          <c:showBubbleSize val="0"/>
          <c:showLeaderLines val="1"/>
        </c:dLbls>
        <c:firstSliceAng val="0"/>
        <c:holeSize val="50"/>
      </c:doughnutChart>
    </c:plotArea>
    <c:legend>
      <c:legendPos val="l"/>
      <c:overlay val="0"/>
      <c:txPr>
        <a:bodyPr/>
        <a:lstStyle/>
        <a:p>
          <a:pPr algn="ctr">
            <a:defRPr sz="1200">
              <a:latin typeface="Montserrat" pitchFamily="2" charset="77"/>
              <a:cs typeface="Tahoma"/>
            </a:defRPr>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9331262300220602"/>
          <c:y val="3.3859950241664903E-2"/>
          <c:w val="0.47834231216372802"/>
          <c:h val="0.93228009951667001"/>
        </c:manualLayout>
      </c:layout>
      <c:barChart>
        <c:barDir val="bar"/>
        <c:grouping val="clustered"/>
        <c:varyColors val="0"/>
        <c:ser>
          <c:idx val="0"/>
          <c:order val="0"/>
          <c:tx>
            <c:strRef>
              <c:f>Feuil1!$B$1</c:f>
              <c:strCache>
                <c:ptCount val="1"/>
                <c:pt idx="0">
                  <c:v>Série 1</c:v>
                </c:pt>
              </c:strCache>
            </c:strRef>
          </c:tx>
          <c:spPr>
            <a:solidFill>
              <a:srgbClr val="00FF30"/>
            </a:solidFill>
            <a:effectLst/>
          </c:spPr>
          <c:invertIfNegative val="0"/>
          <c:dPt>
            <c:idx val="0"/>
            <c:invertIfNegative val="0"/>
            <c:bubble3D val="0"/>
            <c:extLst>
              <c:ext xmlns:c16="http://schemas.microsoft.com/office/drawing/2014/chart" uri="{C3380CC4-5D6E-409C-BE32-E72D297353CC}">
                <c16:uniqueId val="{00000001-00C0-D44C-8D36-4F55906D2703}"/>
              </c:ext>
            </c:extLst>
          </c:dPt>
          <c:dPt>
            <c:idx val="1"/>
            <c:invertIfNegative val="0"/>
            <c:bubble3D val="0"/>
            <c:extLst>
              <c:ext xmlns:c16="http://schemas.microsoft.com/office/drawing/2014/chart" uri="{C3380CC4-5D6E-409C-BE32-E72D297353CC}">
                <c16:uniqueId val="{00000003-00C0-D44C-8D36-4F55906D2703}"/>
              </c:ext>
            </c:extLst>
          </c:dPt>
          <c:dPt>
            <c:idx val="2"/>
            <c:invertIfNegative val="0"/>
            <c:bubble3D val="0"/>
            <c:extLst>
              <c:ext xmlns:c16="http://schemas.microsoft.com/office/drawing/2014/chart" uri="{C3380CC4-5D6E-409C-BE32-E72D297353CC}">
                <c16:uniqueId val="{00000005-00C0-D44C-8D36-4F55906D2703}"/>
              </c:ext>
            </c:extLst>
          </c:dPt>
          <c:dPt>
            <c:idx val="3"/>
            <c:invertIfNegative val="0"/>
            <c:bubble3D val="0"/>
            <c:extLst>
              <c:ext xmlns:c16="http://schemas.microsoft.com/office/drawing/2014/chart" uri="{C3380CC4-5D6E-409C-BE32-E72D297353CC}">
                <c16:uniqueId val="{00000007-00C0-D44C-8D36-4F55906D2703}"/>
              </c:ext>
            </c:extLst>
          </c:dPt>
          <c:dPt>
            <c:idx val="4"/>
            <c:invertIfNegative val="0"/>
            <c:bubble3D val="0"/>
            <c:extLst>
              <c:ext xmlns:c16="http://schemas.microsoft.com/office/drawing/2014/chart" uri="{C3380CC4-5D6E-409C-BE32-E72D297353CC}">
                <c16:uniqueId val="{00000009-00C0-D44C-8D36-4F55906D2703}"/>
              </c:ext>
            </c:extLst>
          </c:dPt>
          <c:dPt>
            <c:idx val="5"/>
            <c:invertIfNegative val="0"/>
            <c:bubble3D val="0"/>
            <c:extLst>
              <c:ext xmlns:c16="http://schemas.microsoft.com/office/drawing/2014/chart" uri="{C3380CC4-5D6E-409C-BE32-E72D297353CC}">
                <c16:uniqueId val="{0000000A-00C0-D44C-8D36-4F55906D2703}"/>
              </c:ext>
            </c:extLst>
          </c:dPt>
          <c:dPt>
            <c:idx val="6"/>
            <c:invertIfNegative val="0"/>
            <c:bubble3D val="0"/>
            <c:extLst>
              <c:ext xmlns:c16="http://schemas.microsoft.com/office/drawing/2014/chart" uri="{C3380CC4-5D6E-409C-BE32-E72D297353CC}">
                <c16:uniqueId val="{0000000B-00C0-D44C-8D36-4F55906D2703}"/>
              </c:ext>
            </c:extLst>
          </c:dPt>
          <c:dPt>
            <c:idx val="7"/>
            <c:invertIfNegative val="0"/>
            <c:bubble3D val="0"/>
            <c:extLst>
              <c:ext xmlns:c16="http://schemas.microsoft.com/office/drawing/2014/chart" uri="{C3380CC4-5D6E-409C-BE32-E72D297353CC}">
                <c16:uniqueId val="{0000000C-00C0-D44C-8D36-4F55906D2703}"/>
              </c:ext>
            </c:extLst>
          </c:dPt>
          <c:dLbls>
            <c:dLbl>
              <c:idx val="0"/>
              <c:layout>
                <c:manualLayout>
                  <c:x val="0"/>
                  <c:y val="6.15262572531766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C0-D44C-8D36-4F55906D2703}"/>
                </c:ext>
              </c:extLst>
            </c:dLbl>
            <c:dLbl>
              <c:idx val="1"/>
              <c:layout>
                <c:manualLayout>
                  <c:x val="1.4172532417033E-2"/>
                  <c:y val="5.210248551723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C0-D44C-8D36-4F55906D2703}"/>
                </c:ext>
              </c:extLst>
            </c:dLbl>
            <c:dLbl>
              <c:idx val="2"/>
              <c:layout>
                <c:manualLayout>
                  <c:x val="2.0471435713492098E-2"/>
                  <c:y val="4.10175048354511E-7"/>
                </c:manualLayout>
              </c:layout>
              <c:spPr/>
              <c:txPr>
                <a:bodyPr lIns="38100" tIns="19050" rIns="38100" bIns="19050">
                  <a:spAutoFit/>
                </a:bodyPr>
                <a:lstStyle/>
                <a:p>
                  <a:pPr>
                    <a:defRPr sz="1400" b="1"/>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C0-D44C-8D36-4F55906D2703}"/>
                </c:ext>
              </c:extLst>
            </c:dLbl>
            <c:dLbl>
              <c:idx val="3"/>
              <c:layout>
                <c:manualLayout>
                  <c:x val="2.2046161537606902E-2"/>
                  <c:y val="5.2096332891506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C0-D44C-8D36-4F55906D2703}"/>
                </c:ext>
              </c:extLst>
            </c:dLbl>
            <c:dLbl>
              <c:idx val="4"/>
              <c:layout>
                <c:manualLayout>
                  <c:x val="2.2046161537606902E-2"/>
                  <c:y val="2.605431907147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C0-D44C-8D36-4F55906D2703}"/>
                </c:ext>
              </c:extLst>
            </c:dLbl>
            <c:dLbl>
              <c:idx val="5"/>
              <c:layout>
                <c:manualLayout>
                  <c:x val="1.7321860071103201E-2"/>
                  <c:y val="7.8175262465886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C0-D44C-8D36-4F55906D2703}"/>
                </c:ext>
              </c:extLst>
            </c:dLbl>
            <c:dLbl>
              <c:idx val="6"/>
              <c:layout>
                <c:manualLayout>
                  <c:x val="1.7321984065262599E-2"/>
                  <c:y val="-5.20799258895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C0-D44C-8D36-4F55906D2703}"/>
                </c:ext>
              </c:extLst>
            </c:dLbl>
            <c:dLbl>
              <c:idx val="7"/>
              <c:layout>
                <c:manualLayout>
                  <c:x val="2.0471435713492098E-2"/>
                  <c:y val="-2.6046115570510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C0-D44C-8D36-4F55906D2703}"/>
                </c:ext>
              </c:extLst>
            </c:dLbl>
            <c:dLbl>
              <c:idx val="8"/>
              <c:layout>
                <c:manualLayout>
                  <c:x val="1.8896709889377399E-2"/>
                  <c:y val="6.15262572436264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C0-D44C-8D36-4F55906D2703}"/>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8"/>
                <c:pt idx="0">
                  <c:v>Le prix des tarifs réglementés est plus stable que celui des autres offres</c:v>
                </c:pt>
                <c:pt idx="1">
                  <c:v>Vous êtes attaché à un service public de l’électricité</c:v>
                </c:pt>
                <c:pt idx="2">
                  <c:v>Vous ne souhaitez pas changer de fournisseur</c:v>
                </c:pt>
                <c:pt idx="3">
                  <c:v>Vous ne souhaitez pas changer de contrat</c:v>
                </c:pt>
                <c:pt idx="4">
                  <c:v>Vous ne prenez pas le temps de vous occuper de changer de contrat</c:v>
                </c:pt>
                <c:pt idx="5">
                  <c:v>Les tarifs réglementés de vente sont conçus pour me protéger</c:v>
                </c:pt>
                <c:pt idx="6">
                  <c:v>Les tarifs réglementés sont plus économiques que les autres offres</c:v>
                </c:pt>
                <c:pt idx="7">
                  <c:v>Pour d’autres raisons</c:v>
                </c:pt>
              </c:strCache>
            </c:strRef>
          </c:cat>
          <c:val>
            <c:numRef>
              <c:f>Feuil1!$B$2:$B$9</c:f>
              <c:numCache>
                <c:formatCode>0%</c:formatCode>
                <c:ptCount val="8"/>
                <c:pt idx="0">
                  <c:v>0.32</c:v>
                </c:pt>
                <c:pt idx="1">
                  <c:v>0.31</c:v>
                </c:pt>
                <c:pt idx="2">
                  <c:v>0.28999999999999998</c:v>
                </c:pt>
                <c:pt idx="3">
                  <c:v>0.23</c:v>
                </c:pt>
                <c:pt idx="4">
                  <c:v>0.22</c:v>
                </c:pt>
                <c:pt idx="5">
                  <c:v>0.2</c:v>
                </c:pt>
                <c:pt idx="6">
                  <c:v>0.14000000000000001</c:v>
                </c:pt>
                <c:pt idx="7">
                  <c:v>0.05</c:v>
                </c:pt>
              </c:numCache>
            </c:numRef>
          </c:val>
          <c:extLst>
            <c:ext xmlns:c16="http://schemas.microsoft.com/office/drawing/2014/chart" uri="{C3380CC4-5D6E-409C-BE32-E72D297353CC}">
              <c16:uniqueId val="{0000000E-00C0-D44C-8D36-4F55906D2703}"/>
            </c:ext>
          </c:extLst>
        </c:ser>
        <c:dLbls>
          <c:showLegendKey val="0"/>
          <c:showVal val="1"/>
          <c:showCatName val="0"/>
          <c:showSerName val="0"/>
          <c:showPercent val="0"/>
          <c:showBubbleSize val="0"/>
        </c:dLbls>
        <c:gapWidth val="100"/>
        <c:overlap val="-25"/>
        <c:axId val="-2094045992"/>
        <c:axId val="-2094039544"/>
      </c:barChart>
      <c:catAx>
        <c:axId val="-2094045992"/>
        <c:scaling>
          <c:orientation val="maxMin"/>
        </c:scaling>
        <c:delete val="0"/>
        <c:axPos val="l"/>
        <c:numFmt formatCode="General" sourceLinked="0"/>
        <c:majorTickMark val="none"/>
        <c:minorTickMark val="none"/>
        <c:tickLblPos val="nextTo"/>
        <c:txPr>
          <a:bodyPr/>
          <a:lstStyle/>
          <a:p>
            <a:pPr>
              <a:defRPr sz="1100"/>
            </a:pPr>
            <a:endParaRPr lang="fr-FR"/>
          </a:p>
        </c:txPr>
        <c:crossAx val="-2094039544"/>
        <c:crosses val="autoZero"/>
        <c:auto val="1"/>
        <c:lblAlgn val="ctr"/>
        <c:lblOffset val="100"/>
        <c:noMultiLvlLbl val="0"/>
      </c:catAx>
      <c:valAx>
        <c:axId val="-2094039544"/>
        <c:scaling>
          <c:orientation val="minMax"/>
        </c:scaling>
        <c:delete val="1"/>
        <c:axPos val="t"/>
        <c:numFmt formatCode="0%" sourceLinked="1"/>
        <c:majorTickMark val="out"/>
        <c:minorTickMark val="none"/>
        <c:tickLblPos val="nextTo"/>
        <c:crossAx val="-2094045992"/>
        <c:crosses val="autoZero"/>
        <c:crossBetween val="between"/>
      </c:valAx>
    </c:plotArea>
    <c:plotVisOnly val="1"/>
    <c:dispBlanksAs val="gap"/>
    <c:showDLblsOverMax val="0"/>
  </c:chart>
  <c:txPr>
    <a:bodyPr/>
    <a:lstStyle/>
    <a:p>
      <a:pPr>
        <a:defRPr sz="1200">
          <a:latin typeface="Montserrat" pitchFamily="2" charset="77"/>
        </a:defRPr>
      </a:pPr>
      <a:endParaRPr lang="fr-FR"/>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9331262300220602"/>
          <c:y val="3.3859950241664903E-2"/>
          <c:w val="0.47834231216372802"/>
          <c:h val="0.93228009951667001"/>
        </c:manualLayout>
      </c:layout>
      <c:barChart>
        <c:barDir val="bar"/>
        <c:grouping val="clustered"/>
        <c:varyColors val="0"/>
        <c:ser>
          <c:idx val="0"/>
          <c:order val="0"/>
          <c:tx>
            <c:strRef>
              <c:f>Feuil1!$B$1</c:f>
              <c:strCache>
                <c:ptCount val="1"/>
                <c:pt idx="0">
                  <c:v>Série 1</c:v>
                </c:pt>
              </c:strCache>
            </c:strRef>
          </c:tx>
          <c:spPr>
            <a:solidFill>
              <a:srgbClr val="77FF98"/>
            </a:solidFill>
            <a:effectLst/>
          </c:spPr>
          <c:invertIfNegative val="0"/>
          <c:dPt>
            <c:idx val="0"/>
            <c:invertIfNegative val="0"/>
            <c:bubble3D val="0"/>
            <c:extLst>
              <c:ext xmlns:c16="http://schemas.microsoft.com/office/drawing/2014/chart" uri="{C3380CC4-5D6E-409C-BE32-E72D297353CC}">
                <c16:uniqueId val="{00000000-D876-124F-972F-2F3803DC4808}"/>
              </c:ext>
            </c:extLst>
          </c:dPt>
          <c:dPt>
            <c:idx val="1"/>
            <c:invertIfNegative val="0"/>
            <c:bubble3D val="0"/>
            <c:extLst>
              <c:ext xmlns:c16="http://schemas.microsoft.com/office/drawing/2014/chart" uri="{C3380CC4-5D6E-409C-BE32-E72D297353CC}">
                <c16:uniqueId val="{00000001-D876-124F-972F-2F3803DC4808}"/>
              </c:ext>
            </c:extLst>
          </c:dPt>
          <c:dPt>
            <c:idx val="2"/>
            <c:invertIfNegative val="0"/>
            <c:bubble3D val="0"/>
            <c:extLst>
              <c:ext xmlns:c16="http://schemas.microsoft.com/office/drawing/2014/chart" uri="{C3380CC4-5D6E-409C-BE32-E72D297353CC}">
                <c16:uniqueId val="{00000002-D876-124F-972F-2F3803DC4808}"/>
              </c:ext>
            </c:extLst>
          </c:dPt>
          <c:dLbls>
            <c:dLbl>
              <c:idx val="0"/>
              <c:layout>
                <c:manualLayout>
                  <c:x val="0"/>
                  <c:y val="6.15262572531766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6-124F-972F-2F3803DC4808}"/>
                </c:ext>
              </c:extLst>
            </c:dLbl>
            <c:dLbl>
              <c:idx val="1"/>
              <c:layout>
                <c:manualLayout>
                  <c:x val="1.4172532417033E-2"/>
                  <c:y val="5.210248551723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76-124F-972F-2F3803DC4808}"/>
                </c:ext>
              </c:extLst>
            </c:dLbl>
            <c:dLbl>
              <c:idx val="2"/>
              <c:layout>
                <c:manualLayout>
                  <c:x val="2.0471435713492098E-2"/>
                  <c:y val="4.10175048354511E-7"/>
                </c:manualLayout>
              </c:layout>
              <c:spPr/>
              <c:txPr>
                <a:bodyPr lIns="38100" tIns="19050" rIns="38100" bIns="19050">
                  <a:spAutoFit/>
                </a:bodyPr>
                <a:lstStyle/>
                <a:p>
                  <a:pPr>
                    <a:defRPr sz="1400" b="1"/>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76-124F-972F-2F3803DC4808}"/>
                </c:ext>
              </c:extLst>
            </c:dLbl>
            <c:dLbl>
              <c:idx val="8"/>
              <c:layout>
                <c:manualLayout>
                  <c:x val="1.8896709889377399E-2"/>
                  <c:y val="6.15262572436264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76-124F-972F-2F3803DC4808}"/>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Une offre à prix fixe durant une période donnée quitte à ce qu'elle soit plus chère</c:v>
                </c:pt>
                <c:pt idx="1">
                  <c:v>Une offre dont le prix varie en fonction des prix du marché quitte à en subir les fluctuations</c:v>
                </c:pt>
                <c:pt idx="2">
                  <c:v>Vous ne savez pas</c:v>
                </c:pt>
              </c:strCache>
            </c:strRef>
          </c:cat>
          <c:val>
            <c:numRef>
              <c:f>Feuil1!$B$2:$B$4</c:f>
              <c:numCache>
                <c:formatCode>0%</c:formatCode>
                <c:ptCount val="3"/>
                <c:pt idx="0">
                  <c:v>0.43</c:v>
                </c:pt>
                <c:pt idx="1">
                  <c:v>0.31</c:v>
                </c:pt>
                <c:pt idx="2">
                  <c:v>0.26</c:v>
                </c:pt>
              </c:numCache>
            </c:numRef>
          </c:val>
          <c:extLst>
            <c:ext xmlns:c16="http://schemas.microsoft.com/office/drawing/2014/chart" uri="{C3380CC4-5D6E-409C-BE32-E72D297353CC}">
              <c16:uniqueId val="{00000009-D876-124F-972F-2F3803DC4808}"/>
            </c:ext>
          </c:extLst>
        </c:ser>
        <c:dLbls>
          <c:showLegendKey val="0"/>
          <c:showVal val="1"/>
          <c:showCatName val="0"/>
          <c:showSerName val="0"/>
          <c:showPercent val="0"/>
          <c:showBubbleSize val="0"/>
        </c:dLbls>
        <c:gapWidth val="100"/>
        <c:overlap val="-25"/>
        <c:axId val="-2094045992"/>
        <c:axId val="-2094039544"/>
      </c:barChart>
      <c:catAx>
        <c:axId val="-2094045992"/>
        <c:scaling>
          <c:orientation val="maxMin"/>
        </c:scaling>
        <c:delete val="0"/>
        <c:axPos val="l"/>
        <c:numFmt formatCode="General" sourceLinked="0"/>
        <c:majorTickMark val="none"/>
        <c:minorTickMark val="none"/>
        <c:tickLblPos val="nextTo"/>
        <c:txPr>
          <a:bodyPr/>
          <a:lstStyle/>
          <a:p>
            <a:pPr>
              <a:defRPr sz="1100"/>
            </a:pPr>
            <a:endParaRPr lang="fr-FR"/>
          </a:p>
        </c:txPr>
        <c:crossAx val="-2094039544"/>
        <c:crosses val="autoZero"/>
        <c:auto val="1"/>
        <c:lblAlgn val="ctr"/>
        <c:lblOffset val="100"/>
        <c:noMultiLvlLbl val="0"/>
      </c:catAx>
      <c:valAx>
        <c:axId val="-2094039544"/>
        <c:scaling>
          <c:orientation val="minMax"/>
        </c:scaling>
        <c:delete val="1"/>
        <c:axPos val="t"/>
        <c:numFmt formatCode="0%" sourceLinked="1"/>
        <c:majorTickMark val="out"/>
        <c:minorTickMark val="none"/>
        <c:tickLblPos val="nextTo"/>
        <c:crossAx val="-2094045992"/>
        <c:crosses val="autoZero"/>
        <c:crossBetween val="between"/>
      </c:valAx>
    </c:plotArea>
    <c:plotVisOnly val="1"/>
    <c:dispBlanksAs val="gap"/>
    <c:showDLblsOverMax val="0"/>
  </c:chart>
  <c:txPr>
    <a:bodyPr/>
    <a:lstStyle/>
    <a:p>
      <a:pPr>
        <a:defRPr sz="1200">
          <a:latin typeface="Montserrat" pitchFamily="2" charset="77"/>
        </a:defRPr>
      </a:pPr>
      <a:endParaRPr lang="fr-FR"/>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0570677332148279E-2"/>
          <c:y val="6.1141885592058361E-2"/>
          <c:w val="0.96942932266785198"/>
          <c:h val="0.93802153414954903"/>
        </c:manualLayout>
      </c:layout>
      <c:bubbleChart>
        <c:varyColors val="0"/>
        <c:ser>
          <c:idx val="0"/>
          <c:order val="0"/>
          <c:tx>
            <c:strRef>
              <c:f>Feuil1!$B$1</c:f>
              <c:strCache>
                <c:ptCount val="1"/>
                <c:pt idx="0">
                  <c:v>Valeur Y 1</c:v>
                </c:pt>
              </c:strCache>
            </c:strRef>
          </c:tx>
          <c:spPr>
            <a:solidFill>
              <a:schemeClr val="accent4">
                <a:lumMod val="75000"/>
              </a:schemeClr>
            </a:solidFill>
            <a:effectLst/>
          </c:spPr>
          <c:invertIfNegative val="0"/>
          <c:dPt>
            <c:idx val="0"/>
            <c:invertIfNegative val="0"/>
            <c:bubble3D val="0"/>
            <c:spPr>
              <a:solidFill>
                <a:srgbClr val="00FF30"/>
              </a:solidFill>
              <a:ln>
                <a:solidFill>
                  <a:srgbClr val="00FF30"/>
                </a:solidFill>
              </a:ln>
              <a:effectLst/>
            </c:spPr>
            <c:extLst>
              <c:ext xmlns:c16="http://schemas.microsoft.com/office/drawing/2014/chart" uri="{C3380CC4-5D6E-409C-BE32-E72D297353CC}">
                <c16:uniqueId val="{00000012-89FD-1A4A-B89D-812EE84A797C}"/>
              </c:ext>
            </c:extLst>
          </c:dPt>
          <c:dPt>
            <c:idx val="1"/>
            <c:invertIfNegative val="0"/>
            <c:bubble3D val="0"/>
            <c:spPr>
              <a:solidFill>
                <a:srgbClr val="00FF30"/>
              </a:solidFill>
              <a:effectLst/>
            </c:spPr>
            <c:extLst>
              <c:ext xmlns:c16="http://schemas.microsoft.com/office/drawing/2014/chart" uri="{C3380CC4-5D6E-409C-BE32-E72D297353CC}">
                <c16:uniqueId val="{00000013-89FD-1A4A-B89D-812EE84A797C}"/>
              </c:ext>
            </c:extLst>
          </c:dPt>
          <c:dPt>
            <c:idx val="2"/>
            <c:invertIfNegative val="0"/>
            <c:bubble3D val="0"/>
            <c:spPr>
              <a:solidFill>
                <a:srgbClr val="00FF30"/>
              </a:solidFill>
              <a:effectLst/>
            </c:spPr>
            <c:extLst>
              <c:ext xmlns:c16="http://schemas.microsoft.com/office/drawing/2014/chart" uri="{C3380CC4-5D6E-409C-BE32-E72D297353CC}">
                <c16:uniqueId val="{00000014-89FD-1A4A-B89D-812EE84A797C}"/>
              </c:ext>
            </c:extLst>
          </c:dPt>
          <c:dPt>
            <c:idx val="3"/>
            <c:invertIfNegative val="0"/>
            <c:bubble3D val="0"/>
            <c:spPr>
              <a:solidFill>
                <a:srgbClr val="77FF98"/>
              </a:solidFill>
              <a:effectLst/>
            </c:spPr>
            <c:extLst>
              <c:ext xmlns:c16="http://schemas.microsoft.com/office/drawing/2014/chart" uri="{C3380CC4-5D6E-409C-BE32-E72D297353CC}">
                <c16:uniqueId val="{00000001-89FD-1A4A-B89D-812EE84A797C}"/>
              </c:ext>
            </c:extLst>
          </c:dPt>
          <c:dPt>
            <c:idx val="4"/>
            <c:invertIfNegative val="0"/>
            <c:bubble3D val="0"/>
            <c:spPr>
              <a:solidFill>
                <a:srgbClr val="77FF98"/>
              </a:solidFill>
              <a:effectLst/>
            </c:spPr>
            <c:extLst>
              <c:ext xmlns:c16="http://schemas.microsoft.com/office/drawing/2014/chart" uri="{C3380CC4-5D6E-409C-BE32-E72D297353CC}">
                <c16:uniqueId val="{00000003-89FD-1A4A-B89D-812EE84A797C}"/>
              </c:ext>
            </c:extLst>
          </c:dPt>
          <c:dPt>
            <c:idx val="5"/>
            <c:invertIfNegative val="0"/>
            <c:bubble3D val="0"/>
            <c:spPr>
              <a:solidFill>
                <a:srgbClr val="77FF98"/>
              </a:solidFill>
              <a:effectLst/>
            </c:spPr>
            <c:extLst>
              <c:ext xmlns:c16="http://schemas.microsoft.com/office/drawing/2014/chart" uri="{C3380CC4-5D6E-409C-BE32-E72D297353CC}">
                <c16:uniqueId val="{00000005-89FD-1A4A-B89D-812EE84A797C}"/>
              </c:ext>
            </c:extLst>
          </c:dPt>
          <c:dPt>
            <c:idx val="6"/>
            <c:invertIfNegative val="0"/>
            <c:bubble3D val="0"/>
            <c:spPr>
              <a:solidFill>
                <a:schemeClr val="bg1">
                  <a:lumMod val="85000"/>
                </a:schemeClr>
              </a:solidFill>
              <a:effectLst/>
            </c:spPr>
            <c:extLst>
              <c:ext xmlns:c16="http://schemas.microsoft.com/office/drawing/2014/chart" uri="{C3380CC4-5D6E-409C-BE32-E72D297353CC}">
                <c16:uniqueId val="{00000007-89FD-1A4A-B89D-812EE84A797C}"/>
              </c:ext>
            </c:extLst>
          </c:dPt>
          <c:dPt>
            <c:idx val="7"/>
            <c:invertIfNegative val="0"/>
            <c:bubble3D val="0"/>
            <c:spPr>
              <a:solidFill>
                <a:schemeClr val="bg1">
                  <a:lumMod val="85000"/>
                </a:schemeClr>
              </a:solidFill>
              <a:effectLst/>
            </c:spPr>
            <c:extLst>
              <c:ext xmlns:c16="http://schemas.microsoft.com/office/drawing/2014/chart" uri="{C3380CC4-5D6E-409C-BE32-E72D297353CC}">
                <c16:uniqueId val="{00000009-89FD-1A4A-B89D-812EE84A797C}"/>
              </c:ext>
            </c:extLst>
          </c:dPt>
          <c:dPt>
            <c:idx val="8"/>
            <c:invertIfNegative val="0"/>
            <c:bubble3D val="0"/>
            <c:spPr>
              <a:solidFill>
                <a:schemeClr val="bg1">
                  <a:lumMod val="85000"/>
                </a:schemeClr>
              </a:solidFill>
              <a:effectLst/>
            </c:spPr>
            <c:extLst>
              <c:ext xmlns:c16="http://schemas.microsoft.com/office/drawing/2014/chart" uri="{C3380CC4-5D6E-409C-BE32-E72D297353CC}">
                <c16:uniqueId val="{0000000B-89FD-1A4A-B89D-812EE84A797C}"/>
              </c:ext>
            </c:extLst>
          </c:dPt>
          <c:dPt>
            <c:idx val="9"/>
            <c:invertIfNegative val="0"/>
            <c:bubble3D val="0"/>
            <c:spPr>
              <a:solidFill>
                <a:schemeClr val="bg1">
                  <a:lumMod val="65000"/>
                </a:schemeClr>
              </a:solidFill>
              <a:effectLst/>
            </c:spPr>
            <c:extLst>
              <c:ext xmlns:c16="http://schemas.microsoft.com/office/drawing/2014/chart" uri="{C3380CC4-5D6E-409C-BE32-E72D297353CC}">
                <c16:uniqueId val="{0000000D-89FD-1A4A-B89D-812EE84A797C}"/>
              </c:ext>
            </c:extLst>
          </c:dPt>
          <c:dPt>
            <c:idx val="10"/>
            <c:invertIfNegative val="0"/>
            <c:bubble3D val="0"/>
            <c:spPr>
              <a:solidFill>
                <a:schemeClr val="bg1">
                  <a:lumMod val="65000"/>
                </a:schemeClr>
              </a:solidFill>
              <a:effectLst/>
            </c:spPr>
            <c:extLst>
              <c:ext xmlns:c16="http://schemas.microsoft.com/office/drawing/2014/chart" uri="{C3380CC4-5D6E-409C-BE32-E72D297353CC}">
                <c16:uniqueId val="{0000000F-89FD-1A4A-B89D-812EE84A797C}"/>
              </c:ext>
            </c:extLst>
          </c:dPt>
          <c:dPt>
            <c:idx val="11"/>
            <c:invertIfNegative val="0"/>
            <c:bubble3D val="0"/>
            <c:spPr>
              <a:solidFill>
                <a:schemeClr val="bg1">
                  <a:lumMod val="65000"/>
                </a:schemeClr>
              </a:solidFill>
              <a:effectLst/>
            </c:spPr>
            <c:extLst>
              <c:ext xmlns:c16="http://schemas.microsoft.com/office/drawing/2014/chart" uri="{C3380CC4-5D6E-409C-BE32-E72D297353CC}">
                <c16:uniqueId val="{00000011-89FD-1A4A-B89D-812EE84A797C}"/>
              </c:ext>
            </c:extLst>
          </c:dPt>
          <c:dLbls>
            <c:dLbl>
              <c:idx val="0"/>
              <c:tx>
                <c:rich>
                  <a:bodyPr/>
                  <a:lstStyle/>
                  <a:p>
                    <a:pPr>
                      <a:defRPr sz="1600" b="1">
                        <a:solidFill>
                          <a:schemeClr val="tx1"/>
                        </a:solidFill>
                        <a:latin typeface="Montserrat" pitchFamily="2" charset="77"/>
                        <a:cs typeface="Tahoma"/>
                      </a:defRPr>
                    </a:pPr>
                    <a:r>
                      <a:rPr lang="en-US" sz="1600" dirty="0">
                        <a:solidFill>
                          <a:schemeClr val="tx1"/>
                        </a:solidFill>
                      </a:rPr>
                      <a:t>30%</a:t>
                    </a:r>
                  </a:p>
                </c:rich>
              </c:tx>
              <c:numFmt formatCode="0%" sourceLinked="0"/>
              <c:spPr>
                <a:noFill/>
                <a:ln>
                  <a:noFill/>
                </a:ln>
                <a:effectLst/>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2-89FD-1A4A-B89D-812EE84A797C}"/>
                </c:ext>
              </c:extLst>
            </c:dLbl>
            <c:dLbl>
              <c:idx val="1"/>
              <c:tx>
                <c:rich>
                  <a:bodyPr/>
                  <a:lstStyle/>
                  <a:p>
                    <a:pPr>
                      <a:defRPr sz="1600" b="1">
                        <a:solidFill>
                          <a:schemeClr val="tx1"/>
                        </a:solidFill>
                        <a:latin typeface="Montserrat" pitchFamily="2" charset="77"/>
                        <a:cs typeface="Tahoma"/>
                      </a:defRPr>
                    </a:pPr>
                    <a:r>
                      <a:rPr lang="en-US" sz="1600" dirty="0">
                        <a:solidFill>
                          <a:schemeClr val="tx1"/>
                        </a:solidFill>
                        <a:latin typeface="Montserrat" pitchFamily="2" charset="77"/>
                      </a:rPr>
                      <a:t>28%</a:t>
                    </a:r>
                  </a:p>
                </c:rich>
              </c:tx>
              <c:numFmt formatCode="0%" sourceLinked="0"/>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3-89FD-1A4A-B89D-812EE84A797C}"/>
                </c:ext>
              </c:extLst>
            </c:dLbl>
            <c:dLbl>
              <c:idx val="2"/>
              <c:tx>
                <c:rich>
                  <a:bodyPr/>
                  <a:lstStyle/>
                  <a:p>
                    <a:pPr>
                      <a:defRPr sz="1600" b="1">
                        <a:solidFill>
                          <a:schemeClr val="tx1"/>
                        </a:solidFill>
                        <a:latin typeface="Montserrat" pitchFamily="2" charset="77"/>
                        <a:cs typeface="Tahoma"/>
                      </a:defRPr>
                    </a:pPr>
                    <a:r>
                      <a:rPr lang="en-US" sz="1600" dirty="0">
                        <a:solidFill>
                          <a:schemeClr val="tx1"/>
                        </a:solidFill>
                      </a:rPr>
                      <a:t>33%</a:t>
                    </a:r>
                  </a:p>
                </c:rich>
              </c:tx>
              <c:numFmt formatCode="0%" sourceLinked="0"/>
              <c:spPr>
                <a:noFill/>
                <a:ln>
                  <a:noFill/>
                </a:ln>
                <a:effectLst/>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4-89FD-1A4A-B89D-812EE84A797C}"/>
                </c:ext>
              </c:extLst>
            </c:dLbl>
            <c:dLbl>
              <c:idx val="3"/>
              <c:tx>
                <c:rich>
                  <a:bodyPr/>
                  <a:lstStyle/>
                  <a:p>
                    <a:pPr>
                      <a:defRPr sz="1200" b="1">
                        <a:solidFill>
                          <a:schemeClr val="tx1"/>
                        </a:solidFill>
                        <a:latin typeface="Montserrat" pitchFamily="2" charset="77"/>
                        <a:cs typeface="Tahoma"/>
                      </a:defRPr>
                    </a:pPr>
                    <a:r>
                      <a:rPr lang="en-US" sz="1200" dirty="0">
                        <a:solidFill>
                          <a:schemeClr val="tx1"/>
                        </a:solidFill>
                        <a:latin typeface="Montserrat" pitchFamily="2" charset="77"/>
                      </a:rPr>
                      <a:t>10%</a:t>
                    </a:r>
                    <a:endParaRPr lang="en-US" sz="1200" dirty="0">
                      <a:solidFill>
                        <a:schemeClr val="tx1"/>
                      </a:solidFill>
                    </a:endParaRPr>
                  </a:p>
                </c:rich>
              </c:tx>
              <c:numFmt formatCode="0%" sourceLinked="0"/>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1-89FD-1A4A-B89D-812EE84A797C}"/>
                </c:ext>
              </c:extLst>
            </c:dLbl>
            <c:dLbl>
              <c:idx val="4"/>
              <c:tx>
                <c:rich>
                  <a:bodyPr/>
                  <a:lstStyle/>
                  <a:p>
                    <a:pPr>
                      <a:defRPr sz="1200" b="1">
                        <a:solidFill>
                          <a:schemeClr val="tx1"/>
                        </a:solidFill>
                        <a:latin typeface="Montserrat" pitchFamily="2" charset="77"/>
                        <a:cs typeface="Tahoma"/>
                      </a:defRPr>
                    </a:pPr>
                    <a:r>
                      <a:rPr lang="en-US" sz="1200" dirty="0">
                        <a:solidFill>
                          <a:schemeClr val="tx1"/>
                        </a:solidFill>
                      </a:rPr>
                      <a:t>10%</a:t>
                    </a:r>
                  </a:p>
                </c:rich>
              </c:tx>
              <c:numFmt formatCode="0%" sourceLinked="0"/>
              <c:spPr>
                <a:solidFill>
                  <a:srgbClr val="77FF98"/>
                </a:solidFill>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3-89FD-1A4A-B89D-812EE84A797C}"/>
                </c:ext>
              </c:extLst>
            </c:dLbl>
            <c:dLbl>
              <c:idx val="5"/>
              <c:tx>
                <c:rich>
                  <a:bodyPr/>
                  <a:lstStyle/>
                  <a:p>
                    <a:pPr>
                      <a:defRPr sz="1200" b="1">
                        <a:solidFill>
                          <a:schemeClr val="tx1"/>
                        </a:solidFill>
                        <a:latin typeface="Montserrat" pitchFamily="2" charset="77"/>
                        <a:cs typeface="Tahoma"/>
                      </a:defRPr>
                    </a:pPr>
                    <a:r>
                      <a:rPr lang="en-US" sz="1200" dirty="0">
                        <a:solidFill>
                          <a:schemeClr val="tx1"/>
                        </a:solidFill>
                        <a:latin typeface="Montserrat" pitchFamily="2" charset="77"/>
                      </a:rPr>
                      <a:t>9%</a:t>
                    </a:r>
                  </a:p>
                </c:rich>
              </c:tx>
              <c:numFmt formatCode="0%" sourceLinked="0"/>
              <c:spPr>
                <a:solidFill>
                  <a:srgbClr val="77FF98"/>
                </a:solidFill>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89FD-1A4A-B89D-812EE84A797C}"/>
                </c:ext>
              </c:extLst>
            </c:dLbl>
            <c:dLbl>
              <c:idx val="6"/>
              <c:tx>
                <c:rich>
                  <a:bodyPr/>
                  <a:lstStyle/>
                  <a:p>
                    <a:pPr>
                      <a:defRPr sz="1400" b="1">
                        <a:solidFill>
                          <a:schemeClr val="tx1">
                            <a:lumMod val="75000"/>
                            <a:lumOff val="25000"/>
                          </a:schemeClr>
                        </a:solidFill>
                        <a:latin typeface="Montserrat" pitchFamily="2" charset="77"/>
                        <a:cs typeface="Tahoma"/>
                      </a:defRPr>
                    </a:pPr>
                    <a:r>
                      <a:rPr lang="en-US" sz="1400" dirty="0">
                        <a:latin typeface="Montserrat" pitchFamily="2" charset="77"/>
                      </a:rPr>
                      <a:t>16%</a:t>
                    </a:r>
                  </a:p>
                </c:rich>
              </c:tx>
              <c:numFmt formatCode="0%" sourceLinked="0"/>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89FD-1A4A-B89D-812EE84A797C}"/>
                </c:ext>
              </c:extLst>
            </c:dLbl>
            <c:dLbl>
              <c:idx val="7"/>
              <c:tx>
                <c:rich>
                  <a:bodyPr/>
                  <a:lstStyle/>
                  <a:p>
                    <a:pPr>
                      <a:defRPr sz="1400" b="1">
                        <a:solidFill>
                          <a:srgbClr val="404040"/>
                        </a:solidFill>
                        <a:latin typeface="Montserrat" pitchFamily="2" charset="77"/>
                        <a:cs typeface="Tahoma"/>
                      </a:defRPr>
                    </a:pPr>
                    <a:r>
                      <a:rPr lang="en-US" sz="1400" dirty="0">
                        <a:latin typeface="Montserrat" pitchFamily="2" charset="77"/>
                      </a:rPr>
                      <a:t>16%</a:t>
                    </a:r>
                  </a:p>
                </c:rich>
              </c:tx>
              <c:numFmt formatCode="0%" sourceLinked="0"/>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89FD-1A4A-B89D-812EE84A797C}"/>
                </c:ext>
              </c:extLst>
            </c:dLbl>
            <c:dLbl>
              <c:idx val="8"/>
              <c:tx>
                <c:rich>
                  <a:bodyPr/>
                  <a:lstStyle/>
                  <a:p>
                    <a:pPr>
                      <a:defRPr sz="1400" b="1">
                        <a:solidFill>
                          <a:srgbClr val="404040"/>
                        </a:solidFill>
                        <a:latin typeface="Montserrat" pitchFamily="2" charset="77"/>
                        <a:cs typeface="Tahoma"/>
                      </a:defRPr>
                    </a:pPr>
                    <a:r>
                      <a:rPr lang="en-US" sz="1400" dirty="0">
                        <a:latin typeface="Montserrat" pitchFamily="2" charset="77"/>
                      </a:rPr>
                      <a:t>19%</a:t>
                    </a:r>
                  </a:p>
                </c:rich>
              </c:tx>
              <c:numFmt formatCode="0%" sourceLinked="0"/>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B-89FD-1A4A-B89D-812EE84A797C}"/>
                </c:ext>
              </c:extLst>
            </c:dLbl>
            <c:dLbl>
              <c:idx val="9"/>
              <c:tx>
                <c:rich>
                  <a:bodyPr/>
                  <a:lstStyle/>
                  <a:p>
                    <a:pPr>
                      <a:defRPr sz="1800" b="1">
                        <a:solidFill>
                          <a:schemeClr val="bg1"/>
                        </a:solidFill>
                        <a:latin typeface="Montserrat" pitchFamily="2" charset="77"/>
                        <a:cs typeface="Tahoma"/>
                      </a:defRPr>
                    </a:pPr>
                    <a:r>
                      <a:rPr lang="en-US" sz="1800" dirty="0">
                        <a:solidFill>
                          <a:schemeClr val="bg1"/>
                        </a:solidFill>
                        <a:latin typeface="Montserrat" pitchFamily="2" charset="77"/>
                      </a:rPr>
                      <a:t>44%</a:t>
                    </a:r>
                  </a:p>
                </c:rich>
              </c:tx>
              <c:numFmt formatCode="0%" sourceLinked="0"/>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D-89FD-1A4A-B89D-812EE84A797C}"/>
                </c:ext>
              </c:extLst>
            </c:dLbl>
            <c:dLbl>
              <c:idx val="10"/>
              <c:tx>
                <c:rich>
                  <a:bodyPr/>
                  <a:lstStyle/>
                  <a:p>
                    <a:pPr>
                      <a:defRPr sz="1800" b="1">
                        <a:solidFill>
                          <a:schemeClr val="bg1"/>
                        </a:solidFill>
                        <a:latin typeface="Montserrat" pitchFamily="2" charset="77"/>
                        <a:cs typeface="Tahoma"/>
                      </a:defRPr>
                    </a:pPr>
                    <a:r>
                      <a:rPr lang="en-US" sz="1800" dirty="0">
                        <a:solidFill>
                          <a:schemeClr val="bg1"/>
                        </a:solidFill>
                        <a:latin typeface="Montserrat" pitchFamily="2" charset="77"/>
                      </a:rPr>
                      <a:t>46%</a:t>
                    </a:r>
                  </a:p>
                </c:rich>
              </c:tx>
              <c:numFmt formatCode="0%" sourceLinked="0"/>
              <c:spPr/>
              <c:dLblPos val="ctr"/>
              <c:showLegendKey val="0"/>
              <c:showVal val="0"/>
              <c:showCatName val="0"/>
              <c:showSerName val="0"/>
              <c:showPercent val="0"/>
              <c:showBubbleSize val="1"/>
              <c:separator>, </c:separator>
              <c:extLst>
                <c:ext xmlns:c15="http://schemas.microsoft.com/office/drawing/2012/chart" uri="{CE6537A1-D6FC-4f65-9D91-7224C49458BB}"/>
                <c:ext xmlns:c16="http://schemas.microsoft.com/office/drawing/2014/chart" uri="{C3380CC4-5D6E-409C-BE32-E72D297353CC}">
                  <c16:uniqueId val="{0000000F-89FD-1A4A-B89D-812EE84A797C}"/>
                </c:ext>
              </c:extLst>
            </c:dLbl>
            <c:dLbl>
              <c:idx val="11"/>
              <c:tx>
                <c:rich>
                  <a:bodyPr/>
                  <a:lstStyle/>
                  <a:p>
                    <a:pPr>
                      <a:defRPr sz="1800" b="1">
                        <a:solidFill>
                          <a:schemeClr val="bg1"/>
                        </a:solidFill>
                        <a:latin typeface="Montserrat" pitchFamily="2" charset="77"/>
                        <a:cs typeface="Tahoma"/>
                      </a:defRPr>
                    </a:pPr>
                    <a:r>
                      <a:rPr lang="en-US" sz="1800" dirty="0">
                        <a:solidFill>
                          <a:schemeClr val="bg1"/>
                        </a:solidFill>
                        <a:latin typeface="Montserrat" pitchFamily="2" charset="77"/>
                      </a:rPr>
                      <a:t>39%</a:t>
                    </a:r>
                  </a:p>
                </c:rich>
              </c:tx>
              <c:numFmt formatCode="0%" sourceLinked="0"/>
              <c:spPr/>
              <c:dLblPos val="ct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1-89FD-1A4A-B89D-812EE84A797C}"/>
                </c:ext>
              </c:extLst>
            </c:dLbl>
            <c:numFmt formatCode="0%" sourceLinked="0"/>
            <c:spPr>
              <a:noFill/>
              <a:ln>
                <a:noFill/>
              </a:ln>
              <a:effectLst/>
            </c:spPr>
            <c:txPr>
              <a:bodyPr/>
              <a:lstStyle/>
              <a:p>
                <a:pPr>
                  <a:defRPr sz="1200" b="1">
                    <a:solidFill>
                      <a:srgbClr val="FFFFFF"/>
                    </a:solidFill>
                    <a:latin typeface="Montserrat" pitchFamily="2" charset="77"/>
                    <a:cs typeface="Tahoma"/>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ext>
            </c:extLst>
          </c:dLbls>
          <c:xVal>
            <c:numRef>
              <c:f>Feuil1!$A$2:$A$16</c:f>
              <c:numCache>
                <c:formatCode>General</c:formatCode>
                <c:ptCount val="15"/>
                <c:pt idx="0">
                  <c:v>1</c:v>
                </c:pt>
                <c:pt idx="1">
                  <c:v>1</c:v>
                </c:pt>
                <c:pt idx="2">
                  <c:v>1</c:v>
                </c:pt>
                <c:pt idx="3">
                  <c:v>2</c:v>
                </c:pt>
                <c:pt idx="4">
                  <c:v>2</c:v>
                </c:pt>
                <c:pt idx="5">
                  <c:v>2</c:v>
                </c:pt>
                <c:pt idx="6">
                  <c:v>3</c:v>
                </c:pt>
                <c:pt idx="7">
                  <c:v>3</c:v>
                </c:pt>
                <c:pt idx="8">
                  <c:v>3</c:v>
                </c:pt>
                <c:pt idx="9">
                  <c:v>4</c:v>
                </c:pt>
                <c:pt idx="10">
                  <c:v>4</c:v>
                </c:pt>
                <c:pt idx="11">
                  <c:v>4</c:v>
                </c:pt>
              </c:numCache>
            </c:numRef>
          </c:xVal>
          <c:yVal>
            <c:numRef>
              <c:f>Feuil1!$B$2:$B$16</c:f>
              <c:numCache>
                <c:formatCode>General</c:formatCode>
                <c:ptCount val="15"/>
                <c:pt idx="0">
                  <c:v>1</c:v>
                </c:pt>
                <c:pt idx="1">
                  <c:v>3</c:v>
                </c:pt>
                <c:pt idx="2">
                  <c:v>5</c:v>
                </c:pt>
                <c:pt idx="3">
                  <c:v>1</c:v>
                </c:pt>
                <c:pt idx="4">
                  <c:v>3</c:v>
                </c:pt>
                <c:pt idx="5">
                  <c:v>5</c:v>
                </c:pt>
                <c:pt idx="6">
                  <c:v>1</c:v>
                </c:pt>
                <c:pt idx="7">
                  <c:v>3</c:v>
                </c:pt>
                <c:pt idx="8">
                  <c:v>5</c:v>
                </c:pt>
                <c:pt idx="9">
                  <c:v>1</c:v>
                </c:pt>
                <c:pt idx="10">
                  <c:v>3</c:v>
                </c:pt>
                <c:pt idx="11">
                  <c:v>5</c:v>
                </c:pt>
              </c:numCache>
            </c:numRef>
          </c:yVal>
          <c:bubbleSize>
            <c:numRef>
              <c:f>Feuil1!$C$2:$C$16</c:f>
              <c:numCache>
                <c:formatCode>0%</c:formatCode>
                <c:ptCount val="15"/>
                <c:pt idx="0">
                  <c:v>0.3</c:v>
                </c:pt>
                <c:pt idx="1">
                  <c:v>0.28000000000000003</c:v>
                </c:pt>
                <c:pt idx="2">
                  <c:v>0.33</c:v>
                </c:pt>
                <c:pt idx="3">
                  <c:v>0.1</c:v>
                </c:pt>
                <c:pt idx="4">
                  <c:v>0.1</c:v>
                </c:pt>
                <c:pt idx="5">
                  <c:v>0.09</c:v>
                </c:pt>
                <c:pt idx="6">
                  <c:v>0.16</c:v>
                </c:pt>
                <c:pt idx="7">
                  <c:v>0.16</c:v>
                </c:pt>
                <c:pt idx="8">
                  <c:v>0.19</c:v>
                </c:pt>
                <c:pt idx="9">
                  <c:v>0.44</c:v>
                </c:pt>
                <c:pt idx="10">
                  <c:v>0.46</c:v>
                </c:pt>
                <c:pt idx="11">
                  <c:v>0.39</c:v>
                </c:pt>
              </c:numCache>
            </c:numRef>
          </c:bubbleSize>
          <c:bubble3D val="0"/>
          <c:extLst>
            <c:ext xmlns:c16="http://schemas.microsoft.com/office/drawing/2014/chart" uri="{C3380CC4-5D6E-409C-BE32-E72D297353CC}">
              <c16:uniqueId val="{00000015-89FD-1A4A-B89D-812EE84A797C}"/>
            </c:ext>
          </c:extLst>
        </c:ser>
        <c:dLbls>
          <c:showLegendKey val="0"/>
          <c:showVal val="0"/>
          <c:showCatName val="0"/>
          <c:showSerName val="0"/>
          <c:showPercent val="0"/>
          <c:showBubbleSize val="0"/>
        </c:dLbls>
        <c:bubbleScale val="104"/>
        <c:showNegBubbles val="0"/>
        <c:axId val="-2086807256"/>
        <c:axId val="-2074919432"/>
      </c:bubbleChart>
      <c:valAx>
        <c:axId val="-2086807256"/>
        <c:scaling>
          <c:orientation val="minMax"/>
        </c:scaling>
        <c:delete val="1"/>
        <c:axPos val="t"/>
        <c:numFmt formatCode="General" sourceLinked="1"/>
        <c:majorTickMark val="out"/>
        <c:minorTickMark val="none"/>
        <c:tickLblPos val="nextTo"/>
        <c:crossAx val="-2074919432"/>
        <c:crosses val="autoZero"/>
        <c:crossBetween val="midCat"/>
      </c:valAx>
      <c:valAx>
        <c:axId val="-2074919432"/>
        <c:scaling>
          <c:orientation val="maxMin"/>
        </c:scaling>
        <c:delete val="1"/>
        <c:axPos val="l"/>
        <c:numFmt formatCode="General" sourceLinked="1"/>
        <c:majorTickMark val="out"/>
        <c:minorTickMark val="none"/>
        <c:tickLblPos val="nextTo"/>
        <c:crossAx val="-2086807256"/>
        <c:crosses val="autoZero"/>
        <c:crossBetween val="midCat"/>
      </c:valAx>
      <c:spPr>
        <a:noFill/>
        <a:ln w="25400">
          <a:noFill/>
        </a:ln>
      </c:spPr>
    </c:plotArea>
    <c:plotVisOnly val="1"/>
    <c:dispBlanksAs val="gap"/>
    <c:showDLblsOverMax val="0"/>
  </c:chart>
  <c:txPr>
    <a:bodyPr/>
    <a:lstStyle/>
    <a:p>
      <a:pPr>
        <a:defRPr sz="1800"/>
      </a:pPr>
      <a:endParaRPr lang="fr-FR"/>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9331262300220602"/>
          <c:y val="3.3859950241664903E-2"/>
          <c:w val="0.47834231216372802"/>
          <c:h val="0.93228009951667001"/>
        </c:manualLayout>
      </c:layout>
      <c:barChart>
        <c:barDir val="bar"/>
        <c:grouping val="clustered"/>
        <c:varyColors val="0"/>
        <c:ser>
          <c:idx val="0"/>
          <c:order val="0"/>
          <c:tx>
            <c:strRef>
              <c:f>Feuil1!$B$1</c:f>
              <c:strCache>
                <c:ptCount val="1"/>
                <c:pt idx="0">
                  <c:v>Série 1</c:v>
                </c:pt>
              </c:strCache>
            </c:strRef>
          </c:tx>
          <c:spPr>
            <a:solidFill>
              <a:srgbClr val="00FF30"/>
            </a:solidFill>
            <a:effectLst/>
          </c:spPr>
          <c:invertIfNegative val="0"/>
          <c:dPt>
            <c:idx val="0"/>
            <c:invertIfNegative val="0"/>
            <c:bubble3D val="0"/>
            <c:extLst>
              <c:ext xmlns:c16="http://schemas.microsoft.com/office/drawing/2014/chart" uri="{C3380CC4-5D6E-409C-BE32-E72D297353CC}">
                <c16:uniqueId val="{00000000-8BE7-BF4E-B1D0-1C0D87E713D2}"/>
              </c:ext>
            </c:extLst>
          </c:dPt>
          <c:dPt>
            <c:idx val="1"/>
            <c:invertIfNegative val="0"/>
            <c:bubble3D val="0"/>
            <c:extLst>
              <c:ext xmlns:c16="http://schemas.microsoft.com/office/drawing/2014/chart" uri="{C3380CC4-5D6E-409C-BE32-E72D297353CC}">
                <c16:uniqueId val="{00000001-8BE7-BF4E-B1D0-1C0D87E713D2}"/>
              </c:ext>
            </c:extLst>
          </c:dPt>
          <c:dPt>
            <c:idx val="2"/>
            <c:invertIfNegative val="0"/>
            <c:bubble3D val="0"/>
            <c:extLst>
              <c:ext xmlns:c16="http://schemas.microsoft.com/office/drawing/2014/chart" uri="{C3380CC4-5D6E-409C-BE32-E72D297353CC}">
                <c16:uniqueId val="{00000002-8BE7-BF4E-B1D0-1C0D87E713D2}"/>
              </c:ext>
            </c:extLst>
          </c:dPt>
          <c:dPt>
            <c:idx val="3"/>
            <c:invertIfNegative val="0"/>
            <c:bubble3D val="0"/>
            <c:spPr>
              <a:solidFill>
                <a:srgbClr val="77FF98"/>
              </a:solidFill>
              <a:effectLst/>
            </c:spPr>
            <c:extLst>
              <c:ext xmlns:c16="http://schemas.microsoft.com/office/drawing/2014/chart" uri="{C3380CC4-5D6E-409C-BE32-E72D297353CC}">
                <c16:uniqueId val="{00000003-8BE7-BF4E-B1D0-1C0D87E713D2}"/>
              </c:ext>
            </c:extLst>
          </c:dPt>
          <c:dPt>
            <c:idx val="4"/>
            <c:invertIfNegative val="0"/>
            <c:bubble3D val="0"/>
            <c:spPr>
              <a:solidFill>
                <a:schemeClr val="tx1"/>
              </a:solidFill>
              <a:effectLst/>
            </c:spPr>
            <c:extLst>
              <c:ext xmlns:c16="http://schemas.microsoft.com/office/drawing/2014/chart" uri="{C3380CC4-5D6E-409C-BE32-E72D297353CC}">
                <c16:uniqueId val="{00000004-8BE7-BF4E-B1D0-1C0D87E713D2}"/>
              </c:ext>
            </c:extLst>
          </c:dPt>
          <c:dLbls>
            <c:dLbl>
              <c:idx val="0"/>
              <c:layout>
                <c:manualLayout>
                  <c:x val="0"/>
                  <c:y val="6.15262572531766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E7-BF4E-B1D0-1C0D87E713D2}"/>
                </c:ext>
              </c:extLst>
            </c:dLbl>
            <c:dLbl>
              <c:idx val="1"/>
              <c:layout>
                <c:manualLayout>
                  <c:x val="1.4172532417033E-2"/>
                  <c:y val="5.210248551723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E7-BF4E-B1D0-1C0D87E713D2}"/>
                </c:ext>
              </c:extLst>
            </c:dLbl>
            <c:dLbl>
              <c:idx val="2"/>
              <c:layout>
                <c:manualLayout>
                  <c:x val="2.0471435713492098E-2"/>
                  <c:y val="4.10175048354511E-7"/>
                </c:manualLayout>
              </c:layout>
              <c:spPr/>
              <c:txPr>
                <a:bodyPr lIns="38100" tIns="19050" rIns="38100" bIns="19050">
                  <a:spAutoFit/>
                </a:bodyPr>
                <a:lstStyle/>
                <a:p>
                  <a:pPr>
                    <a:defRPr sz="1400" b="1"/>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E7-BF4E-B1D0-1C0D87E713D2}"/>
                </c:ext>
              </c:extLst>
            </c:dLbl>
            <c:dLbl>
              <c:idx val="3"/>
              <c:layout>
                <c:manualLayout>
                  <c:x val="2.2046161537606902E-2"/>
                  <c:y val="5.2096332891506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E7-BF4E-B1D0-1C0D87E713D2}"/>
                </c:ext>
              </c:extLst>
            </c:dLbl>
            <c:dLbl>
              <c:idx val="4"/>
              <c:layout>
                <c:manualLayout>
                  <c:x val="2.2046161537606902E-2"/>
                  <c:y val="2.605431907147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E7-BF4E-B1D0-1C0D87E713D2}"/>
                </c:ext>
              </c:extLst>
            </c:dLbl>
            <c:dLbl>
              <c:idx val="8"/>
              <c:layout>
                <c:manualLayout>
                  <c:x val="1.8896709889377399E-2"/>
                  <c:y val="6.15262572436264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E7-BF4E-B1D0-1C0D87E713D2}"/>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A cause des taxes</c:v>
                </c:pt>
                <c:pt idx="1">
                  <c:v>A cause du coût pour entretenir les réseaux qui transportent l’électricité</c:v>
                </c:pt>
                <c:pt idx="2">
                  <c:v>A cause du coût pour produire l’électricité</c:v>
                </c:pt>
                <c:pt idx="3">
                  <c:v>Vous ne savez pas pour quelles raisons</c:v>
                </c:pt>
                <c:pt idx="4">
                  <c:v>Le prix des tarifs réglementés n’a pas augmenté</c:v>
                </c:pt>
              </c:strCache>
            </c:strRef>
          </c:cat>
          <c:val>
            <c:numRef>
              <c:f>Feuil1!$B$2:$B$6</c:f>
              <c:numCache>
                <c:formatCode>0%</c:formatCode>
                <c:ptCount val="5"/>
                <c:pt idx="0">
                  <c:v>0.5</c:v>
                </c:pt>
                <c:pt idx="1">
                  <c:v>0.4</c:v>
                </c:pt>
                <c:pt idx="2">
                  <c:v>0.38</c:v>
                </c:pt>
                <c:pt idx="3">
                  <c:v>0.2</c:v>
                </c:pt>
                <c:pt idx="4">
                  <c:v>0.03</c:v>
                </c:pt>
              </c:numCache>
            </c:numRef>
          </c:val>
          <c:extLst>
            <c:ext xmlns:c16="http://schemas.microsoft.com/office/drawing/2014/chart" uri="{C3380CC4-5D6E-409C-BE32-E72D297353CC}">
              <c16:uniqueId val="{00000009-8BE7-BF4E-B1D0-1C0D87E713D2}"/>
            </c:ext>
          </c:extLst>
        </c:ser>
        <c:dLbls>
          <c:showLegendKey val="0"/>
          <c:showVal val="1"/>
          <c:showCatName val="0"/>
          <c:showSerName val="0"/>
          <c:showPercent val="0"/>
          <c:showBubbleSize val="0"/>
        </c:dLbls>
        <c:gapWidth val="100"/>
        <c:overlap val="-25"/>
        <c:axId val="-2094045992"/>
        <c:axId val="-2094039544"/>
      </c:barChart>
      <c:catAx>
        <c:axId val="-2094045992"/>
        <c:scaling>
          <c:orientation val="maxMin"/>
        </c:scaling>
        <c:delete val="0"/>
        <c:axPos val="l"/>
        <c:numFmt formatCode="General" sourceLinked="0"/>
        <c:majorTickMark val="none"/>
        <c:minorTickMark val="none"/>
        <c:tickLblPos val="nextTo"/>
        <c:txPr>
          <a:bodyPr/>
          <a:lstStyle/>
          <a:p>
            <a:pPr>
              <a:defRPr sz="1100"/>
            </a:pPr>
            <a:endParaRPr lang="fr-FR"/>
          </a:p>
        </c:txPr>
        <c:crossAx val="-2094039544"/>
        <c:crosses val="autoZero"/>
        <c:auto val="1"/>
        <c:lblAlgn val="ctr"/>
        <c:lblOffset val="100"/>
        <c:noMultiLvlLbl val="0"/>
      </c:catAx>
      <c:valAx>
        <c:axId val="-2094039544"/>
        <c:scaling>
          <c:orientation val="minMax"/>
        </c:scaling>
        <c:delete val="1"/>
        <c:axPos val="t"/>
        <c:numFmt formatCode="0%" sourceLinked="1"/>
        <c:majorTickMark val="out"/>
        <c:minorTickMark val="none"/>
        <c:tickLblPos val="nextTo"/>
        <c:crossAx val="-2094045992"/>
        <c:crosses val="autoZero"/>
        <c:crossBetween val="between"/>
      </c:valAx>
    </c:plotArea>
    <c:plotVisOnly val="1"/>
    <c:dispBlanksAs val="gap"/>
    <c:showDLblsOverMax val="0"/>
  </c:chart>
  <c:txPr>
    <a:bodyPr/>
    <a:lstStyle/>
    <a:p>
      <a:pPr>
        <a:defRPr sz="1200">
          <a:latin typeface="Montserrat" pitchFamily="2" charset="77"/>
        </a:defRPr>
      </a:pPr>
      <a:endParaRPr lang="fr-FR"/>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178149606299"/>
          <c:y val="0.24662538251885899"/>
          <c:w val="0.43703949311023621"/>
          <c:h val="0.75337461748114098"/>
        </c:manualLayout>
      </c:layout>
      <c:pieChart>
        <c:varyColors val="1"/>
        <c:ser>
          <c:idx val="0"/>
          <c:order val="0"/>
          <c:tx>
            <c:strRef>
              <c:f>Feuil1!$B$1</c:f>
              <c:strCache>
                <c:ptCount val="1"/>
                <c:pt idx="0">
                  <c:v>Ventes</c:v>
                </c:pt>
              </c:strCache>
            </c:strRef>
          </c:tx>
          <c:dPt>
            <c:idx val="0"/>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1-A016-4341-B870-B1CDF5DC97E1}"/>
              </c:ext>
            </c:extLst>
          </c:dPt>
          <c:dPt>
            <c:idx val="1"/>
            <c:bubble3D val="0"/>
            <c:spPr>
              <a:solidFill>
                <a:srgbClr val="00FF30"/>
              </a:solidFill>
              <a:ln w="19050">
                <a:solidFill>
                  <a:schemeClr val="lt1"/>
                </a:solidFill>
              </a:ln>
              <a:effectLst/>
            </c:spPr>
            <c:extLst>
              <c:ext xmlns:c16="http://schemas.microsoft.com/office/drawing/2014/chart" uri="{C3380CC4-5D6E-409C-BE32-E72D297353CC}">
                <c16:uniqueId val="{00000003-A016-4341-B870-B1CDF5DC97E1}"/>
              </c:ext>
            </c:extLst>
          </c:dPt>
          <c:dPt>
            <c:idx val="2"/>
            <c:bubble3D val="0"/>
            <c:spPr>
              <a:solidFill>
                <a:srgbClr val="77FF98"/>
              </a:solidFill>
              <a:ln w="19050">
                <a:solidFill>
                  <a:schemeClr val="lt1"/>
                </a:solidFill>
              </a:ln>
              <a:effectLst/>
            </c:spPr>
            <c:extLst>
              <c:ext xmlns:c16="http://schemas.microsoft.com/office/drawing/2014/chart" uri="{C3380CC4-5D6E-409C-BE32-E72D297353CC}">
                <c16:uniqueId val="{00000005-A016-4341-B870-B1CDF5DC97E1}"/>
              </c:ext>
            </c:extLst>
          </c:dPt>
          <c:dLbls>
            <c:dLbl>
              <c:idx val="0"/>
              <c:layout>
                <c:manualLayout>
                  <c:x val="-0.18974717027559054"/>
                  <c:y val="-0.16584070800213865"/>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ontserrat" pitchFamily="2" charset="77"/>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016-4341-B870-B1CDF5DC97E1}"/>
                </c:ext>
              </c:extLst>
            </c:dLbl>
            <c:dLbl>
              <c:idx val="1"/>
              <c:layout>
                <c:manualLayout>
                  <c:x val="-4.154767470472441E-2"/>
                  <c:y val="-1.6437203070034007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ontserrat" pitchFamily="2" charset="77"/>
                        <a:ea typeface="+mn-ea"/>
                        <a:cs typeface="+mn-cs"/>
                      </a:defRPr>
                    </a:pPr>
                    <a:fld id="{8F56C248-2FF8-694D-80C8-FC6870944243}" type="CATEGORYNAME">
                      <a:rPr lang="fr-FR" sz="1200">
                        <a:solidFill>
                          <a:schemeClr val="tx1"/>
                        </a:solidFill>
                      </a:rPr>
                      <a:pPr>
                        <a:defRPr sz="1200" b="1">
                          <a:solidFill>
                            <a:schemeClr val="tx1"/>
                          </a:solidFill>
                          <a:latin typeface="Montserrat" pitchFamily="2" charset="77"/>
                        </a:defRPr>
                      </a:pPr>
                      <a:t>[NOM DE CATÉGORIE]</a:t>
                    </a:fld>
                    <a:r>
                      <a:rPr lang="fr-FR" sz="1200" baseline="0" dirty="0">
                        <a:solidFill>
                          <a:schemeClr val="tx1"/>
                        </a:solidFill>
                      </a:rPr>
                      <a:t> </a:t>
                    </a:r>
                  </a:p>
                  <a:p>
                    <a:pPr>
                      <a:defRPr sz="1200" b="1">
                        <a:solidFill>
                          <a:schemeClr val="tx1"/>
                        </a:solidFill>
                        <a:latin typeface="Montserrat" pitchFamily="2" charset="77"/>
                      </a:defRPr>
                    </a:pPr>
                    <a:fld id="{4F669B7D-7E36-2944-9F6A-B8E94A2CB595}" type="VALUE">
                      <a:rPr lang="fr-FR" sz="1200" baseline="0" smtClean="0">
                        <a:solidFill>
                          <a:schemeClr val="tx1"/>
                        </a:solidFill>
                      </a:rPr>
                      <a:pPr>
                        <a:defRPr sz="1200" b="1">
                          <a:solidFill>
                            <a:schemeClr val="tx1"/>
                          </a:solidFill>
                          <a:latin typeface="Montserrat" pitchFamily="2" charset="77"/>
                        </a:defRPr>
                      </a:pPr>
                      <a:t>[VALEUR]</a:t>
                    </a:fld>
                    <a:endParaRPr lang="fr-F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ontserrat" pitchFamily="2" charset="77"/>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22681249999999997"/>
                      <c:h val="0.3417865520907496"/>
                    </c:manualLayout>
                  </c15:layout>
                  <c15:dlblFieldTable/>
                  <c15:showDataLabelsRange val="0"/>
                </c:ext>
                <c:ext xmlns:c16="http://schemas.microsoft.com/office/drawing/2014/chart" uri="{C3380CC4-5D6E-409C-BE32-E72D297353CC}">
                  <c16:uniqueId val="{00000003-A016-4341-B870-B1CDF5DC97E1}"/>
                </c:ext>
              </c:extLst>
            </c:dLbl>
            <c:dLbl>
              <c:idx val="2"/>
              <c:layout>
                <c:manualLayout>
                  <c:x val="-5.5714074803149612E-2"/>
                  <c:y val="7.6007920889511554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ontserrat" pitchFamily="2" charset="77"/>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36846875000000001"/>
                      <c:h val="0.23962366231068644"/>
                    </c:manualLayout>
                  </c15:layout>
                </c:ext>
                <c:ext xmlns:c16="http://schemas.microsoft.com/office/drawing/2014/chart" uri="{C3380CC4-5D6E-409C-BE32-E72D297353CC}">
                  <c16:uniqueId val="{00000005-A016-4341-B870-B1CDF5DC97E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ontserrat" pitchFamily="2" charset="77"/>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Ni télétravail, ni chômage partiel</c:v>
                </c:pt>
                <c:pt idx="1">
                  <c:v>Au moins une personne en télétravail ou au chômage partiel ET le sentiment d'avoir consommé plus</c:v>
                </c:pt>
                <c:pt idx="2">
                  <c:v>Au moins une personne en télétravail ou au chômage partiel sans avoir le sentiment d'avoir consommé plus</c:v>
                </c:pt>
              </c:strCache>
            </c:strRef>
          </c:cat>
          <c:val>
            <c:numRef>
              <c:f>Feuil1!$B$2:$B$4</c:f>
              <c:numCache>
                <c:formatCode>0%</c:formatCode>
                <c:ptCount val="3"/>
                <c:pt idx="0">
                  <c:v>0.64</c:v>
                </c:pt>
                <c:pt idx="1">
                  <c:v>0.26</c:v>
                </c:pt>
                <c:pt idx="2">
                  <c:v>0.1</c:v>
                </c:pt>
              </c:numCache>
            </c:numRef>
          </c:val>
          <c:extLst>
            <c:ext xmlns:c16="http://schemas.microsoft.com/office/drawing/2014/chart" uri="{C3380CC4-5D6E-409C-BE32-E72D297353CC}">
              <c16:uniqueId val="{00000006-A016-4341-B870-B1CDF5DC97E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percentStacked"/>
        <c:varyColors val="0"/>
        <c:ser>
          <c:idx val="0"/>
          <c:order val="0"/>
          <c:tx>
            <c:strRef>
              <c:f>Feuil1!$B$1</c:f>
              <c:strCache>
                <c:ptCount val="1"/>
                <c:pt idx="0">
                  <c:v>Pas du tout d'accord</c:v>
                </c:pt>
              </c:strCache>
            </c:strRef>
          </c:tx>
          <c:spPr>
            <a:solidFill>
              <a:schemeClr val="tx1">
                <a:lumMod val="50000"/>
                <a:lumOff val="50000"/>
              </a:schemeClr>
            </a:solidFill>
            <a:effectLst/>
          </c:spPr>
          <c:invertIfNegative val="0"/>
          <c:dLbls>
            <c:dLbl>
              <c:idx val="0"/>
              <c:layout>
                <c:manualLayout>
                  <c:x val="1.0033648274015001E-2"/>
                  <c:y val="1.3566868638527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52-C546-833B-407927A2442E}"/>
                </c:ext>
              </c:extLst>
            </c:dLbl>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Ces compteurs vont vous permettre de mieux suivre votre consommation d’énergie</c:v>
                </c:pt>
                <c:pt idx="1">
                  <c:v>Ces compteurs vont vous permettre de faire des économies d’énergie</c:v>
                </c:pt>
              </c:strCache>
            </c:strRef>
          </c:cat>
          <c:val>
            <c:numRef>
              <c:f>Feuil1!$B$2:$B$3</c:f>
              <c:numCache>
                <c:formatCode>0%</c:formatCode>
                <c:ptCount val="2"/>
                <c:pt idx="0">
                  <c:v>0.14000000000000001</c:v>
                </c:pt>
                <c:pt idx="1">
                  <c:v>0.24</c:v>
                </c:pt>
              </c:numCache>
            </c:numRef>
          </c:val>
          <c:extLst>
            <c:ext xmlns:c16="http://schemas.microsoft.com/office/drawing/2014/chart" uri="{C3380CC4-5D6E-409C-BE32-E72D297353CC}">
              <c16:uniqueId val="{00000001-4F52-C546-833B-407927A2442E}"/>
            </c:ext>
          </c:extLst>
        </c:ser>
        <c:ser>
          <c:idx val="1"/>
          <c:order val="1"/>
          <c:tx>
            <c:strRef>
              <c:f>Feuil1!$C$1</c:f>
              <c:strCache>
                <c:ptCount val="1"/>
                <c:pt idx="0">
                  <c:v>Plutôt pas d'accord</c:v>
                </c:pt>
              </c:strCache>
            </c:strRef>
          </c:tx>
          <c:spPr>
            <a:solidFill>
              <a:schemeClr val="bg1">
                <a:lumMod val="65000"/>
              </a:schemeClr>
            </a:solidFill>
            <a:effectLst/>
          </c:spPr>
          <c:invertIfNegative val="0"/>
          <c:dLbls>
            <c:dLbl>
              <c:idx val="0"/>
              <c:layout>
                <c:manualLayout>
                  <c:x val="-1.6722747123358299E-3"/>
                  <c:y val="1.3567669831557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52-C546-833B-407927A2442E}"/>
                </c:ext>
              </c:extLst>
            </c:dLbl>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Ces compteurs vont vous permettre de mieux suivre votre consommation d’énergie</c:v>
                </c:pt>
                <c:pt idx="1">
                  <c:v>Ces compteurs vont vous permettre de faire des économies d’énergie</c:v>
                </c:pt>
              </c:strCache>
            </c:strRef>
          </c:cat>
          <c:val>
            <c:numRef>
              <c:f>Feuil1!$C$2:$C$3</c:f>
              <c:numCache>
                <c:formatCode>0%</c:formatCode>
                <c:ptCount val="2"/>
                <c:pt idx="0">
                  <c:v>0.19</c:v>
                </c:pt>
                <c:pt idx="1">
                  <c:v>0.38</c:v>
                </c:pt>
              </c:numCache>
            </c:numRef>
          </c:val>
          <c:extLst>
            <c:ext xmlns:c16="http://schemas.microsoft.com/office/drawing/2014/chart" uri="{C3380CC4-5D6E-409C-BE32-E72D297353CC}">
              <c16:uniqueId val="{00000003-4F52-C546-833B-407927A2442E}"/>
            </c:ext>
          </c:extLst>
        </c:ser>
        <c:ser>
          <c:idx val="2"/>
          <c:order val="2"/>
          <c:tx>
            <c:strRef>
              <c:f>Feuil1!$D$1</c:f>
              <c:strCache>
                <c:ptCount val="1"/>
                <c:pt idx="0">
                  <c:v>Plutôt d'accord</c:v>
                </c:pt>
              </c:strCache>
            </c:strRef>
          </c:tx>
          <c:spPr>
            <a:solidFill>
              <a:srgbClr val="77FF98"/>
            </a:solidFill>
            <a:effectLst/>
          </c:spPr>
          <c:invertIfNegative val="0"/>
          <c:dLbls>
            <c:dLbl>
              <c:idx val="0"/>
              <c:layout>
                <c:manualLayout>
                  <c:x val="0"/>
                  <c:y val="1.69585857981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52-C546-833B-407927A2442E}"/>
                </c:ext>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Ces compteurs vont vous permettre de mieux suivre votre consommation d’énergie</c:v>
                </c:pt>
                <c:pt idx="1">
                  <c:v>Ces compteurs vont vous permettre de faire des économies d’énergie</c:v>
                </c:pt>
              </c:strCache>
            </c:strRef>
          </c:cat>
          <c:val>
            <c:numRef>
              <c:f>Feuil1!$D$2:$D$3</c:f>
              <c:numCache>
                <c:formatCode>0%</c:formatCode>
                <c:ptCount val="2"/>
                <c:pt idx="0">
                  <c:v>0.44</c:v>
                </c:pt>
                <c:pt idx="1">
                  <c:v>0.28000000000000003</c:v>
                </c:pt>
              </c:numCache>
            </c:numRef>
          </c:val>
          <c:extLst>
            <c:ext xmlns:c16="http://schemas.microsoft.com/office/drawing/2014/chart" uri="{C3380CC4-5D6E-409C-BE32-E72D297353CC}">
              <c16:uniqueId val="{00000005-4F52-C546-833B-407927A2442E}"/>
            </c:ext>
          </c:extLst>
        </c:ser>
        <c:ser>
          <c:idx val="3"/>
          <c:order val="3"/>
          <c:tx>
            <c:strRef>
              <c:f>Feuil1!$E$1</c:f>
              <c:strCache>
                <c:ptCount val="1"/>
                <c:pt idx="0">
                  <c:v>Tout à fait d'accord</c:v>
                </c:pt>
              </c:strCache>
            </c:strRef>
          </c:tx>
          <c:spPr>
            <a:solidFill>
              <a:srgbClr val="00FF30"/>
            </a:solidFill>
            <a:effectLst/>
          </c:spPr>
          <c:invertIfNegative val="0"/>
          <c:dLbls>
            <c:dLbl>
              <c:idx val="0"/>
              <c:layout>
                <c:manualLayout>
                  <c:x val="-1.2263206224858E-16"/>
                  <c:y val="1.3566868638527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52-C546-833B-407927A2442E}"/>
                </c:ext>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Ces compteurs vont vous permettre de mieux suivre votre consommation d’énergie</c:v>
                </c:pt>
                <c:pt idx="1">
                  <c:v>Ces compteurs vont vous permettre de faire des économies d’énergie</c:v>
                </c:pt>
              </c:strCache>
            </c:strRef>
          </c:cat>
          <c:val>
            <c:numRef>
              <c:f>Feuil1!$E$2:$E$3</c:f>
              <c:numCache>
                <c:formatCode>0%</c:formatCode>
                <c:ptCount val="2"/>
                <c:pt idx="0">
                  <c:v>0.23</c:v>
                </c:pt>
                <c:pt idx="1">
                  <c:v>0.1</c:v>
                </c:pt>
              </c:numCache>
            </c:numRef>
          </c:val>
          <c:extLst>
            <c:ext xmlns:c16="http://schemas.microsoft.com/office/drawing/2014/chart" uri="{C3380CC4-5D6E-409C-BE32-E72D297353CC}">
              <c16:uniqueId val="{00000007-4F52-C546-833B-407927A2442E}"/>
            </c:ext>
          </c:extLst>
        </c:ser>
        <c:dLbls>
          <c:showLegendKey val="0"/>
          <c:showVal val="1"/>
          <c:showCatName val="0"/>
          <c:showSerName val="0"/>
          <c:showPercent val="0"/>
          <c:showBubbleSize val="0"/>
        </c:dLbls>
        <c:gapWidth val="95"/>
        <c:overlap val="100"/>
        <c:axId val="-2083409848"/>
        <c:axId val="-2083331880"/>
      </c:barChart>
      <c:catAx>
        <c:axId val="-2083409848"/>
        <c:scaling>
          <c:orientation val="maxMin"/>
        </c:scaling>
        <c:delete val="0"/>
        <c:axPos val="l"/>
        <c:numFmt formatCode="General" sourceLinked="1"/>
        <c:majorTickMark val="none"/>
        <c:minorTickMark val="none"/>
        <c:tickLblPos val="nextTo"/>
        <c:txPr>
          <a:bodyPr/>
          <a:lstStyle/>
          <a:p>
            <a:pPr algn="r">
              <a:defRPr/>
            </a:pPr>
            <a:endParaRPr lang="fr-FR"/>
          </a:p>
        </c:txPr>
        <c:crossAx val="-2083331880"/>
        <c:crosses val="autoZero"/>
        <c:auto val="1"/>
        <c:lblAlgn val="ctr"/>
        <c:lblOffset val="100"/>
        <c:noMultiLvlLbl val="0"/>
      </c:catAx>
      <c:valAx>
        <c:axId val="-2083331880"/>
        <c:scaling>
          <c:orientation val="minMax"/>
        </c:scaling>
        <c:delete val="1"/>
        <c:axPos val="t"/>
        <c:numFmt formatCode="0%" sourceLinked="1"/>
        <c:majorTickMark val="out"/>
        <c:minorTickMark val="none"/>
        <c:tickLblPos val="nextTo"/>
        <c:crossAx val="-2083409848"/>
        <c:crosses val="autoZero"/>
        <c:crossBetween val="between"/>
      </c:valAx>
    </c:plotArea>
    <c:legend>
      <c:legendPos val="t"/>
      <c:overlay val="0"/>
    </c:legend>
    <c:plotVisOnly val="1"/>
    <c:dispBlanksAs val="gap"/>
    <c:showDLblsOverMax val="0"/>
  </c:chart>
  <c:txPr>
    <a:bodyPr/>
    <a:lstStyle/>
    <a:p>
      <a:pPr>
        <a:defRPr sz="1200">
          <a:latin typeface="Montserrat" pitchFamily="2" charset="77"/>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solidFill>
                  <a:srgbClr val="404040"/>
                </a:solidFill>
                <a:latin typeface="Montserrat" pitchFamily="2" charset="77"/>
                <a:cs typeface="Tahoma"/>
              </a:defRPr>
            </a:pPr>
            <a:r>
              <a:rPr lang="fr-FR" sz="1400" dirty="0">
                <a:solidFill>
                  <a:srgbClr val="404040"/>
                </a:solidFill>
                <a:latin typeface="Montserrat" pitchFamily="2" charset="77"/>
                <a:cs typeface="Tahoma"/>
              </a:rPr>
              <a:t>Part des</a:t>
            </a:r>
            <a:r>
              <a:rPr lang="fr-FR" sz="1400" baseline="0" dirty="0">
                <a:solidFill>
                  <a:srgbClr val="404040"/>
                </a:solidFill>
                <a:latin typeface="Montserrat" pitchFamily="2" charset="77"/>
                <a:cs typeface="Tahoma"/>
              </a:rPr>
              <a:t> dépenses énergétiques dans le budget</a:t>
            </a:r>
            <a:endParaRPr lang="fr-FR" sz="1400" dirty="0">
              <a:solidFill>
                <a:srgbClr val="404040"/>
              </a:solidFill>
              <a:latin typeface="Montserrat" pitchFamily="2" charset="77"/>
              <a:cs typeface="Tahoma"/>
            </a:endParaRPr>
          </a:p>
        </c:rich>
      </c:tx>
      <c:overlay val="0"/>
    </c:title>
    <c:autoTitleDeleted val="0"/>
    <c:plotArea>
      <c:layout>
        <c:manualLayout>
          <c:layoutTarget val="inner"/>
          <c:xMode val="edge"/>
          <c:yMode val="edge"/>
          <c:x val="1.9327644245169716E-2"/>
          <c:y val="0.43583519831792039"/>
          <c:w val="0.96134471150966061"/>
          <c:h val="0.42094735645747083"/>
        </c:manualLayout>
      </c:layout>
      <c:lineChart>
        <c:grouping val="standard"/>
        <c:varyColors val="0"/>
        <c:ser>
          <c:idx val="0"/>
          <c:order val="0"/>
          <c:tx>
            <c:strRef>
              <c:f>Feuil1!$B$1</c:f>
              <c:strCache>
                <c:ptCount val="1"/>
                <c:pt idx="0">
                  <c:v>% Total Important</c:v>
                </c:pt>
              </c:strCache>
            </c:strRef>
          </c:tx>
          <c:spPr>
            <a:ln>
              <a:solidFill>
                <a:srgbClr val="00FF30"/>
              </a:solidFill>
            </a:ln>
            <a:effectLst/>
          </c:spPr>
          <c:marker>
            <c:spPr>
              <a:solidFill>
                <a:srgbClr val="276125"/>
              </a:solidFill>
              <a:ln>
                <a:solidFill>
                  <a:srgbClr val="276125"/>
                </a:solidFill>
              </a:ln>
              <a:effectLst/>
            </c:spPr>
          </c:marker>
          <c:dLbls>
            <c:dLbl>
              <c:idx val="11"/>
              <c:spPr/>
              <c:txPr>
                <a:bodyPr/>
                <a:lstStyle/>
                <a:p>
                  <a:pPr>
                    <a:defRPr sz="105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0-73E1-D44C-8E4A-9249C5FC78B7}"/>
                </c:ext>
              </c:extLst>
            </c:dLbl>
            <c:dLbl>
              <c:idx val="14"/>
              <c:spPr>
                <a:noFill/>
                <a:ln>
                  <a:noFill/>
                </a:ln>
                <a:effectLst/>
              </c:spPr>
              <c:txPr>
                <a:bodyPr/>
                <a:lstStyle/>
                <a:p>
                  <a:pPr>
                    <a:defRPr sz="180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extLst>
                <c:ext xmlns:c16="http://schemas.microsoft.com/office/drawing/2014/chart" uri="{C3380CC4-5D6E-409C-BE32-E72D297353CC}">
                  <c16:uniqueId val="{00000001-FDF4-864E-9C01-C89FBC4F103D}"/>
                </c:ext>
              </c:extLst>
            </c:dLbl>
            <c:spPr>
              <a:noFill/>
              <a:ln>
                <a:noFill/>
              </a:ln>
              <a:effectLst/>
            </c:spPr>
            <c:txPr>
              <a:bodyPr/>
              <a:lstStyle/>
              <a:p>
                <a:pPr>
                  <a:defRPr sz="1050" b="1">
                    <a:solidFill>
                      <a:schemeClr val="tx1"/>
                    </a:solidFill>
                    <a:latin typeface="Montserrat" pitchFamily="2" charset="77"/>
                    <a:cs typeface="Tahoma"/>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Feuil1!$A$2:$A$16</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Feuil1!$B$2:$B$16</c:f>
              <c:numCache>
                <c:formatCode>0%</c:formatCode>
                <c:ptCount val="15"/>
                <c:pt idx="0">
                  <c:v>0.62</c:v>
                </c:pt>
                <c:pt idx="1">
                  <c:v>0.6</c:v>
                </c:pt>
                <c:pt idx="2">
                  <c:v>0.59</c:v>
                </c:pt>
                <c:pt idx="3">
                  <c:v>0.59</c:v>
                </c:pt>
                <c:pt idx="4">
                  <c:v>0.63</c:v>
                </c:pt>
                <c:pt idx="5">
                  <c:v>0.64</c:v>
                </c:pt>
                <c:pt idx="6">
                  <c:v>0.67</c:v>
                </c:pt>
                <c:pt idx="7">
                  <c:v>0.64</c:v>
                </c:pt>
                <c:pt idx="8">
                  <c:v>0.62</c:v>
                </c:pt>
                <c:pt idx="9">
                  <c:v>0.56000000000000005</c:v>
                </c:pt>
                <c:pt idx="10">
                  <c:v>0.66</c:v>
                </c:pt>
                <c:pt idx="11">
                  <c:v>0.65</c:v>
                </c:pt>
                <c:pt idx="12">
                  <c:v>0.63</c:v>
                </c:pt>
                <c:pt idx="13">
                  <c:v>0.71</c:v>
                </c:pt>
                <c:pt idx="14">
                  <c:v>0.79</c:v>
                </c:pt>
              </c:numCache>
            </c:numRef>
          </c:val>
          <c:smooth val="1"/>
          <c:extLst>
            <c:ext xmlns:c16="http://schemas.microsoft.com/office/drawing/2014/chart" uri="{C3380CC4-5D6E-409C-BE32-E72D297353CC}">
              <c16:uniqueId val="{00000002-73E1-D44C-8E4A-9249C5FC78B7}"/>
            </c:ext>
          </c:extLst>
        </c:ser>
        <c:dLbls>
          <c:showLegendKey val="0"/>
          <c:showVal val="1"/>
          <c:showCatName val="0"/>
          <c:showSerName val="0"/>
          <c:showPercent val="0"/>
          <c:showBubbleSize val="0"/>
        </c:dLbls>
        <c:marker val="1"/>
        <c:smooth val="0"/>
        <c:axId val="-2133569336"/>
        <c:axId val="-2133576360"/>
      </c:lineChart>
      <c:catAx>
        <c:axId val="-2133569336"/>
        <c:scaling>
          <c:orientation val="minMax"/>
        </c:scaling>
        <c:delete val="0"/>
        <c:axPos val="b"/>
        <c:numFmt formatCode="General" sourceLinked="1"/>
        <c:majorTickMark val="none"/>
        <c:minorTickMark val="none"/>
        <c:tickLblPos val="nextTo"/>
        <c:txPr>
          <a:bodyPr/>
          <a:lstStyle/>
          <a:p>
            <a:pPr>
              <a:defRPr sz="1200" b="1">
                <a:latin typeface="Montserrat" pitchFamily="2" charset="77"/>
                <a:cs typeface="Tahoma"/>
              </a:defRPr>
            </a:pPr>
            <a:endParaRPr lang="fr-FR"/>
          </a:p>
        </c:txPr>
        <c:crossAx val="-2133576360"/>
        <c:crosses val="autoZero"/>
        <c:auto val="1"/>
        <c:lblAlgn val="ctr"/>
        <c:lblOffset val="100"/>
        <c:noMultiLvlLbl val="0"/>
      </c:catAx>
      <c:valAx>
        <c:axId val="-2133576360"/>
        <c:scaling>
          <c:orientation val="minMax"/>
          <c:max val="1"/>
        </c:scaling>
        <c:delete val="1"/>
        <c:axPos val="l"/>
        <c:numFmt formatCode="0%" sourceLinked="1"/>
        <c:majorTickMark val="none"/>
        <c:minorTickMark val="none"/>
        <c:tickLblPos val="nextTo"/>
        <c:crossAx val="-2133569336"/>
        <c:crosses val="autoZero"/>
        <c:crossBetween val="between"/>
      </c:valAx>
    </c:plotArea>
    <c:legend>
      <c:legendPos val="t"/>
      <c:layout>
        <c:manualLayout>
          <c:xMode val="edge"/>
          <c:yMode val="edge"/>
          <c:x val="0.35196677803466497"/>
          <c:y val="0.22928112156468167"/>
          <c:w val="0.26883168653538297"/>
          <c:h val="0.10668561748630601"/>
        </c:manualLayout>
      </c:layout>
      <c:overlay val="0"/>
      <c:txPr>
        <a:bodyPr/>
        <a:lstStyle/>
        <a:p>
          <a:pPr>
            <a:defRPr sz="1200" b="0">
              <a:latin typeface="Montserrat" pitchFamily="2" charset="77"/>
              <a:cs typeface="Tahoma"/>
            </a:defRPr>
          </a:pPr>
          <a:endParaRPr lang="fr-FR"/>
        </a:p>
      </c:txPr>
    </c:legend>
    <c:plotVisOnly val="1"/>
    <c:dispBlanksAs val="gap"/>
    <c:showDLblsOverMax val="0"/>
  </c:chart>
  <c:spPr>
    <a:ln>
      <a:noFill/>
    </a:ln>
  </c:spPr>
  <c:txPr>
    <a:bodyPr/>
    <a:lstStyle/>
    <a:p>
      <a:pPr>
        <a:defRPr sz="1800"/>
      </a:pPr>
      <a:endParaRPr lang="fr-FR"/>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9331262300220602"/>
          <c:y val="3.3859950241664903E-2"/>
          <c:w val="0.47834231216372802"/>
          <c:h val="0.93228009951667001"/>
        </c:manualLayout>
      </c:layout>
      <c:barChart>
        <c:barDir val="bar"/>
        <c:grouping val="clustered"/>
        <c:varyColors val="0"/>
        <c:ser>
          <c:idx val="0"/>
          <c:order val="0"/>
          <c:tx>
            <c:strRef>
              <c:f>Feuil1!$B$1</c:f>
              <c:strCache>
                <c:ptCount val="1"/>
                <c:pt idx="0">
                  <c:v>Série 1</c:v>
                </c:pt>
              </c:strCache>
            </c:strRef>
          </c:tx>
          <c:spPr>
            <a:solidFill>
              <a:srgbClr val="4396AC"/>
            </a:solidFill>
            <a:effectLst/>
          </c:spPr>
          <c:invertIfNegative val="0"/>
          <c:dPt>
            <c:idx val="0"/>
            <c:invertIfNegative val="0"/>
            <c:bubble3D val="0"/>
            <c:spPr>
              <a:solidFill>
                <a:srgbClr val="00FF30"/>
              </a:solidFill>
              <a:effectLst/>
            </c:spPr>
            <c:extLst>
              <c:ext xmlns:c16="http://schemas.microsoft.com/office/drawing/2014/chart" uri="{C3380CC4-5D6E-409C-BE32-E72D297353CC}">
                <c16:uniqueId val="{00000001-00C0-D44C-8D36-4F55906D2703}"/>
              </c:ext>
            </c:extLst>
          </c:dPt>
          <c:dPt>
            <c:idx val="1"/>
            <c:invertIfNegative val="0"/>
            <c:bubble3D val="0"/>
            <c:spPr>
              <a:solidFill>
                <a:srgbClr val="DCFFB9"/>
              </a:solidFill>
              <a:effectLst/>
            </c:spPr>
            <c:extLst>
              <c:ext xmlns:c16="http://schemas.microsoft.com/office/drawing/2014/chart" uri="{C3380CC4-5D6E-409C-BE32-E72D297353CC}">
                <c16:uniqueId val="{00000003-00C0-D44C-8D36-4F55906D2703}"/>
              </c:ext>
            </c:extLst>
          </c:dPt>
          <c:dPt>
            <c:idx val="2"/>
            <c:invertIfNegative val="0"/>
            <c:bubble3D val="0"/>
            <c:spPr>
              <a:solidFill>
                <a:srgbClr val="77FF98"/>
              </a:solidFill>
              <a:effectLst/>
            </c:spPr>
            <c:extLst>
              <c:ext xmlns:c16="http://schemas.microsoft.com/office/drawing/2014/chart" uri="{C3380CC4-5D6E-409C-BE32-E72D297353CC}">
                <c16:uniqueId val="{00000005-00C0-D44C-8D36-4F55906D2703}"/>
              </c:ext>
            </c:extLst>
          </c:dPt>
          <c:dPt>
            <c:idx val="3"/>
            <c:invertIfNegative val="0"/>
            <c:bubble3D val="0"/>
            <c:spPr>
              <a:solidFill>
                <a:schemeClr val="tx1">
                  <a:lumMod val="75000"/>
                  <a:lumOff val="25000"/>
                </a:schemeClr>
              </a:solidFill>
              <a:effectLst/>
            </c:spPr>
            <c:extLst>
              <c:ext xmlns:c16="http://schemas.microsoft.com/office/drawing/2014/chart" uri="{C3380CC4-5D6E-409C-BE32-E72D297353CC}">
                <c16:uniqueId val="{00000007-00C0-D44C-8D36-4F55906D2703}"/>
              </c:ext>
            </c:extLst>
          </c:dPt>
          <c:dPt>
            <c:idx val="5"/>
            <c:invertIfNegative val="0"/>
            <c:bubble3D val="0"/>
            <c:extLst>
              <c:ext xmlns:c16="http://schemas.microsoft.com/office/drawing/2014/chart" uri="{C3380CC4-5D6E-409C-BE32-E72D297353CC}">
                <c16:uniqueId val="{0000000A-00C0-D44C-8D36-4F55906D2703}"/>
              </c:ext>
            </c:extLst>
          </c:dPt>
          <c:dPt>
            <c:idx val="6"/>
            <c:invertIfNegative val="0"/>
            <c:bubble3D val="0"/>
            <c:extLst>
              <c:ext xmlns:c16="http://schemas.microsoft.com/office/drawing/2014/chart" uri="{C3380CC4-5D6E-409C-BE32-E72D297353CC}">
                <c16:uniqueId val="{0000000B-00C0-D44C-8D36-4F55906D2703}"/>
              </c:ext>
            </c:extLst>
          </c:dPt>
          <c:dPt>
            <c:idx val="7"/>
            <c:invertIfNegative val="0"/>
            <c:bubble3D val="0"/>
            <c:extLst>
              <c:ext xmlns:c16="http://schemas.microsoft.com/office/drawing/2014/chart" uri="{C3380CC4-5D6E-409C-BE32-E72D297353CC}">
                <c16:uniqueId val="{0000000C-00C0-D44C-8D36-4F55906D2703}"/>
              </c:ext>
            </c:extLst>
          </c:dPt>
          <c:dLbls>
            <c:dLbl>
              <c:idx val="0"/>
              <c:layout>
                <c:manualLayout>
                  <c:x val="0"/>
                  <c:y val="6.152625725317660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C0-D44C-8D36-4F55906D2703}"/>
                </c:ext>
              </c:extLst>
            </c:dLbl>
            <c:dLbl>
              <c:idx val="1"/>
              <c:layout>
                <c:manualLayout>
                  <c:x val="1.4172532417033E-2"/>
                  <c:y val="5.210248551723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C0-D44C-8D36-4F55906D2703}"/>
                </c:ext>
              </c:extLst>
            </c:dLbl>
            <c:dLbl>
              <c:idx val="2"/>
              <c:layout>
                <c:manualLayout>
                  <c:x val="2.0471435713492098E-2"/>
                  <c:y val="4.10175048354511E-7"/>
                </c:manualLayout>
              </c:layout>
              <c:spPr/>
              <c:txPr>
                <a:bodyPr lIns="38100" tIns="19050" rIns="38100" bIns="19050">
                  <a:spAutoFit/>
                </a:bodyPr>
                <a:lstStyle/>
                <a:p>
                  <a:pPr>
                    <a:defRPr sz="1400" b="1"/>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C0-D44C-8D36-4F55906D2703}"/>
                </c:ext>
              </c:extLst>
            </c:dLbl>
            <c:dLbl>
              <c:idx val="3"/>
              <c:layout>
                <c:manualLayout>
                  <c:x val="2.2046161537606902E-2"/>
                  <c:y val="5.2096332891506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C0-D44C-8D36-4F55906D2703}"/>
                </c:ext>
              </c:extLst>
            </c:dLbl>
            <c:dLbl>
              <c:idx val="5"/>
              <c:layout>
                <c:manualLayout>
                  <c:x val="1.7321860071103201E-2"/>
                  <c:y val="7.81752624658861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C0-D44C-8D36-4F55906D2703}"/>
                </c:ext>
              </c:extLst>
            </c:dLbl>
            <c:dLbl>
              <c:idx val="6"/>
              <c:layout>
                <c:manualLayout>
                  <c:x val="1.7321984065262599E-2"/>
                  <c:y val="-5.20799258895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C0-D44C-8D36-4F55906D2703}"/>
                </c:ext>
              </c:extLst>
            </c:dLbl>
            <c:dLbl>
              <c:idx val="7"/>
              <c:layout>
                <c:manualLayout>
                  <c:x val="2.0471435713492098E-2"/>
                  <c:y val="-2.6046115570510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C0-D44C-8D36-4F55906D2703}"/>
                </c:ext>
              </c:extLst>
            </c:dLbl>
            <c:dLbl>
              <c:idx val="8"/>
              <c:layout>
                <c:manualLayout>
                  <c:x val="1.8896709889377399E-2"/>
                  <c:y val="6.15262572436264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C0-D44C-8D36-4F55906D2703}"/>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SOUS-TOTAL OUI</c:v>
                </c:pt>
                <c:pt idx="1">
                  <c:v>Oui, seulement si elle est moins chère ou au même prix</c:v>
                </c:pt>
                <c:pt idx="2">
                  <c:v>Oui, même si elle est plus chère que les autres offres</c:v>
                </c:pt>
                <c:pt idx="3">
                  <c:v>NON</c:v>
                </c:pt>
              </c:strCache>
            </c:strRef>
          </c:cat>
          <c:val>
            <c:numRef>
              <c:f>Feuil1!$B$2:$B$5</c:f>
              <c:numCache>
                <c:formatCode>0%</c:formatCode>
                <c:ptCount val="4"/>
                <c:pt idx="0">
                  <c:v>0.72</c:v>
                </c:pt>
                <c:pt idx="1">
                  <c:v>0.55000000000000004</c:v>
                </c:pt>
                <c:pt idx="2">
                  <c:v>0.17</c:v>
                </c:pt>
                <c:pt idx="3">
                  <c:v>0.28000000000000003</c:v>
                </c:pt>
              </c:numCache>
            </c:numRef>
          </c:val>
          <c:extLst>
            <c:ext xmlns:c16="http://schemas.microsoft.com/office/drawing/2014/chart" uri="{C3380CC4-5D6E-409C-BE32-E72D297353CC}">
              <c16:uniqueId val="{0000000E-00C0-D44C-8D36-4F55906D2703}"/>
            </c:ext>
          </c:extLst>
        </c:ser>
        <c:dLbls>
          <c:showLegendKey val="0"/>
          <c:showVal val="1"/>
          <c:showCatName val="0"/>
          <c:showSerName val="0"/>
          <c:showPercent val="0"/>
          <c:showBubbleSize val="0"/>
        </c:dLbls>
        <c:gapWidth val="100"/>
        <c:overlap val="-25"/>
        <c:axId val="-2094045992"/>
        <c:axId val="-2094039544"/>
      </c:barChart>
      <c:catAx>
        <c:axId val="-2094045992"/>
        <c:scaling>
          <c:orientation val="maxMin"/>
        </c:scaling>
        <c:delete val="0"/>
        <c:axPos val="l"/>
        <c:numFmt formatCode="General" sourceLinked="0"/>
        <c:majorTickMark val="none"/>
        <c:minorTickMark val="none"/>
        <c:tickLblPos val="nextTo"/>
        <c:txPr>
          <a:bodyPr/>
          <a:lstStyle/>
          <a:p>
            <a:pPr>
              <a:defRPr/>
            </a:pPr>
            <a:endParaRPr lang="fr-FR"/>
          </a:p>
        </c:txPr>
        <c:crossAx val="-2094039544"/>
        <c:crosses val="autoZero"/>
        <c:auto val="1"/>
        <c:lblAlgn val="ctr"/>
        <c:lblOffset val="100"/>
        <c:noMultiLvlLbl val="0"/>
      </c:catAx>
      <c:valAx>
        <c:axId val="-2094039544"/>
        <c:scaling>
          <c:orientation val="minMax"/>
        </c:scaling>
        <c:delete val="1"/>
        <c:axPos val="t"/>
        <c:numFmt formatCode="0%" sourceLinked="1"/>
        <c:majorTickMark val="out"/>
        <c:minorTickMark val="none"/>
        <c:tickLblPos val="nextTo"/>
        <c:crossAx val="-2094045992"/>
        <c:crosses val="autoZero"/>
        <c:crossBetween val="between"/>
      </c:valAx>
    </c:plotArea>
    <c:plotVisOnly val="1"/>
    <c:dispBlanksAs val="gap"/>
    <c:showDLblsOverMax val="0"/>
  </c:chart>
  <c:txPr>
    <a:bodyPr/>
    <a:lstStyle/>
    <a:p>
      <a:pPr>
        <a:defRPr sz="1200">
          <a:latin typeface="Montserrat" pitchFamily="2" charset="77"/>
        </a:defRPr>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19848399548541"/>
          <c:y val="0.12228881807562504"/>
          <c:w val="0.50797836862732348"/>
          <c:h val="0.7315587479430431"/>
        </c:manualLayout>
      </c:layout>
      <c:barChart>
        <c:barDir val="col"/>
        <c:grouping val="stacked"/>
        <c:varyColors val="0"/>
        <c:ser>
          <c:idx val="0"/>
          <c:order val="0"/>
          <c:tx>
            <c:strRef>
              <c:f>Feuil1!$B$1</c:f>
              <c:strCache>
                <c:ptCount val="1"/>
                <c:pt idx="0">
                  <c:v>Téléphone</c:v>
                </c:pt>
              </c:strCache>
            </c:strRef>
          </c:tx>
          <c:spPr>
            <a:solidFill>
              <a:schemeClr val="accent1"/>
            </a:solidFill>
            <a:ln w="19050">
              <a:solidFill>
                <a:schemeClr val="lt1"/>
              </a:solidFill>
            </a:ln>
            <a:effectLst/>
          </c:spPr>
          <c:invertIfNegative val="0"/>
          <c:dPt>
            <c:idx val="0"/>
            <c:invertIfNegative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A0FE-FF46-98D4-5D21AD61FABD}"/>
              </c:ext>
            </c:extLst>
          </c:dPt>
          <c:dPt>
            <c:idx val="1"/>
            <c:invertIfNegative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A0FE-FF46-98D4-5D21AD61FABD}"/>
              </c:ext>
            </c:extLst>
          </c:dPt>
          <c:dPt>
            <c:idx val="2"/>
            <c:invertIfNegative val="0"/>
            <c:bubble3D val="0"/>
            <c:spPr>
              <a:solidFill>
                <a:srgbClr val="AEF5B5"/>
              </a:solidFill>
              <a:ln w="19050">
                <a:solidFill>
                  <a:schemeClr val="lt1"/>
                </a:solidFill>
              </a:ln>
              <a:effectLst/>
            </c:spPr>
            <c:extLst>
              <c:ext xmlns:c16="http://schemas.microsoft.com/office/drawing/2014/chart" uri="{C3380CC4-5D6E-409C-BE32-E72D297353CC}">
                <c16:uniqueId val="{00000000-F09E-6948-A044-2158F3FD421B}"/>
              </c:ext>
            </c:extLst>
          </c:dPt>
          <c:dPt>
            <c:idx val="3"/>
            <c:invertIfNegative val="0"/>
            <c:bubble3D val="0"/>
            <c:spPr>
              <a:solidFill>
                <a:srgbClr val="00FF30"/>
              </a:solidFill>
              <a:ln w="19050">
                <a:solidFill>
                  <a:schemeClr val="lt1"/>
                </a:solidFill>
              </a:ln>
              <a:effectLst/>
            </c:spPr>
            <c:extLst>
              <c:ext xmlns:c16="http://schemas.microsoft.com/office/drawing/2014/chart" uri="{C3380CC4-5D6E-409C-BE32-E72D297353CC}">
                <c16:uniqueId val="{00000007-44B1-3742-83D4-DE61A8599B57}"/>
              </c:ext>
            </c:extLst>
          </c:dPt>
          <c:dLbls>
            <c:dLbl>
              <c:idx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ontserrat" pitchFamily="2" charset="77"/>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A0FE-FF46-98D4-5D21AD61FABD}"/>
                </c:ext>
              </c:extLst>
            </c:dLbl>
            <c:dLbl>
              <c:idx val="1"/>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ontserrat" pitchFamily="2" charset="77"/>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A0FE-FF46-98D4-5D21AD61FAB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ontserrat" pitchFamily="2" charset="77"/>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2018</c:v>
                </c:pt>
                <c:pt idx="1">
                  <c:v>2019</c:v>
                </c:pt>
                <c:pt idx="2">
                  <c:v>2020</c:v>
                </c:pt>
                <c:pt idx="3">
                  <c:v>2021</c:v>
                </c:pt>
              </c:numCache>
            </c:numRef>
          </c:cat>
          <c:val>
            <c:numRef>
              <c:f>Feuil1!$B$2:$B$5</c:f>
              <c:numCache>
                <c:formatCode>0%</c:formatCode>
                <c:ptCount val="4"/>
                <c:pt idx="0">
                  <c:v>0.15</c:v>
                </c:pt>
                <c:pt idx="1">
                  <c:v>0.15</c:v>
                </c:pt>
                <c:pt idx="2">
                  <c:v>0.14000000000000001</c:v>
                </c:pt>
                <c:pt idx="3">
                  <c:v>0.2</c:v>
                </c:pt>
              </c:numCache>
            </c:numRef>
          </c:val>
          <c:extLst>
            <c:ext xmlns:c16="http://schemas.microsoft.com/office/drawing/2014/chart" uri="{C3380CC4-5D6E-409C-BE32-E72D297353CC}">
              <c16:uniqueId val="{00000004-A0FE-FF46-98D4-5D21AD61FABD}"/>
            </c:ext>
          </c:extLst>
        </c:ser>
        <c:dLbls>
          <c:showLegendKey val="0"/>
          <c:showVal val="0"/>
          <c:showCatName val="0"/>
          <c:showSerName val="0"/>
          <c:showPercent val="0"/>
          <c:showBubbleSize val="0"/>
        </c:dLbls>
        <c:gapWidth val="100"/>
        <c:overlap val="100"/>
        <c:axId val="644226720"/>
        <c:axId val="644225072"/>
      </c:barChart>
      <c:catAx>
        <c:axId val="644226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ontserrat" pitchFamily="2" charset="77"/>
                <a:ea typeface="+mn-ea"/>
                <a:cs typeface="+mn-cs"/>
              </a:defRPr>
            </a:pPr>
            <a:endParaRPr lang="fr-FR"/>
          </a:p>
        </c:txPr>
        <c:crossAx val="644225072"/>
        <c:crosses val="autoZero"/>
        <c:auto val="1"/>
        <c:lblAlgn val="ctr"/>
        <c:lblOffset val="100"/>
        <c:noMultiLvlLbl val="0"/>
      </c:catAx>
      <c:valAx>
        <c:axId val="644225072"/>
        <c:scaling>
          <c:orientation val="minMax"/>
          <c:min val="0"/>
        </c:scaling>
        <c:delete val="1"/>
        <c:axPos val="l"/>
        <c:numFmt formatCode="0%" sourceLinked="1"/>
        <c:majorTickMark val="out"/>
        <c:minorTickMark val="none"/>
        <c:tickLblPos val="nextTo"/>
        <c:crossAx val="64422672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chemeClr val="tx1"/>
          </a:solidFill>
          <a:latin typeface="Montserrat" pitchFamily="2" charset="77"/>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96440298920801"/>
          <c:y val="2.9768595516811158E-2"/>
          <c:w val="0.50499725071215729"/>
          <c:h val="0.86885878882090151"/>
        </c:manualLayout>
      </c:layout>
      <c:barChart>
        <c:barDir val="bar"/>
        <c:grouping val="clustered"/>
        <c:varyColors val="0"/>
        <c:ser>
          <c:idx val="2"/>
          <c:order val="0"/>
          <c:tx>
            <c:strRef>
              <c:f>Feuil1!$D$1</c:f>
              <c:strCache>
                <c:ptCount val="1"/>
                <c:pt idx="0">
                  <c:v>2021</c:v>
                </c:pt>
              </c:strCache>
            </c:strRef>
          </c:tx>
          <c:spPr>
            <a:solidFill>
              <a:srgbClr val="00FF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D'une coupure de fournisseur d'énergie suite à une facture impayée</c:v>
                </c:pt>
                <c:pt idx="1">
                  <c:v>D'une panne de chauffage</c:v>
                </c:pt>
                <c:pt idx="2">
                  <c:v>D'une installation de chauffage insuffisante</c:v>
                </c:pt>
                <c:pt idx="3">
                  <c:v>D'un hiver rigoureux</c:v>
                </c:pt>
                <c:pt idx="4">
                  <c:v>D'une limitation pour des raisons financières</c:v>
                </c:pt>
                <c:pt idx="5">
                  <c:v>D'une mauvaise isolation</c:v>
                </c:pt>
              </c:strCache>
            </c:strRef>
          </c:cat>
          <c:val>
            <c:numRef>
              <c:f>Feuil1!$D$2:$D$7</c:f>
              <c:numCache>
                <c:formatCode>0%</c:formatCode>
                <c:ptCount val="6"/>
                <c:pt idx="0">
                  <c:v>0.04</c:v>
                </c:pt>
                <c:pt idx="1">
                  <c:v>0.16</c:v>
                </c:pt>
                <c:pt idx="2">
                  <c:v>0.22</c:v>
                </c:pt>
                <c:pt idx="3">
                  <c:v>0.3</c:v>
                </c:pt>
                <c:pt idx="4">
                  <c:v>0.36</c:v>
                </c:pt>
                <c:pt idx="5">
                  <c:v>0.4</c:v>
                </c:pt>
              </c:numCache>
            </c:numRef>
          </c:val>
          <c:extLst>
            <c:ext xmlns:c16="http://schemas.microsoft.com/office/drawing/2014/chart" uri="{C3380CC4-5D6E-409C-BE32-E72D297353CC}">
              <c16:uniqueId val="{00000002-FA0F-7544-95B7-8F2149ACDF42}"/>
            </c:ext>
          </c:extLst>
        </c:ser>
        <c:dLbls>
          <c:showLegendKey val="0"/>
          <c:showVal val="0"/>
          <c:showCatName val="0"/>
          <c:showSerName val="0"/>
          <c:showPercent val="0"/>
          <c:showBubbleSize val="0"/>
        </c:dLbls>
        <c:gapWidth val="182"/>
        <c:axId val="854243839"/>
        <c:axId val="854092367"/>
      </c:barChart>
      <c:catAx>
        <c:axId val="854243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77"/>
                <a:ea typeface="+mn-ea"/>
                <a:cs typeface="+mn-cs"/>
              </a:defRPr>
            </a:pPr>
            <a:endParaRPr lang="fr-FR"/>
          </a:p>
        </c:txPr>
        <c:crossAx val="854092367"/>
        <c:crosses val="autoZero"/>
        <c:auto val="1"/>
        <c:lblAlgn val="ctr"/>
        <c:lblOffset val="100"/>
        <c:noMultiLvlLbl val="0"/>
      </c:catAx>
      <c:valAx>
        <c:axId val="854092367"/>
        <c:scaling>
          <c:orientation val="minMax"/>
        </c:scaling>
        <c:delete val="1"/>
        <c:axPos val="b"/>
        <c:numFmt formatCode="0%" sourceLinked="1"/>
        <c:majorTickMark val="none"/>
        <c:minorTickMark val="none"/>
        <c:tickLblPos val="nextTo"/>
        <c:crossAx val="854243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76131266347943"/>
          <c:y val="9.8239435237452377E-2"/>
          <c:w val="0.51923868733652057"/>
          <c:h val="0.87289681509080308"/>
        </c:manualLayout>
      </c:layout>
      <c:barChart>
        <c:barDir val="bar"/>
        <c:grouping val="stacked"/>
        <c:varyColors val="0"/>
        <c:ser>
          <c:idx val="0"/>
          <c:order val="0"/>
          <c:tx>
            <c:strRef>
              <c:f>Feuil1!$B$1</c:f>
              <c:strCache>
                <c:ptCount val="1"/>
                <c:pt idx="0">
                  <c:v>Oui, parfois</c:v>
                </c:pt>
              </c:strCache>
            </c:strRef>
          </c:tx>
          <c:spPr>
            <a:solidFill>
              <a:srgbClr val="AEF5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Au cours des 12 derniers mois, avez-vous subi une réduction de la puissance d’électricité ou des coupures d’électricité ou de gaz, suite à des difficultés de paiement de vos factures ?</c:v>
                </c:pt>
                <c:pt idx="1">
                  <c:v>Au cours des 12 mois, avez-vous rencontré des difficultés pour payer certaines factures de gaz ou d'électricité ?</c:v>
                </c:pt>
                <c:pt idx="2">
                  <c:v>Au cours de l'hiver dernier, avez-vous restreint le chauffage chez vous pour ne pas avoir de factures trop élevées ?</c:v>
                </c:pt>
              </c:strCache>
            </c:strRef>
          </c:cat>
          <c:val>
            <c:numRef>
              <c:f>Feuil1!$B$2:$B$4</c:f>
              <c:numCache>
                <c:formatCode>0%</c:formatCode>
                <c:ptCount val="3"/>
                <c:pt idx="0">
                  <c:v>0.09</c:v>
                </c:pt>
                <c:pt idx="1">
                  <c:v>0.19</c:v>
                </c:pt>
                <c:pt idx="2">
                  <c:v>0.35</c:v>
                </c:pt>
              </c:numCache>
            </c:numRef>
          </c:val>
          <c:extLst>
            <c:ext xmlns:c16="http://schemas.microsoft.com/office/drawing/2014/chart" uri="{C3380CC4-5D6E-409C-BE32-E72D297353CC}">
              <c16:uniqueId val="{00000000-D818-5F4D-BF9C-A1930C2D1CC0}"/>
            </c:ext>
          </c:extLst>
        </c:ser>
        <c:ser>
          <c:idx val="1"/>
          <c:order val="1"/>
          <c:tx>
            <c:strRef>
              <c:f>Feuil1!$C$1</c:f>
              <c:strCache>
                <c:ptCount val="1"/>
                <c:pt idx="0">
                  <c:v>Oui, systématiquement</c:v>
                </c:pt>
              </c:strCache>
            </c:strRef>
          </c:tx>
          <c:spPr>
            <a:solidFill>
              <a:srgbClr val="00FF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Au cours des 12 derniers mois, avez-vous subi une réduction de la puissance d’électricité ou des coupures d’électricité ou de gaz, suite à des difficultés de paiement de vos factures ?</c:v>
                </c:pt>
                <c:pt idx="1">
                  <c:v>Au cours des 12 mois, avez-vous rencontré des difficultés pour payer certaines factures de gaz ou d'électricité ?</c:v>
                </c:pt>
                <c:pt idx="2">
                  <c:v>Au cours de l'hiver dernier, avez-vous restreint le chauffage chez vous pour ne pas avoir de factures trop élevées ?</c:v>
                </c:pt>
              </c:strCache>
            </c:strRef>
          </c:cat>
          <c:val>
            <c:numRef>
              <c:f>Feuil1!$C$2:$C$4</c:f>
              <c:numCache>
                <c:formatCode>0%</c:formatCode>
                <c:ptCount val="3"/>
                <c:pt idx="0">
                  <c:v>0.03</c:v>
                </c:pt>
                <c:pt idx="1">
                  <c:v>0.06</c:v>
                </c:pt>
                <c:pt idx="2">
                  <c:v>0.25</c:v>
                </c:pt>
              </c:numCache>
            </c:numRef>
          </c:val>
          <c:extLst>
            <c:ext xmlns:c16="http://schemas.microsoft.com/office/drawing/2014/chart" uri="{C3380CC4-5D6E-409C-BE32-E72D297353CC}">
              <c16:uniqueId val="{00000001-D818-5F4D-BF9C-A1930C2D1CC0}"/>
            </c:ext>
          </c:extLst>
        </c:ser>
        <c:dLbls>
          <c:showLegendKey val="0"/>
          <c:showVal val="0"/>
          <c:showCatName val="0"/>
          <c:showSerName val="0"/>
          <c:showPercent val="0"/>
          <c:showBubbleSize val="0"/>
        </c:dLbls>
        <c:gapWidth val="150"/>
        <c:overlap val="100"/>
        <c:axId val="1746025007"/>
        <c:axId val="1749239503"/>
      </c:barChart>
      <c:catAx>
        <c:axId val="17460250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itchFamily="2" charset="77"/>
                <a:ea typeface="+mn-ea"/>
                <a:cs typeface="+mn-cs"/>
              </a:defRPr>
            </a:pPr>
            <a:endParaRPr lang="fr-FR"/>
          </a:p>
        </c:txPr>
        <c:crossAx val="1749239503"/>
        <c:crosses val="autoZero"/>
        <c:auto val="1"/>
        <c:lblAlgn val="ctr"/>
        <c:lblOffset val="100"/>
        <c:noMultiLvlLbl val="0"/>
      </c:catAx>
      <c:valAx>
        <c:axId val="1749239503"/>
        <c:scaling>
          <c:orientation val="minMax"/>
        </c:scaling>
        <c:delete val="1"/>
        <c:axPos val="b"/>
        <c:numFmt formatCode="0%" sourceLinked="1"/>
        <c:majorTickMark val="none"/>
        <c:minorTickMark val="none"/>
        <c:tickLblPos val="nextTo"/>
        <c:crossAx val="1746025007"/>
        <c:crosses val="autoZero"/>
        <c:crossBetween val="between"/>
      </c:valAx>
      <c:spPr>
        <a:noFill/>
        <a:ln>
          <a:noFill/>
        </a:ln>
        <a:effectLst/>
      </c:spPr>
    </c:plotArea>
    <c:legend>
      <c:legendPos val="t"/>
      <c:layout>
        <c:manualLayout>
          <c:xMode val="edge"/>
          <c:yMode val="edge"/>
          <c:x val="0.53638178461420483"/>
          <c:y val="2.7077406660615623E-2"/>
          <c:w val="0.37894074619121215"/>
          <c:h val="7.91391273094987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ontserrat" pitchFamily="2" charset="77"/>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96511157809586"/>
          <c:y val="0.13238543418547363"/>
          <c:w val="0.29048437582555331"/>
          <c:h val="0.41203419926521573"/>
        </c:manualLayout>
      </c:layout>
      <c:doughnutChart>
        <c:varyColors val="1"/>
        <c:ser>
          <c:idx val="0"/>
          <c:order val="0"/>
          <c:tx>
            <c:strRef>
              <c:f>Feuil1!$B$1</c:f>
              <c:strCache>
                <c:ptCount val="1"/>
                <c:pt idx="0">
                  <c:v>Colonne1</c:v>
                </c:pt>
              </c:strCache>
            </c:strRef>
          </c:tx>
          <c:spPr>
            <a:effectLst/>
          </c:spPr>
          <c:dPt>
            <c:idx val="0"/>
            <c:bubble3D val="0"/>
            <c:spPr>
              <a:solidFill>
                <a:srgbClr val="00FF30"/>
              </a:solidFill>
              <a:effectLst/>
            </c:spPr>
            <c:extLst>
              <c:ext xmlns:c16="http://schemas.microsoft.com/office/drawing/2014/chart" uri="{C3380CC4-5D6E-409C-BE32-E72D297353CC}">
                <c16:uniqueId val="{00000001-F87B-4846-AFC8-292ED1E91D2A}"/>
              </c:ext>
            </c:extLst>
          </c:dPt>
          <c:dPt>
            <c:idx val="1"/>
            <c:bubble3D val="0"/>
            <c:spPr>
              <a:solidFill>
                <a:srgbClr val="77FF98"/>
              </a:solidFill>
              <a:effectLst/>
            </c:spPr>
            <c:extLst>
              <c:ext xmlns:c16="http://schemas.microsoft.com/office/drawing/2014/chart" uri="{C3380CC4-5D6E-409C-BE32-E72D297353CC}">
                <c16:uniqueId val="{00000003-F87B-4846-AFC8-292ED1E91D2A}"/>
              </c:ext>
            </c:extLst>
          </c:dPt>
          <c:dPt>
            <c:idx val="2"/>
            <c:bubble3D val="0"/>
            <c:spPr>
              <a:solidFill>
                <a:sysClr val="windowText" lastClr="000000"/>
              </a:solidFill>
              <a:effectLst/>
            </c:spPr>
            <c:extLst>
              <c:ext xmlns:c16="http://schemas.microsoft.com/office/drawing/2014/chart" uri="{C3380CC4-5D6E-409C-BE32-E72D297353CC}">
                <c16:uniqueId val="{00000005-F87B-4846-AFC8-292ED1E91D2A}"/>
              </c:ext>
            </c:extLst>
          </c:dPt>
          <c:dPt>
            <c:idx val="3"/>
            <c:bubble3D val="0"/>
            <c:spPr>
              <a:solidFill>
                <a:sysClr val="windowText" lastClr="000000">
                  <a:lumMod val="85000"/>
                  <a:lumOff val="15000"/>
                </a:sysClr>
              </a:solidFill>
              <a:effectLst/>
            </c:spPr>
            <c:extLst>
              <c:ext xmlns:c16="http://schemas.microsoft.com/office/drawing/2014/chart" uri="{C3380CC4-5D6E-409C-BE32-E72D297353CC}">
                <c16:uniqueId val="{00000007-F87B-4846-AFC8-292ED1E91D2A}"/>
              </c:ext>
            </c:extLst>
          </c:dPt>
          <c:dLbls>
            <c:dLbl>
              <c:idx val="0"/>
              <c:layout>
                <c:manualLayout>
                  <c:x val="4.2876022293505955E-3"/>
                  <c:y val="-1.520424933628069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87B-4846-AFC8-292ED1E91D2A}"/>
                </c:ext>
              </c:extLst>
            </c:dLbl>
            <c:dLbl>
              <c:idx val="1"/>
              <c:layout>
                <c:manualLayout>
                  <c:x val="6.4314033440258933E-3"/>
                  <c:y val="9.1225496017683858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87B-4846-AFC8-292ED1E91D2A}"/>
                </c:ext>
              </c:extLst>
            </c:dLbl>
            <c:dLbl>
              <c:idx val="2"/>
              <c:layout>
                <c:manualLayout>
                  <c:x val="1.0719005573376409E-2"/>
                  <c:y val="-3.0408498672561566E-3"/>
                </c:manualLayout>
              </c:layout>
              <c:spPr>
                <a:noFill/>
                <a:ln>
                  <a:noFill/>
                </a:ln>
                <a:effectLst/>
              </c:spPr>
              <c:txPr>
                <a:bodyPr wrap="square" lIns="38100" tIns="19050" rIns="38100" bIns="19050" anchor="ctr">
                  <a:spAutoFit/>
                </a:bodyPr>
                <a:lstStyle/>
                <a:p>
                  <a:pPr>
                    <a:defRPr sz="1600" b="1">
                      <a:solidFill>
                        <a:schemeClr val="bg1"/>
                      </a:solidFill>
                      <a:latin typeface="Montserrat" pitchFamily="2" charset="77"/>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87B-4846-AFC8-292ED1E91D2A}"/>
                </c:ext>
              </c:extLst>
            </c:dLbl>
            <c:dLbl>
              <c:idx val="3"/>
              <c:layout>
                <c:manualLayout>
                  <c:x val="0"/>
                  <c:y val="2.1285949070792901E-2"/>
                </c:manualLayout>
              </c:layout>
              <c:spPr>
                <a:noFill/>
                <a:ln>
                  <a:noFill/>
                </a:ln>
                <a:effectLst/>
              </c:spPr>
              <c:txPr>
                <a:bodyPr wrap="square" lIns="38100" tIns="19050" rIns="38100" bIns="19050" anchor="ctr">
                  <a:spAutoFit/>
                </a:bodyPr>
                <a:lstStyle/>
                <a:p>
                  <a:pPr>
                    <a:defRPr sz="1600" b="1">
                      <a:solidFill>
                        <a:schemeClr val="bg1"/>
                      </a:solidFill>
                      <a:latin typeface="Montserrat" pitchFamily="2" charset="77"/>
                    </a:defRPr>
                  </a:pPr>
                  <a:endParaRPr lang="fr-FR"/>
                </a:p>
              </c:txP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87B-4846-AFC8-292ED1E91D2A}"/>
                </c:ext>
              </c:extLst>
            </c:dLbl>
            <c:spPr>
              <a:noFill/>
              <a:ln>
                <a:noFill/>
              </a:ln>
              <a:effectLst/>
            </c:spPr>
            <c:txPr>
              <a:bodyPr wrap="square" lIns="38100" tIns="19050" rIns="38100" bIns="19050" anchor="ctr">
                <a:spAutoFit/>
              </a:bodyPr>
              <a:lstStyle/>
              <a:p>
                <a:pPr>
                  <a:defRPr sz="1600" b="1">
                    <a:latin typeface="Montserrat" pitchFamily="2" charset="77"/>
                  </a:defRPr>
                </a:pPr>
                <a:endParaRPr lang="fr-FR"/>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Feuil1!$A$2:$A$4</c:f>
              <c:strCache>
                <c:ptCount val="3"/>
                <c:pt idx="0">
                  <c:v>Oui, systématiquement</c:v>
                </c:pt>
                <c:pt idx="1">
                  <c:v>Oui, parfois</c:v>
                </c:pt>
                <c:pt idx="2">
                  <c:v>Non</c:v>
                </c:pt>
              </c:strCache>
            </c:strRef>
          </c:cat>
          <c:val>
            <c:numRef>
              <c:f>Feuil1!$B$2:$B$4</c:f>
              <c:numCache>
                <c:formatCode>0%</c:formatCode>
                <c:ptCount val="3"/>
                <c:pt idx="0">
                  <c:v>0.55000000000000004</c:v>
                </c:pt>
                <c:pt idx="1">
                  <c:v>0.33</c:v>
                </c:pt>
                <c:pt idx="2">
                  <c:v>0.12</c:v>
                </c:pt>
              </c:numCache>
            </c:numRef>
          </c:val>
          <c:extLst>
            <c:ext xmlns:c16="http://schemas.microsoft.com/office/drawing/2014/chart" uri="{C3380CC4-5D6E-409C-BE32-E72D297353CC}">
              <c16:uniqueId val="{00000008-F87B-4846-AFC8-292ED1E91D2A}"/>
            </c:ext>
          </c:extLst>
        </c:ser>
        <c:dLbls>
          <c:showLegendKey val="0"/>
          <c:showVal val="1"/>
          <c:showCatName val="0"/>
          <c:showSerName val="0"/>
          <c:showPercent val="0"/>
          <c:showBubbleSize val="0"/>
          <c:showLeaderLines val="1"/>
        </c:dLbls>
        <c:firstSliceAng val="0"/>
        <c:holeSize val="50"/>
      </c:doughnutChart>
    </c:plotArea>
    <c:legend>
      <c:legendPos val="l"/>
      <c:layout>
        <c:manualLayout>
          <c:xMode val="edge"/>
          <c:yMode val="edge"/>
          <c:x val="2.5725613376103573E-2"/>
          <c:y val="0.19373134785790086"/>
          <c:w val="0.38843042867413335"/>
          <c:h val="0.19594087247010872"/>
        </c:manualLayout>
      </c:layout>
      <c:overlay val="0"/>
      <c:txPr>
        <a:bodyPr/>
        <a:lstStyle/>
        <a:p>
          <a:pPr algn="ctr">
            <a:defRPr sz="1200">
              <a:latin typeface="Montserrat" pitchFamily="2" charset="77"/>
              <a:cs typeface="Tahoma"/>
            </a:defRPr>
          </a:pPr>
          <a:endParaRPr lang="fr-FR"/>
        </a:p>
      </c:txPr>
    </c:legend>
    <c:plotVisOnly val="1"/>
    <c:dispBlanksAs val="gap"/>
    <c:showDLblsOverMax val="0"/>
  </c:chart>
  <c:txPr>
    <a:bodyPr/>
    <a:lstStyle/>
    <a:p>
      <a:pPr>
        <a:defRPr sz="1800"/>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0300958325735332E-2"/>
          <c:y val="3.195291651875775E-2"/>
          <c:w val="0.96564453206414025"/>
          <c:h val="0.71726398904471433"/>
        </c:manualLayout>
      </c:layout>
      <c:barChart>
        <c:barDir val="bar"/>
        <c:grouping val="percentStacked"/>
        <c:varyColors val="0"/>
        <c:ser>
          <c:idx val="0"/>
          <c:order val="0"/>
          <c:tx>
            <c:strRef>
              <c:f>Feuil1!$B$1</c:f>
              <c:strCache>
                <c:ptCount val="1"/>
                <c:pt idx="0">
                  <c:v>Pas du tout d'accord</c:v>
                </c:pt>
              </c:strCache>
            </c:strRef>
          </c:tx>
          <c:spPr>
            <a:solidFill>
              <a:schemeClr val="tx1">
                <a:lumMod val="50000"/>
                <a:lumOff val="50000"/>
              </a:schemeClr>
            </a:solidFill>
            <a:effectLst/>
          </c:spPr>
          <c:invertIfNegative val="0"/>
          <c:dLbls>
            <c:dLbl>
              <c:idx val="0"/>
              <c:layout>
                <c:manualLayout>
                  <c:x val="1.0033648274015001E-2"/>
                  <c:y val="1.3566868638527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4D-2C43-A75B-ADF490E9A3B2}"/>
                </c:ext>
              </c:extLst>
            </c:dLbl>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Ces compteurs vont vous permettre de mieux suivre votre consommation d’énergie</c:v>
                </c:pt>
              </c:strCache>
            </c:strRef>
          </c:cat>
          <c:val>
            <c:numRef>
              <c:f>Feuil1!$B$2</c:f>
              <c:numCache>
                <c:formatCode>0%</c:formatCode>
                <c:ptCount val="1"/>
                <c:pt idx="0">
                  <c:v>0.08</c:v>
                </c:pt>
              </c:numCache>
            </c:numRef>
          </c:val>
          <c:extLst>
            <c:ext xmlns:c16="http://schemas.microsoft.com/office/drawing/2014/chart" uri="{C3380CC4-5D6E-409C-BE32-E72D297353CC}">
              <c16:uniqueId val="{00000001-DB4D-2C43-A75B-ADF490E9A3B2}"/>
            </c:ext>
          </c:extLst>
        </c:ser>
        <c:ser>
          <c:idx val="1"/>
          <c:order val="1"/>
          <c:tx>
            <c:strRef>
              <c:f>Feuil1!$C$1</c:f>
              <c:strCache>
                <c:ptCount val="1"/>
                <c:pt idx="0">
                  <c:v>Plutôt pas d'accord</c:v>
                </c:pt>
              </c:strCache>
            </c:strRef>
          </c:tx>
          <c:spPr>
            <a:solidFill>
              <a:schemeClr val="bg1">
                <a:lumMod val="65000"/>
              </a:schemeClr>
            </a:solidFill>
            <a:effectLst/>
          </c:spPr>
          <c:invertIfNegative val="0"/>
          <c:dLbls>
            <c:dLbl>
              <c:idx val="0"/>
              <c:layout>
                <c:manualLayout>
                  <c:x val="-1.6722747123358299E-3"/>
                  <c:y val="1.3567669831557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4D-2C43-A75B-ADF490E9A3B2}"/>
                </c:ext>
              </c:extLst>
            </c:dLbl>
            <c:spPr>
              <a:noFill/>
              <a:ln>
                <a:noFill/>
              </a:ln>
              <a:effectLst/>
            </c:spPr>
            <c:txPr>
              <a:bodyPr/>
              <a:lstStyle/>
              <a:p>
                <a:pPr>
                  <a:defRPr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Ces compteurs vont vous permettre de mieux suivre votre consommation d’énergie</c:v>
                </c:pt>
              </c:strCache>
            </c:strRef>
          </c:cat>
          <c:val>
            <c:numRef>
              <c:f>Feuil1!$C$2</c:f>
              <c:numCache>
                <c:formatCode>0%</c:formatCode>
                <c:ptCount val="1"/>
                <c:pt idx="0">
                  <c:v>0.25</c:v>
                </c:pt>
              </c:numCache>
            </c:numRef>
          </c:val>
          <c:extLst>
            <c:ext xmlns:c16="http://schemas.microsoft.com/office/drawing/2014/chart" uri="{C3380CC4-5D6E-409C-BE32-E72D297353CC}">
              <c16:uniqueId val="{00000003-DB4D-2C43-A75B-ADF490E9A3B2}"/>
            </c:ext>
          </c:extLst>
        </c:ser>
        <c:ser>
          <c:idx val="2"/>
          <c:order val="2"/>
          <c:tx>
            <c:strRef>
              <c:f>Feuil1!$D$1</c:f>
              <c:strCache>
                <c:ptCount val="1"/>
                <c:pt idx="0">
                  <c:v>Plutôt d'accord</c:v>
                </c:pt>
              </c:strCache>
            </c:strRef>
          </c:tx>
          <c:spPr>
            <a:solidFill>
              <a:srgbClr val="77FF98"/>
            </a:solidFill>
            <a:effectLst/>
          </c:spPr>
          <c:invertIfNegative val="0"/>
          <c:dLbls>
            <c:dLbl>
              <c:idx val="0"/>
              <c:layout>
                <c:manualLayout>
                  <c:x val="0"/>
                  <c:y val="1.69585857981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4D-2C43-A75B-ADF490E9A3B2}"/>
                </c:ext>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Ces compteurs vont vous permettre de mieux suivre votre consommation d’énergie</c:v>
                </c:pt>
              </c:strCache>
            </c:strRef>
          </c:cat>
          <c:val>
            <c:numRef>
              <c:f>Feuil1!$D$2</c:f>
              <c:numCache>
                <c:formatCode>0%</c:formatCode>
                <c:ptCount val="1"/>
                <c:pt idx="0">
                  <c:v>0.51</c:v>
                </c:pt>
              </c:numCache>
            </c:numRef>
          </c:val>
          <c:extLst>
            <c:ext xmlns:c16="http://schemas.microsoft.com/office/drawing/2014/chart" uri="{C3380CC4-5D6E-409C-BE32-E72D297353CC}">
              <c16:uniqueId val="{00000005-DB4D-2C43-A75B-ADF490E9A3B2}"/>
            </c:ext>
          </c:extLst>
        </c:ser>
        <c:ser>
          <c:idx val="3"/>
          <c:order val="3"/>
          <c:tx>
            <c:strRef>
              <c:f>Feuil1!$E$1</c:f>
              <c:strCache>
                <c:ptCount val="1"/>
                <c:pt idx="0">
                  <c:v>Tout à fait d'accord</c:v>
                </c:pt>
              </c:strCache>
            </c:strRef>
          </c:tx>
          <c:spPr>
            <a:solidFill>
              <a:srgbClr val="00FF30"/>
            </a:solidFill>
            <a:effectLst/>
          </c:spPr>
          <c:invertIfNegative val="0"/>
          <c:dLbls>
            <c:dLbl>
              <c:idx val="0"/>
              <c:layout>
                <c:manualLayout>
                  <c:x val="-1.2263206224858E-16"/>
                  <c:y val="1.3566868638527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4D-2C43-A75B-ADF490E9A3B2}"/>
                </c:ext>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Ces compteurs vont vous permettre de mieux suivre votre consommation d’énergie</c:v>
                </c:pt>
              </c:strCache>
            </c:strRef>
          </c:cat>
          <c:val>
            <c:numRef>
              <c:f>Feuil1!$E$2</c:f>
              <c:numCache>
                <c:formatCode>0%</c:formatCode>
                <c:ptCount val="1"/>
                <c:pt idx="0">
                  <c:v>0.16</c:v>
                </c:pt>
              </c:numCache>
            </c:numRef>
          </c:val>
          <c:extLst>
            <c:ext xmlns:c16="http://schemas.microsoft.com/office/drawing/2014/chart" uri="{C3380CC4-5D6E-409C-BE32-E72D297353CC}">
              <c16:uniqueId val="{00000007-DB4D-2C43-A75B-ADF490E9A3B2}"/>
            </c:ext>
          </c:extLst>
        </c:ser>
        <c:dLbls>
          <c:showLegendKey val="0"/>
          <c:showVal val="1"/>
          <c:showCatName val="0"/>
          <c:showSerName val="0"/>
          <c:showPercent val="0"/>
          <c:showBubbleSize val="0"/>
        </c:dLbls>
        <c:gapWidth val="95"/>
        <c:overlap val="100"/>
        <c:axId val="-2083409848"/>
        <c:axId val="-2083331880"/>
      </c:barChart>
      <c:catAx>
        <c:axId val="-2083409848"/>
        <c:scaling>
          <c:orientation val="maxMin"/>
        </c:scaling>
        <c:delete val="1"/>
        <c:axPos val="l"/>
        <c:numFmt formatCode="General" sourceLinked="1"/>
        <c:majorTickMark val="none"/>
        <c:minorTickMark val="none"/>
        <c:tickLblPos val="nextTo"/>
        <c:crossAx val="-2083331880"/>
        <c:crosses val="autoZero"/>
        <c:auto val="1"/>
        <c:lblAlgn val="ctr"/>
        <c:lblOffset val="100"/>
        <c:noMultiLvlLbl val="0"/>
      </c:catAx>
      <c:valAx>
        <c:axId val="-2083331880"/>
        <c:scaling>
          <c:orientation val="minMax"/>
        </c:scaling>
        <c:delete val="1"/>
        <c:axPos val="t"/>
        <c:numFmt formatCode="0%" sourceLinked="1"/>
        <c:majorTickMark val="out"/>
        <c:minorTickMark val="none"/>
        <c:tickLblPos val="nextTo"/>
        <c:crossAx val="-2083409848"/>
        <c:crosses val="autoZero"/>
        <c:crossBetween val="between"/>
      </c:valAx>
    </c:plotArea>
    <c:legend>
      <c:legendPos val="t"/>
      <c:overlay val="0"/>
    </c:legend>
    <c:plotVisOnly val="1"/>
    <c:dispBlanksAs val="gap"/>
    <c:showDLblsOverMax val="0"/>
  </c:chart>
  <c:txPr>
    <a:bodyPr/>
    <a:lstStyle/>
    <a:p>
      <a:pPr>
        <a:defRPr sz="1200">
          <a:latin typeface="Montserrat" pitchFamily="2" charset="77"/>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21.png"/></Relationships>
</file>

<file path=ppt/drawings/_rels/drawing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24.svg"/></Relationships>
</file>

<file path=ppt/drawings/_rels/drawing3.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4.xml.rels><?xml version="1.0" encoding="UTF-8" standalone="yes"?>
<Relationships xmlns="http://schemas.openxmlformats.org/package/2006/relationships"><Relationship Id="rId1" Type="http://schemas.openxmlformats.org/officeDocument/2006/relationships/image" Target="../media/image20.png"/></Relationships>
</file>

<file path=ppt/drawings/_rels/drawing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8.png"/></Relationships>
</file>

<file path=ppt/drawings/_rels/drawing8.xml.rels><?xml version="1.0" encoding="UTF-8" standalone="yes"?>
<Relationships xmlns="http://schemas.openxmlformats.org/package/2006/relationships"><Relationship Id="rId1" Type="http://schemas.openxmlformats.org/officeDocument/2006/relationships/image" Target="../media/image17.png"/></Relationships>
</file>

<file path=ppt/drawings/_rels/drawing9.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0.50881</cdr:x>
      <cdr:y>0.39905</cdr:y>
    </cdr:from>
    <cdr:to>
      <cdr:x>0.55603</cdr:x>
      <cdr:y>0.52765</cdr:y>
    </cdr:to>
    <cdr:sp macro="" textlink="">
      <cdr:nvSpPr>
        <cdr:cNvPr id="2" name="Rectangle 1">
          <a:extLst xmlns:a="http://schemas.openxmlformats.org/drawingml/2006/main">
            <a:ext uri="{FF2B5EF4-FFF2-40B4-BE49-F238E27FC236}">
              <a16:creationId xmlns:a16="http://schemas.microsoft.com/office/drawing/2014/main" id="{436868BE-958E-9449-BAEC-DB771B3C1811}"/>
            </a:ext>
          </a:extLst>
        </cdr:cNvPr>
        <cdr:cNvSpPr/>
      </cdr:nvSpPr>
      <cdr:spPr>
        <a:xfrm xmlns:a="http://schemas.openxmlformats.org/drawingml/2006/main">
          <a:off x="3677667" y="955020"/>
          <a:ext cx="341306" cy="30777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r>
            <a:rPr lang="fr-FR" dirty="0">
              <a:solidFill>
                <a:srgbClr val="00FF30"/>
              </a:solidFill>
              <a:latin typeface="Wingdings"/>
              <a:ea typeface="Wingdings"/>
              <a:cs typeface="Wingdings"/>
              <a:sym typeface="Wingdings"/>
            </a:rPr>
            <a:t></a:t>
          </a:r>
          <a:endParaRPr lang="fr-FR" dirty="0">
            <a:solidFill>
              <a:srgbClr val="00FF3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0.2474</cdr:x>
      <cdr:y>0.62049</cdr:y>
    </cdr:from>
    <cdr:to>
      <cdr:x>0.31292</cdr:x>
      <cdr:y>0.69011</cdr:y>
    </cdr:to>
    <cdr:sp macro="" textlink="">
      <cdr:nvSpPr>
        <cdr:cNvPr id="3" name="Rectangle 2"/>
        <cdr:cNvSpPr/>
      </cdr:nvSpPr>
      <cdr:spPr>
        <a:xfrm xmlns:a="http://schemas.openxmlformats.org/drawingml/2006/main">
          <a:off x="1396627" y="2743008"/>
          <a:ext cx="369874" cy="30776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r>
            <a:rPr lang="fr-FR" dirty="0">
              <a:solidFill>
                <a:srgbClr val="00FF30"/>
              </a:solidFill>
              <a:latin typeface="Wingdings"/>
              <a:ea typeface="Wingdings"/>
              <a:cs typeface="Wingdings"/>
              <a:sym typeface="Wingdings"/>
            </a:rPr>
            <a:t></a:t>
          </a:r>
          <a:endParaRPr lang="fr-FR" dirty="0">
            <a:solidFill>
              <a:srgbClr val="00FF30"/>
            </a:solidFill>
          </a:endParaRPr>
        </a:p>
      </cdr:txBody>
    </cdr:sp>
  </cdr:relSizeAnchor>
  <cdr:relSizeAnchor xmlns:cdr="http://schemas.openxmlformats.org/drawingml/2006/chartDrawing">
    <cdr:from>
      <cdr:x>0.59087</cdr:x>
      <cdr:y>0.74357</cdr:y>
    </cdr:from>
    <cdr:to>
      <cdr:x>0.65639</cdr:x>
      <cdr:y>0.81319</cdr:y>
    </cdr:to>
    <cdr:sp macro="" textlink="">
      <cdr:nvSpPr>
        <cdr:cNvPr id="5" name="Rectangle 4">
          <a:extLst xmlns:a="http://schemas.openxmlformats.org/drawingml/2006/main">
            <a:ext uri="{FF2B5EF4-FFF2-40B4-BE49-F238E27FC236}">
              <a16:creationId xmlns:a16="http://schemas.microsoft.com/office/drawing/2014/main" id="{18C10556-C7BB-3449-B783-DD598D36DA69}"/>
            </a:ext>
          </a:extLst>
        </cdr:cNvPr>
        <cdr:cNvSpPr/>
      </cdr:nvSpPr>
      <cdr:spPr>
        <a:xfrm xmlns:a="http://schemas.openxmlformats.org/drawingml/2006/main">
          <a:off x="3335550" y="3287118"/>
          <a:ext cx="369873" cy="30776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400" dirty="0">
              <a:solidFill>
                <a:schemeClr val="tx1"/>
              </a:solidFill>
              <a:latin typeface="Wingdings"/>
              <a:ea typeface="Wingdings"/>
              <a:cs typeface="Wingdings"/>
              <a:sym typeface="Wingdings"/>
            </a:rPr>
            <a:t></a:t>
          </a:r>
          <a:endParaRPr lang="fr-FR" sz="1400" dirty="0">
            <a:solidFill>
              <a:schemeClr val="tx1"/>
            </a:solidFill>
          </a:endParaRPr>
        </a:p>
      </cdr:txBody>
    </cdr:sp>
  </cdr:relSizeAnchor>
  <cdr:relSizeAnchor xmlns:cdr="http://schemas.openxmlformats.org/drawingml/2006/chartDrawing">
    <cdr:from>
      <cdr:x>0.3522</cdr:x>
      <cdr:y>0.45547</cdr:y>
    </cdr:from>
    <cdr:to>
      <cdr:x>0.42534</cdr:x>
      <cdr:y>0.54453</cdr:y>
    </cdr:to>
    <cdr:pic>
      <cdr:nvPicPr>
        <cdr:cNvPr id="4" name="chart">
          <a:extLst xmlns:a="http://schemas.openxmlformats.org/drawingml/2006/main">
            <a:ext uri="{FF2B5EF4-FFF2-40B4-BE49-F238E27FC236}">
              <a16:creationId xmlns:a16="http://schemas.microsoft.com/office/drawing/2014/main" id="{B460F4D1-88EA-9A49-AC2E-A032A284912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988211" y="2013494"/>
          <a:ext cx="412890" cy="393708"/>
        </a:xfrm>
        <a:prstGeom xmlns:a="http://schemas.openxmlformats.org/drawingml/2006/main" prst="rect">
          <a:avLst/>
        </a:prstGeom>
      </cdr:spPr>
    </cdr:pic>
  </cdr:relSizeAnchor>
  <cdr:relSizeAnchor xmlns:cdr="http://schemas.openxmlformats.org/drawingml/2006/chartDrawing">
    <cdr:from>
      <cdr:x>0.58987</cdr:x>
      <cdr:y>0.63038</cdr:y>
    </cdr:from>
    <cdr:to>
      <cdr:x>0.65082</cdr:x>
      <cdr:y>0.72003</cdr:y>
    </cdr:to>
    <cdr:pic>
      <cdr:nvPicPr>
        <cdr:cNvPr id="6" name="chart">
          <a:extLst xmlns:a="http://schemas.openxmlformats.org/drawingml/2006/main">
            <a:ext uri="{FF2B5EF4-FFF2-40B4-BE49-F238E27FC236}">
              <a16:creationId xmlns:a16="http://schemas.microsoft.com/office/drawing/2014/main" id="{2DF6064E-59B8-A845-A74F-3667E50D443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329948" y="2786736"/>
          <a:ext cx="344074" cy="396315"/>
        </a:xfrm>
        <a:prstGeom xmlns:a="http://schemas.openxmlformats.org/drawingml/2006/main" prst="rect">
          <a:avLst/>
        </a:prstGeom>
      </cdr:spPr>
    </cdr:pic>
  </cdr:relSizeAnchor>
  <cdr:relSizeAnchor xmlns:cdr="http://schemas.openxmlformats.org/drawingml/2006/chartDrawing">
    <cdr:from>
      <cdr:x>0.82361</cdr:x>
      <cdr:y>0.45687</cdr:y>
    </cdr:from>
    <cdr:to>
      <cdr:x>0.88456</cdr:x>
      <cdr:y>0.54652</cdr:y>
    </cdr:to>
    <cdr:pic>
      <cdr:nvPicPr>
        <cdr:cNvPr id="9" name="chart">
          <a:extLst xmlns:a="http://schemas.openxmlformats.org/drawingml/2006/main">
            <a:ext uri="{FF2B5EF4-FFF2-40B4-BE49-F238E27FC236}">
              <a16:creationId xmlns:a16="http://schemas.microsoft.com/office/drawing/2014/main" id="{49793C0E-0C49-DE40-954A-A8EBBF20078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649462" y="2019697"/>
          <a:ext cx="344075" cy="396316"/>
        </a:xfrm>
        <a:prstGeom xmlns:a="http://schemas.openxmlformats.org/drawingml/2006/main" prst="rect">
          <a:avLst/>
        </a:prstGeom>
      </cdr:spPr>
    </cdr:pic>
  </cdr:relSizeAnchor>
  <cdr:relSizeAnchor xmlns:cdr="http://schemas.openxmlformats.org/drawingml/2006/chartDrawing">
    <cdr:from>
      <cdr:x>0.82397</cdr:x>
      <cdr:y>0.67227</cdr:y>
    </cdr:from>
    <cdr:to>
      <cdr:x>0.88492</cdr:x>
      <cdr:y>0.76192</cdr:y>
    </cdr:to>
    <cdr:pic>
      <cdr:nvPicPr>
        <cdr:cNvPr id="10" name="chart">
          <a:extLst xmlns:a="http://schemas.openxmlformats.org/drawingml/2006/main">
            <a:ext uri="{FF2B5EF4-FFF2-40B4-BE49-F238E27FC236}">
              <a16:creationId xmlns:a16="http://schemas.microsoft.com/office/drawing/2014/main" id="{427EC8D2-490B-3843-B169-21B19884519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4651461" y="2971884"/>
          <a:ext cx="344075" cy="396316"/>
        </a:xfrm>
        <a:prstGeom xmlns:a="http://schemas.openxmlformats.org/drawingml/2006/main" prst="rect">
          <a:avLst/>
        </a:prstGeom>
      </cdr:spPr>
    </cdr:pic>
  </cdr:relSizeAnchor>
  <cdr:relSizeAnchor xmlns:cdr="http://schemas.openxmlformats.org/drawingml/2006/chartDrawing">
    <cdr:from>
      <cdr:x>0.82471</cdr:x>
      <cdr:y>0.5861</cdr:y>
    </cdr:from>
    <cdr:to>
      <cdr:x>0.89023</cdr:x>
      <cdr:y>0.65572</cdr:y>
    </cdr:to>
    <cdr:sp macro="" textlink="">
      <cdr:nvSpPr>
        <cdr:cNvPr id="11" name="Rectangle 10">
          <a:extLst xmlns:a="http://schemas.openxmlformats.org/drawingml/2006/main">
            <a:ext uri="{FF2B5EF4-FFF2-40B4-BE49-F238E27FC236}">
              <a16:creationId xmlns:a16="http://schemas.microsoft.com/office/drawing/2014/main" id="{3D8E3A14-9136-1045-8780-95DFD8A12011}"/>
            </a:ext>
          </a:extLst>
        </cdr:cNvPr>
        <cdr:cNvSpPr/>
      </cdr:nvSpPr>
      <cdr:spPr>
        <a:xfrm xmlns:a="http://schemas.openxmlformats.org/drawingml/2006/main">
          <a:off x="4655627" y="2590968"/>
          <a:ext cx="369873" cy="30776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400" dirty="0">
              <a:solidFill>
                <a:schemeClr val="tx1"/>
              </a:solidFill>
              <a:latin typeface="Wingdings"/>
              <a:ea typeface="Wingdings"/>
              <a:cs typeface="Wingdings"/>
              <a:sym typeface="Wingdings"/>
            </a:rPr>
            <a:t></a:t>
          </a:r>
          <a:endParaRPr lang="fr-FR" sz="1400"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0.34482</cdr:x>
      <cdr:y>0.73854</cdr:y>
    </cdr:from>
    <cdr:to>
      <cdr:x>0.39396</cdr:x>
      <cdr:y>0.82958</cdr:y>
    </cdr:to>
    <cdr:sp macro="" textlink="">
      <cdr:nvSpPr>
        <cdr:cNvPr id="2" name="ZoneTexte 1">
          <a:extLst xmlns:a="http://schemas.openxmlformats.org/drawingml/2006/main">
            <a:ext uri="{FF2B5EF4-FFF2-40B4-BE49-F238E27FC236}">
              <a16:creationId xmlns:a16="http://schemas.microsoft.com/office/drawing/2014/main" id="{59574113-C73D-2E45-B8EA-245BBDCE3225}"/>
            </a:ext>
          </a:extLst>
        </cdr:cNvPr>
        <cdr:cNvSpPr txBox="1"/>
      </cdr:nvSpPr>
      <cdr:spPr>
        <a:xfrm xmlns:a="http://schemas.openxmlformats.org/drawingml/2006/main">
          <a:off x="3673765" y="2915052"/>
          <a:ext cx="523489" cy="3593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0.45972</cdr:x>
      <cdr:y>0.09979</cdr:y>
    </cdr:from>
    <cdr:to>
      <cdr:x>0.45972</cdr:x>
      <cdr:y>0.4411</cdr:y>
    </cdr:to>
    <cdr:cxnSp macro="">
      <cdr:nvCxnSpPr>
        <cdr:cNvPr id="2" name="Connecteur droit 1">
          <a:extLst xmlns:a="http://schemas.openxmlformats.org/drawingml/2006/main">
            <a:ext uri="{FF2B5EF4-FFF2-40B4-BE49-F238E27FC236}">
              <a16:creationId xmlns:a16="http://schemas.microsoft.com/office/drawing/2014/main" id="{D7E45FBC-3544-1049-9697-2A0C6A313EA3}"/>
            </a:ext>
          </a:extLst>
        </cdr:cNvPr>
        <cdr:cNvCxnSpPr/>
      </cdr:nvCxnSpPr>
      <cdr:spPr bwMode="auto">
        <a:xfrm xmlns:a="http://schemas.openxmlformats.org/drawingml/2006/main">
          <a:off x="4364196" y="506886"/>
          <a:ext cx="0" cy="1733649"/>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lumMod val="75000"/>
              <a:lumOff val="25000"/>
            </a:schemeClr>
          </a:solidFill>
          <a:prstDash val="dot"/>
          <a:round/>
          <a:headEnd type="none" w="med" len="med"/>
          <a:tailEnd type="none" w="med" len="med"/>
        </a:ln>
        <a:effectLst xmlns:a="http://schemas.openxmlformats.org/drawingml/2006/main"/>
        <a:extLst xmlns:a="http://schemas.openxmlformats.org/drawingml/2006/main">
          <a:ext uri="{AF507438-7753-43e0-B8FC-AC1667EBCBE1}">
            <a14:hiddenEffects xmlns:r="http://schemas.openxmlformats.org/officeDocument/2006/relationships" xmlns:p="http://schemas.openxmlformats.org/presentationml/2006/main" xmlns:a14="http://schemas.microsoft.com/office/drawing/2010/main" xmlns="" xmlns:lc="http://schemas.openxmlformats.org/drawingml/2006/lockedCanvas">
              <a:effectLst>
                <a:outerShdw blurRad="63500" dist="38099" dir="2700000" algn="ctr" rotWithShape="0">
                  <a:schemeClr val="bg2">
                    <a:alpha val="74998"/>
                  </a:schemeClr>
                </a:outerShdw>
              </a:effectLst>
            </a14:hiddenEffects>
          </a:ext>
        </a:extLst>
      </cdr:spPr>
    </cdr:cxnSp>
  </cdr:relSizeAnchor>
  <cdr:relSizeAnchor xmlns:cdr="http://schemas.openxmlformats.org/drawingml/2006/chartDrawing">
    <cdr:from>
      <cdr:x>0.06867</cdr:x>
      <cdr:y>0.22817</cdr:y>
    </cdr:from>
    <cdr:to>
      <cdr:x>0.29557</cdr:x>
      <cdr:y>0.37497</cdr:y>
    </cdr:to>
    <cdr:sp macro="" textlink="">
      <cdr:nvSpPr>
        <cdr:cNvPr id="8" name="ZoneTexte 8">
          <a:extLst xmlns:a="http://schemas.openxmlformats.org/drawingml/2006/main">
            <a:ext uri="{FF2B5EF4-FFF2-40B4-BE49-F238E27FC236}">
              <a16:creationId xmlns:a16="http://schemas.microsoft.com/office/drawing/2014/main" id="{3BADED3F-D174-CC47-AB02-994310A52D61}"/>
            </a:ext>
          </a:extLst>
        </cdr:cNvPr>
        <cdr:cNvSpPr txBox="1"/>
      </cdr:nvSpPr>
      <cdr:spPr>
        <a:xfrm xmlns:a="http://schemas.openxmlformats.org/drawingml/2006/main">
          <a:off x="651899" y="1158982"/>
          <a:ext cx="2153983" cy="74565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r>
            <a:rPr lang="fr-FR" sz="1200" dirty="0">
              <a:solidFill>
                <a:schemeClr val="tx1">
                  <a:lumMod val="75000"/>
                  <a:lumOff val="25000"/>
                </a:schemeClr>
              </a:solidFill>
              <a:latin typeface="Montserrat" pitchFamily="2" charset="77"/>
            </a:rPr>
            <a:t>Souscrire à une offre de fourniture d’électricité ou de gaz naturel</a:t>
          </a:r>
        </a:p>
      </cdr:txBody>
    </cdr:sp>
  </cdr:relSizeAnchor>
  <cdr:relSizeAnchor xmlns:cdr="http://schemas.openxmlformats.org/drawingml/2006/chartDrawing">
    <cdr:from>
      <cdr:x>0.39726</cdr:x>
      <cdr:y>0.44287</cdr:y>
    </cdr:from>
    <cdr:to>
      <cdr:x>0.5</cdr:x>
      <cdr:y>0.50045</cdr:y>
    </cdr:to>
    <cdr:sp macro="" textlink="">
      <cdr:nvSpPr>
        <cdr:cNvPr id="20" name="ZoneTexte 1">
          <a:extLst xmlns:a="http://schemas.openxmlformats.org/drawingml/2006/main">
            <a:ext uri="{FF2B5EF4-FFF2-40B4-BE49-F238E27FC236}">
              <a16:creationId xmlns:a16="http://schemas.microsoft.com/office/drawing/2014/main" id="{8E053DCD-8BAF-1D41-9177-C3730E6717F5}"/>
            </a:ext>
          </a:extLst>
        </cdr:cNvPr>
        <cdr:cNvSpPr txBox="1"/>
      </cdr:nvSpPr>
      <cdr:spPr>
        <a:xfrm xmlns:a="http://schemas.openxmlformats.org/drawingml/2006/main">
          <a:off x="4292190" y="2249508"/>
          <a:ext cx="1110000" cy="292445"/>
        </a:xfrm>
        <a:prstGeom xmlns:a="http://schemas.openxmlformats.org/drawingml/2006/main" prst="rect">
          <a:avLst/>
        </a:prstGeom>
      </cdr:spPr>
      <cdr:txBody>
        <a:bodyPr xmlns:a="http://schemas.openxmlformats.org/drawingml/2006/main" wrap="square" rtlCol="0"/>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fr-FR" sz="1100" b="1" dirty="0">
            <a:latin typeface="Montserrat" pitchFamily="2" charset="77"/>
          </a:endParaRPr>
        </a:p>
      </cdr:txBody>
    </cdr:sp>
  </cdr:relSizeAnchor>
  <cdr:relSizeAnchor xmlns:cdr="http://schemas.openxmlformats.org/drawingml/2006/chartDrawing">
    <cdr:from>
      <cdr:x>0.39612</cdr:x>
      <cdr:y>0.6153</cdr:y>
    </cdr:from>
    <cdr:to>
      <cdr:x>0.49886</cdr:x>
      <cdr:y>0.64929</cdr:y>
    </cdr:to>
    <cdr:sp macro="" textlink="">
      <cdr:nvSpPr>
        <cdr:cNvPr id="21" name="ZoneTexte 1">
          <a:extLst xmlns:a="http://schemas.openxmlformats.org/drawingml/2006/main">
            <a:ext uri="{FF2B5EF4-FFF2-40B4-BE49-F238E27FC236}">
              <a16:creationId xmlns:a16="http://schemas.microsoft.com/office/drawing/2014/main" id="{61C3C6CF-FE3E-6249-B913-5D9E7484DCDF}"/>
            </a:ext>
          </a:extLst>
        </cdr:cNvPr>
        <cdr:cNvSpPr txBox="1"/>
      </cdr:nvSpPr>
      <cdr:spPr>
        <a:xfrm xmlns:a="http://schemas.openxmlformats.org/drawingml/2006/main">
          <a:off x="4274250" y="2693162"/>
          <a:ext cx="1108540" cy="148744"/>
        </a:xfrm>
        <a:prstGeom xmlns:a="http://schemas.openxmlformats.org/drawingml/2006/main" prst="rect">
          <a:avLst/>
        </a:prstGeom>
      </cdr:spPr>
      <cdr:txBody>
        <a:bodyPr xmlns:a="http://schemas.openxmlformats.org/drawingml/2006/main" wrap="square" rtlCol="0"/>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fr-FR" sz="1100" i="1" dirty="0">
            <a:latin typeface="Montserrat" pitchFamily="2" charset="77"/>
          </a:endParaRPr>
        </a:p>
      </cdr:txBody>
    </cdr:sp>
  </cdr:relSizeAnchor>
  <cdr:relSizeAnchor xmlns:cdr="http://schemas.openxmlformats.org/drawingml/2006/chartDrawing">
    <cdr:from>
      <cdr:x>0.33155</cdr:x>
      <cdr:y>0.2968</cdr:y>
    </cdr:from>
    <cdr:to>
      <cdr:x>0.39304</cdr:x>
      <cdr:y>0.34679</cdr:y>
    </cdr:to>
    <cdr:sp macro="" textlink="">
      <cdr:nvSpPr>
        <cdr:cNvPr id="26" name="ZoneTexte 4">
          <a:extLst xmlns:a="http://schemas.openxmlformats.org/drawingml/2006/main">
            <a:ext uri="{FF2B5EF4-FFF2-40B4-BE49-F238E27FC236}">
              <a16:creationId xmlns:a16="http://schemas.microsoft.com/office/drawing/2014/main" id="{4F72BBCC-D2F2-5348-A297-374E9EE09D2F}"/>
            </a:ext>
          </a:extLst>
        </cdr:cNvPr>
        <cdr:cNvSpPr txBox="1"/>
      </cdr:nvSpPr>
      <cdr:spPr>
        <a:xfrm xmlns:a="http://schemas.openxmlformats.org/drawingml/2006/main">
          <a:off x="3147472" y="1507558"/>
          <a:ext cx="583730"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050" i="1" dirty="0">
              <a:latin typeface="Montserrat" pitchFamily="2" charset="77"/>
            </a:rPr>
            <a:t>52%</a:t>
          </a:r>
        </a:p>
      </cdr:txBody>
    </cdr:sp>
  </cdr:relSizeAnchor>
  <cdr:relSizeAnchor xmlns:cdr="http://schemas.openxmlformats.org/drawingml/2006/chartDrawing">
    <cdr:from>
      <cdr:x>0.39612</cdr:x>
      <cdr:y>0.70919</cdr:y>
    </cdr:from>
    <cdr:to>
      <cdr:x>0.49886</cdr:x>
      <cdr:y>0.76676</cdr:y>
    </cdr:to>
    <cdr:sp macro="" textlink="">
      <cdr:nvSpPr>
        <cdr:cNvPr id="27" name="ZoneTexte 1">
          <a:extLst xmlns:a="http://schemas.openxmlformats.org/drawingml/2006/main">
            <a:ext uri="{FF2B5EF4-FFF2-40B4-BE49-F238E27FC236}">
              <a16:creationId xmlns:a16="http://schemas.microsoft.com/office/drawing/2014/main" id="{8E053DCD-8BAF-1D41-9177-C3730E6717F5}"/>
            </a:ext>
          </a:extLst>
        </cdr:cNvPr>
        <cdr:cNvSpPr txBox="1"/>
      </cdr:nvSpPr>
      <cdr:spPr>
        <a:xfrm xmlns:a="http://schemas.openxmlformats.org/drawingml/2006/main">
          <a:off x="4274250" y="3104097"/>
          <a:ext cx="1108540" cy="252004"/>
        </a:xfrm>
        <a:prstGeom xmlns:a="http://schemas.openxmlformats.org/drawingml/2006/main" prst="rect">
          <a:avLst/>
        </a:prstGeom>
      </cdr:spPr>
      <cdr:txBody>
        <a:bodyPr xmlns:a="http://schemas.openxmlformats.org/drawingml/2006/main" wrap="square" rtlCol="0"/>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fr-FR" sz="1100" b="1" dirty="0">
            <a:latin typeface="Montserrat" pitchFamily="2" charset="77"/>
          </a:endParaRPr>
        </a:p>
      </cdr:txBody>
    </cdr:sp>
  </cdr:relSizeAnchor>
  <cdr:relSizeAnchor xmlns:cdr="http://schemas.openxmlformats.org/drawingml/2006/chartDrawing">
    <cdr:from>
      <cdr:x>0.51026</cdr:x>
      <cdr:y>0.1098</cdr:y>
    </cdr:from>
    <cdr:to>
      <cdr:x>0.63259</cdr:x>
      <cdr:y>0.15569</cdr:y>
    </cdr:to>
    <cdr:sp macro="" textlink="">
      <cdr:nvSpPr>
        <cdr:cNvPr id="13" name="ZoneTexte 12">
          <a:extLst xmlns:a="http://schemas.openxmlformats.org/drawingml/2006/main">
            <a:ext uri="{FF2B5EF4-FFF2-40B4-BE49-F238E27FC236}">
              <a16:creationId xmlns:a16="http://schemas.microsoft.com/office/drawing/2014/main" id="{C9E12AEB-816C-2D4A-9164-1D9A567563C1}"/>
            </a:ext>
          </a:extLst>
        </cdr:cNvPr>
        <cdr:cNvSpPr txBox="1"/>
      </cdr:nvSpPr>
      <cdr:spPr>
        <a:xfrm xmlns:a="http://schemas.openxmlformats.org/drawingml/2006/main">
          <a:off x="5513012" y="557728"/>
          <a:ext cx="1321687" cy="2330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200" dirty="0">
              <a:latin typeface="Montserrat" pitchFamily="2" charset="77"/>
            </a:rPr>
            <a:t>Téléphone</a:t>
          </a:r>
        </a:p>
      </cdr:txBody>
    </cdr:sp>
  </cdr:relSizeAnchor>
  <cdr:relSizeAnchor xmlns:cdr="http://schemas.openxmlformats.org/drawingml/2006/chartDrawing">
    <cdr:from>
      <cdr:x>0.62863</cdr:x>
      <cdr:y>0.10332</cdr:y>
    </cdr:from>
    <cdr:to>
      <cdr:x>0.76276</cdr:x>
      <cdr:y>0.18027</cdr:y>
    </cdr:to>
    <cdr:sp macro="" textlink="">
      <cdr:nvSpPr>
        <cdr:cNvPr id="52" name="ZoneTexte 1">
          <a:extLst xmlns:a="http://schemas.openxmlformats.org/drawingml/2006/main">
            <a:ext uri="{FF2B5EF4-FFF2-40B4-BE49-F238E27FC236}">
              <a16:creationId xmlns:a16="http://schemas.microsoft.com/office/drawing/2014/main" id="{2C967508-C8F1-624D-AEBA-35EC8BF52FCB}"/>
            </a:ext>
          </a:extLst>
        </cdr:cNvPr>
        <cdr:cNvSpPr txBox="1"/>
      </cdr:nvSpPr>
      <cdr:spPr>
        <a:xfrm xmlns:a="http://schemas.openxmlformats.org/drawingml/2006/main">
          <a:off x="5967672" y="524801"/>
          <a:ext cx="1273281" cy="3908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latin typeface="Montserrat" pitchFamily="2" charset="77"/>
            </a:rPr>
            <a:t>Démarchage à domicile</a:t>
          </a:r>
        </a:p>
      </cdr:txBody>
    </cdr:sp>
  </cdr:relSizeAnchor>
  <cdr:relSizeAnchor xmlns:cdr="http://schemas.openxmlformats.org/drawingml/2006/chartDrawing">
    <cdr:from>
      <cdr:x>0.77673</cdr:x>
      <cdr:y>0.12246</cdr:y>
    </cdr:from>
    <cdr:to>
      <cdr:x>0.89906</cdr:x>
      <cdr:y>0.16834</cdr:y>
    </cdr:to>
    <cdr:sp macro="" textlink="">
      <cdr:nvSpPr>
        <cdr:cNvPr id="53" name="ZoneTexte 1">
          <a:extLst xmlns:a="http://schemas.openxmlformats.org/drawingml/2006/main">
            <a:ext uri="{FF2B5EF4-FFF2-40B4-BE49-F238E27FC236}">
              <a16:creationId xmlns:a16="http://schemas.microsoft.com/office/drawing/2014/main" id="{2C967508-C8F1-624D-AEBA-35EC8BF52FCB}"/>
            </a:ext>
          </a:extLst>
        </cdr:cNvPr>
        <cdr:cNvSpPr txBox="1"/>
      </cdr:nvSpPr>
      <cdr:spPr>
        <a:xfrm xmlns:a="http://schemas.openxmlformats.org/drawingml/2006/main">
          <a:off x="8392070" y="622000"/>
          <a:ext cx="1321687" cy="2330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latin typeface="Montserrat" pitchFamily="2" charset="77"/>
            </a:rPr>
            <a:t>Courrier</a:t>
          </a:r>
        </a:p>
      </cdr:txBody>
    </cdr:sp>
  </cdr:relSizeAnchor>
  <cdr:relSizeAnchor xmlns:cdr="http://schemas.openxmlformats.org/drawingml/2006/chartDrawing">
    <cdr:from>
      <cdr:x>0.89071</cdr:x>
      <cdr:y>0.12225</cdr:y>
    </cdr:from>
    <cdr:to>
      <cdr:x>1</cdr:x>
      <cdr:y>0.17279</cdr:y>
    </cdr:to>
    <cdr:sp macro="" textlink="">
      <cdr:nvSpPr>
        <cdr:cNvPr id="54" name="ZoneTexte 1">
          <a:extLst xmlns:a="http://schemas.openxmlformats.org/drawingml/2006/main">
            <a:ext uri="{FF2B5EF4-FFF2-40B4-BE49-F238E27FC236}">
              <a16:creationId xmlns:a16="http://schemas.microsoft.com/office/drawing/2014/main" id="{2C967508-C8F1-624D-AEBA-35EC8BF52FCB}"/>
            </a:ext>
          </a:extLst>
        </cdr:cNvPr>
        <cdr:cNvSpPr txBox="1"/>
      </cdr:nvSpPr>
      <cdr:spPr>
        <a:xfrm xmlns:a="http://schemas.openxmlformats.org/drawingml/2006/main">
          <a:off x="9623619" y="620934"/>
          <a:ext cx="1180761" cy="2567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a:latin typeface="Montserrat" pitchFamily="2" charset="77"/>
            </a:rPr>
            <a:t>Internet</a:t>
          </a:r>
        </a:p>
      </cdr:txBody>
    </cdr:sp>
  </cdr:relSizeAnchor>
  <cdr:relSizeAnchor xmlns:cdr="http://schemas.openxmlformats.org/drawingml/2006/chartDrawing">
    <cdr:from>
      <cdr:x>0.52112</cdr:x>
      <cdr:y>0.29105</cdr:y>
    </cdr:from>
    <cdr:to>
      <cdr:x>0.58261</cdr:x>
      <cdr:y>0.34104</cdr:y>
    </cdr:to>
    <cdr:sp macro="" textlink="">
      <cdr:nvSpPr>
        <cdr:cNvPr id="81" name="ZoneTexte 4">
          <a:extLst xmlns:a="http://schemas.openxmlformats.org/drawingml/2006/main">
            <a:ext uri="{FF2B5EF4-FFF2-40B4-BE49-F238E27FC236}">
              <a16:creationId xmlns:a16="http://schemas.microsoft.com/office/drawing/2014/main" id="{A77386F7-71C6-6042-BC33-F841ED0CCB81}"/>
            </a:ext>
          </a:extLst>
        </cdr:cNvPr>
        <cdr:cNvSpPr txBox="1"/>
      </cdr:nvSpPr>
      <cdr:spPr>
        <a:xfrm xmlns:a="http://schemas.openxmlformats.org/drawingml/2006/main">
          <a:off x="4947062" y="1478348"/>
          <a:ext cx="583730"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i="1" dirty="0">
              <a:latin typeface="Montserrat" pitchFamily="2" charset="77"/>
            </a:rPr>
            <a:t>66%</a:t>
          </a:r>
        </a:p>
      </cdr:txBody>
    </cdr:sp>
  </cdr:relSizeAnchor>
  <cdr:relSizeAnchor xmlns:cdr="http://schemas.openxmlformats.org/drawingml/2006/chartDrawing">
    <cdr:from>
      <cdr:x>0.64808</cdr:x>
      <cdr:y>0.2898</cdr:y>
    </cdr:from>
    <cdr:to>
      <cdr:x>0.70957</cdr:x>
      <cdr:y>0.33979</cdr:y>
    </cdr:to>
    <cdr:sp macro="" textlink="">
      <cdr:nvSpPr>
        <cdr:cNvPr id="82" name="ZoneTexte 4">
          <a:extLst xmlns:a="http://schemas.openxmlformats.org/drawingml/2006/main">
            <a:ext uri="{FF2B5EF4-FFF2-40B4-BE49-F238E27FC236}">
              <a16:creationId xmlns:a16="http://schemas.microsoft.com/office/drawing/2014/main" id="{CEF29E0E-2A16-B346-9B41-F50BCC492EBC}"/>
            </a:ext>
          </a:extLst>
        </cdr:cNvPr>
        <cdr:cNvSpPr txBox="1"/>
      </cdr:nvSpPr>
      <cdr:spPr>
        <a:xfrm xmlns:a="http://schemas.openxmlformats.org/drawingml/2006/main">
          <a:off x="6152292" y="1471998"/>
          <a:ext cx="583730"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i="1" dirty="0">
              <a:latin typeface="Montserrat" pitchFamily="2" charset="77"/>
            </a:rPr>
            <a:t>25%</a:t>
          </a:r>
        </a:p>
      </cdr:txBody>
    </cdr:sp>
  </cdr:relSizeAnchor>
  <cdr:relSizeAnchor xmlns:cdr="http://schemas.openxmlformats.org/drawingml/2006/chartDrawing">
    <cdr:from>
      <cdr:x>0.77615</cdr:x>
      <cdr:y>0.28855</cdr:y>
    </cdr:from>
    <cdr:to>
      <cdr:x>0.83764</cdr:x>
      <cdr:y>0.33854</cdr:y>
    </cdr:to>
    <cdr:sp macro="" textlink="">
      <cdr:nvSpPr>
        <cdr:cNvPr id="83" name="ZoneTexte 4">
          <a:extLst xmlns:a="http://schemas.openxmlformats.org/drawingml/2006/main">
            <a:ext uri="{FF2B5EF4-FFF2-40B4-BE49-F238E27FC236}">
              <a16:creationId xmlns:a16="http://schemas.microsoft.com/office/drawing/2014/main" id="{A1061FF8-7FC7-8F42-8667-61607C198922}"/>
            </a:ext>
          </a:extLst>
        </cdr:cNvPr>
        <cdr:cNvSpPr txBox="1"/>
      </cdr:nvSpPr>
      <cdr:spPr>
        <a:xfrm xmlns:a="http://schemas.openxmlformats.org/drawingml/2006/main">
          <a:off x="7368039" y="1465648"/>
          <a:ext cx="583730"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i="1" dirty="0">
              <a:latin typeface="Montserrat" pitchFamily="2" charset="77"/>
            </a:rPr>
            <a:t>14%</a:t>
          </a:r>
        </a:p>
      </cdr:txBody>
    </cdr:sp>
  </cdr:relSizeAnchor>
  <cdr:relSizeAnchor xmlns:cdr="http://schemas.openxmlformats.org/drawingml/2006/chartDrawing">
    <cdr:from>
      <cdr:x>0.9036</cdr:x>
      <cdr:y>0.28955</cdr:y>
    </cdr:from>
    <cdr:to>
      <cdr:x>0.96509</cdr:x>
      <cdr:y>0.33954</cdr:y>
    </cdr:to>
    <cdr:sp macro="" textlink="">
      <cdr:nvSpPr>
        <cdr:cNvPr id="84" name="ZoneTexte 4">
          <a:extLst xmlns:a="http://schemas.openxmlformats.org/drawingml/2006/main">
            <a:ext uri="{FF2B5EF4-FFF2-40B4-BE49-F238E27FC236}">
              <a16:creationId xmlns:a16="http://schemas.microsoft.com/office/drawing/2014/main" id="{0C1DE9F3-2291-8349-B02E-052B6633AC20}"/>
            </a:ext>
          </a:extLst>
        </cdr:cNvPr>
        <cdr:cNvSpPr txBox="1"/>
      </cdr:nvSpPr>
      <cdr:spPr>
        <a:xfrm xmlns:a="http://schemas.openxmlformats.org/drawingml/2006/main">
          <a:off x="8577936" y="1470728"/>
          <a:ext cx="583730"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50" i="1" dirty="0">
              <a:latin typeface="Montserrat" pitchFamily="2" charset="77"/>
            </a:rPr>
            <a:t>25%</a:t>
          </a:r>
        </a:p>
      </cdr:txBody>
    </cdr:sp>
  </cdr:relSizeAnchor>
</c:userShapes>
</file>

<file path=ppt/drawings/drawing13.xml><?xml version="1.0" encoding="utf-8"?>
<c:userShapes xmlns:c="http://schemas.openxmlformats.org/drawingml/2006/chart">
  <cdr:relSizeAnchor xmlns:cdr="http://schemas.openxmlformats.org/drawingml/2006/chartDrawing">
    <cdr:from>
      <cdr:x>0.38189</cdr:x>
      <cdr:y>0.51097</cdr:y>
    </cdr:from>
    <cdr:to>
      <cdr:x>0.44275</cdr:x>
      <cdr:y>0.61061</cdr:y>
    </cdr:to>
    <cdr:sp macro="" textlink="">
      <cdr:nvSpPr>
        <cdr:cNvPr id="2" name="Text Box 6">
          <a:extLst xmlns:a="http://schemas.openxmlformats.org/drawingml/2006/main">
            <a:ext uri="{FF2B5EF4-FFF2-40B4-BE49-F238E27FC236}">
              <a16:creationId xmlns:a16="http://schemas.microsoft.com/office/drawing/2014/main" id="{8F5A3CF1-3677-0E45-B7AD-2245C0F74EB9}"/>
            </a:ext>
          </a:extLst>
        </cdr:cNvPr>
        <cdr:cNvSpPr txBox="1">
          <a:spLocks xmlns:a="http://schemas.openxmlformats.org/drawingml/2006/main" noChangeArrowheads="1"/>
        </cdr:cNvSpPr>
      </cdr:nvSpPr>
      <cdr:spPr bwMode="auto">
        <a:xfrm xmlns:a="http://schemas.openxmlformats.org/drawingml/2006/main" rot="16200000">
          <a:off x="2349816" y="1672850"/>
          <a:ext cx="330207" cy="37121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lc="http://schemas.openxmlformats.org/drawingml/2006/lockedCanvas" xmlns:a14="http://schemas.microsoft.com/office/drawing/2010/main" xmlns="" xmlns:p="http://schemas.openxmlformats.org/presentationml/2006/main" xmlns:r="http://schemas.openxmlformats.org/officeDocument/2006/relationships">
              <a:solidFill>
                <a:schemeClr val="accent1"/>
              </a:solidFill>
            </a14:hiddenFill>
          </a:ext>
          <a:ext uri="{91240B29-F687-4f45-9708-019B960494DF}">
            <a14:hiddenLine xmlns:lc="http://schemas.openxmlformats.org/drawingml/2006/lockedCanvas" xmlns:a14="http://schemas.microsoft.com/office/drawing/2010/main" xmlns="" xmlns:p="http://schemas.openxmlformats.org/presentationml/2006/main" xmlns:r="http://schemas.openxmlformats.org/officeDocument/2006/relationship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xmlns:p="http://schemas.openxmlformats.org/presentationml/2006/main" xmlns:r="http://schemas.openxmlformats.org/officeDocument/2006/relationships">
              <a:effectLst>
                <a:outerShdw blurRad="63500" dist="38099" dir="2700000" algn="ctr" rotWithShape="0">
                  <a:schemeClr val="bg2">
                    <a:alpha val="74998"/>
                  </a:schemeClr>
                </a:outerShdw>
              </a:effectLst>
            </a14:hiddenEffects>
          </a:ext>
        </a:extLst>
      </cdr:spPr>
      <cdr:txBody>
        <a:bodyPr xmlns:a="http://schemas.openxmlformats.org/drawingml/2006/main" lIns="91426" tIns="45713" rIns="91426" bIns="45713">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spcBef>
              <a:spcPct val="50000"/>
            </a:spcBef>
          </a:pPr>
          <a:r>
            <a:rPr lang="fr-FR" sz="1200" dirty="0">
              <a:solidFill>
                <a:srgbClr val="49FF00"/>
              </a:solidFill>
              <a:latin typeface="Wingdings" charset="0"/>
              <a:sym typeface="Wingdings" charset="0"/>
            </a:rPr>
            <a:t></a:t>
          </a:r>
        </a:p>
      </cdr:txBody>
    </cdr:sp>
  </cdr:relSizeAnchor>
</c:userShapes>
</file>

<file path=ppt/drawings/drawing14.xml><?xml version="1.0" encoding="utf-8"?>
<c:userShapes xmlns:c="http://schemas.openxmlformats.org/drawingml/2006/chart">
  <cdr:relSizeAnchor xmlns:cdr="http://schemas.openxmlformats.org/drawingml/2006/chartDrawing">
    <cdr:from>
      <cdr:x>0.5252</cdr:x>
      <cdr:y>0.52161</cdr:y>
    </cdr:from>
    <cdr:to>
      <cdr:x>0.56778</cdr:x>
      <cdr:y>0.66422</cdr:y>
    </cdr:to>
    <cdr:sp macro="" textlink="">
      <cdr:nvSpPr>
        <cdr:cNvPr id="2" name="Rectangle 1">
          <a:extLst xmlns:a="http://schemas.openxmlformats.org/drawingml/2006/main">
            <a:ext uri="{FF2B5EF4-FFF2-40B4-BE49-F238E27FC236}">
              <a16:creationId xmlns:a16="http://schemas.microsoft.com/office/drawing/2014/main" id="{436868BE-958E-9449-BAEC-DB771B3C1811}"/>
            </a:ext>
          </a:extLst>
        </cdr:cNvPr>
        <cdr:cNvSpPr/>
      </cdr:nvSpPr>
      <cdr:spPr>
        <a:xfrm xmlns:a="http://schemas.openxmlformats.org/drawingml/2006/main" rot="16200000">
          <a:off x="3779354" y="1265087"/>
          <a:ext cx="341298" cy="30776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r>
            <a:rPr lang="fr-FR" dirty="0">
              <a:solidFill>
                <a:srgbClr val="00FF30"/>
              </a:solidFill>
              <a:latin typeface="Wingdings"/>
              <a:ea typeface="Wingdings"/>
              <a:cs typeface="Wingdings"/>
              <a:sym typeface="Wingdings"/>
            </a:rPr>
            <a:t></a:t>
          </a:r>
          <a:endParaRPr lang="fr-FR" dirty="0">
            <a:solidFill>
              <a:srgbClr val="00FF3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0.5735</cdr:x>
      <cdr:y>0.53271</cdr:y>
    </cdr:from>
    <cdr:to>
      <cdr:x>0.61608</cdr:x>
      <cdr:y>0.6099</cdr:y>
    </cdr:to>
    <cdr:sp macro="" textlink="">
      <cdr:nvSpPr>
        <cdr:cNvPr id="2" name="Rectangle 1">
          <a:extLst xmlns:a="http://schemas.openxmlformats.org/drawingml/2006/main">
            <a:ext uri="{FF2B5EF4-FFF2-40B4-BE49-F238E27FC236}">
              <a16:creationId xmlns:a16="http://schemas.microsoft.com/office/drawing/2014/main" id="{436868BE-958E-9449-BAEC-DB771B3C1811}"/>
            </a:ext>
          </a:extLst>
        </cdr:cNvPr>
        <cdr:cNvSpPr/>
      </cdr:nvSpPr>
      <cdr:spPr>
        <a:xfrm xmlns:a="http://schemas.openxmlformats.org/drawingml/2006/main" rot="16200000">
          <a:off x="4206757" y="1213379"/>
          <a:ext cx="184731"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endParaRPr lang="fr-FR" dirty="0">
            <a:solidFill>
              <a:srgbClr val="00FF3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0.64148</cdr:x>
      <cdr:y>0.4892</cdr:y>
    </cdr:from>
    <cdr:to>
      <cdr:x>0.81808</cdr:x>
      <cdr:y>0.68456</cdr:y>
    </cdr:to>
    <cdr:sp macro="" textlink="">
      <cdr:nvSpPr>
        <cdr:cNvPr id="2" name="ZoneTexte 1">
          <a:extLst xmlns:a="http://schemas.openxmlformats.org/drawingml/2006/main">
            <a:ext uri="{FF2B5EF4-FFF2-40B4-BE49-F238E27FC236}">
              <a16:creationId xmlns:a16="http://schemas.microsoft.com/office/drawing/2014/main" id="{3FB40F0F-36AD-704E-A729-37595460A5D6}"/>
            </a:ext>
          </a:extLst>
        </cdr:cNvPr>
        <cdr:cNvSpPr txBox="1"/>
      </cdr:nvSpPr>
      <cdr:spPr>
        <a:xfrm xmlns:a="http://schemas.openxmlformats.org/drawingml/2006/main">
          <a:off x="3321537" y="228977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userShapes>
</file>

<file path=ppt/drawings/drawing17.xml><?xml version="1.0" encoding="utf-8"?>
<c:userShapes xmlns:c="http://schemas.openxmlformats.org/drawingml/2006/chart">
  <cdr:relSizeAnchor xmlns:cdr="http://schemas.openxmlformats.org/drawingml/2006/chartDrawing">
    <cdr:from>
      <cdr:x>0.64148</cdr:x>
      <cdr:y>0.4892</cdr:y>
    </cdr:from>
    <cdr:to>
      <cdr:x>0.81808</cdr:x>
      <cdr:y>0.68456</cdr:y>
    </cdr:to>
    <cdr:sp macro="" textlink="">
      <cdr:nvSpPr>
        <cdr:cNvPr id="2" name="ZoneTexte 1">
          <a:extLst xmlns:a="http://schemas.openxmlformats.org/drawingml/2006/main">
            <a:ext uri="{FF2B5EF4-FFF2-40B4-BE49-F238E27FC236}">
              <a16:creationId xmlns:a16="http://schemas.microsoft.com/office/drawing/2014/main" id="{3FB40F0F-36AD-704E-A729-37595460A5D6}"/>
            </a:ext>
          </a:extLst>
        </cdr:cNvPr>
        <cdr:cNvSpPr txBox="1"/>
      </cdr:nvSpPr>
      <cdr:spPr>
        <a:xfrm xmlns:a="http://schemas.openxmlformats.org/drawingml/2006/main">
          <a:off x="3321537" y="228977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userShapes>
</file>

<file path=ppt/drawings/drawing18.xml><?xml version="1.0" encoding="utf-8"?>
<c:userShapes xmlns:c="http://schemas.openxmlformats.org/drawingml/2006/chart">
  <cdr:relSizeAnchor xmlns:cdr="http://schemas.openxmlformats.org/drawingml/2006/chartDrawing">
    <cdr:from>
      <cdr:x>0.11561</cdr:x>
      <cdr:y>0.60919</cdr:y>
    </cdr:from>
    <cdr:to>
      <cdr:x>0.39202</cdr:x>
      <cdr:y>0.7413</cdr:y>
    </cdr:to>
    <cdr:sp macro="" textlink="">
      <cdr:nvSpPr>
        <cdr:cNvPr id="2" name="ZoneTexte 1"/>
        <cdr:cNvSpPr txBox="1"/>
      </cdr:nvSpPr>
      <cdr:spPr>
        <a:xfrm xmlns:a="http://schemas.openxmlformats.org/drawingml/2006/main">
          <a:off x="1248727" y="2554693"/>
          <a:ext cx="2985559"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pPr algn="ctr"/>
          <a:r>
            <a:rPr lang="fr-FR" sz="1000" dirty="0">
              <a:solidFill>
                <a:srgbClr val="7F7F7F"/>
              </a:solidFill>
            </a:rPr>
            <a:t>(Soit 19% depuis plus d’un an</a:t>
          </a:r>
        </a:p>
        <a:p xmlns:a="http://schemas.openxmlformats.org/drawingml/2006/main">
          <a:r>
            <a:rPr lang="fr-FR" sz="1000" dirty="0">
              <a:solidFill>
                <a:srgbClr val="7F7F7F"/>
              </a:solidFill>
            </a:rPr>
            <a:t>               et 9% dans les 12 derniers mois) </a:t>
          </a:r>
        </a:p>
        <a:p xmlns:a="http://schemas.openxmlformats.org/drawingml/2006/main">
          <a:pPr algn="ctr"/>
          <a:endParaRPr lang="fr-FR" sz="1000" dirty="0">
            <a:solidFill>
              <a:srgbClr val="7F7F7F"/>
            </a:solidFill>
          </a:endParaRPr>
        </a:p>
      </cdr:txBody>
    </cdr:sp>
  </cdr:relSizeAnchor>
  <cdr:relSizeAnchor xmlns:cdr="http://schemas.openxmlformats.org/drawingml/2006/chartDrawing">
    <cdr:from>
      <cdr:x>0.25616</cdr:x>
      <cdr:y>0.12292</cdr:y>
    </cdr:from>
    <cdr:to>
      <cdr:x>0.35887</cdr:x>
      <cdr:y>0.27704</cdr:y>
    </cdr:to>
    <cdr:sp macro="" textlink="">
      <cdr:nvSpPr>
        <cdr:cNvPr id="3" name="ZoneTexte 24">
          <a:extLst xmlns:a="http://schemas.openxmlformats.org/drawingml/2006/main">
            <a:ext uri="{FF2B5EF4-FFF2-40B4-BE49-F238E27FC236}">
              <a16:creationId xmlns:a16="http://schemas.microsoft.com/office/drawing/2014/main" id="{C4294AF9-CD6D-0F46-860A-88F75D02AE13}"/>
            </a:ext>
          </a:extLst>
        </cdr:cNvPr>
        <cdr:cNvSpPr txBox="1"/>
      </cdr:nvSpPr>
      <cdr:spPr>
        <a:xfrm xmlns:a="http://schemas.openxmlformats.org/drawingml/2006/main">
          <a:off x="2766835" y="515476"/>
          <a:ext cx="1109392"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pPr algn="ctr"/>
          <a:r>
            <a:rPr lang="fr-FR" sz="1200" b="1" dirty="0">
              <a:latin typeface="Montserrat" pitchFamily="2" charset="77"/>
            </a:rPr>
            <a:t>29%</a:t>
          </a:r>
        </a:p>
        <a:p xmlns:a="http://schemas.openxmlformats.org/drawingml/2006/main">
          <a:pPr algn="ctr"/>
          <a:r>
            <a:rPr lang="fr-FR" sz="1200" i="1" dirty="0">
              <a:latin typeface="Montserrat" pitchFamily="2" charset="77"/>
            </a:rPr>
            <a:t>26%</a:t>
          </a:r>
        </a:p>
        <a:p xmlns:a="http://schemas.openxmlformats.org/drawingml/2006/main">
          <a:pPr algn="ctr"/>
          <a:r>
            <a:rPr lang="fr-FR" sz="1200" i="1" dirty="0">
              <a:latin typeface="Montserrat" pitchFamily="2" charset="77"/>
            </a:rPr>
            <a:t>28%</a:t>
          </a:r>
        </a:p>
      </cdr:txBody>
    </cdr:sp>
  </cdr:relSizeAnchor>
  <cdr:relSizeAnchor xmlns:cdr="http://schemas.openxmlformats.org/drawingml/2006/chartDrawing">
    <cdr:from>
      <cdr:x>0.25589</cdr:x>
      <cdr:y>0.4416</cdr:y>
    </cdr:from>
    <cdr:to>
      <cdr:x>0.35861</cdr:x>
      <cdr:y>0.59572</cdr:y>
    </cdr:to>
    <cdr:sp macro="" textlink="">
      <cdr:nvSpPr>
        <cdr:cNvPr id="4" name="ZoneTexte 24">
          <a:extLst xmlns:a="http://schemas.openxmlformats.org/drawingml/2006/main">
            <a:ext uri="{FF2B5EF4-FFF2-40B4-BE49-F238E27FC236}">
              <a16:creationId xmlns:a16="http://schemas.microsoft.com/office/drawing/2014/main" id="{10534031-64F9-264F-8A48-D90385534DD9}"/>
            </a:ext>
          </a:extLst>
        </cdr:cNvPr>
        <cdr:cNvSpPr txBox="1"/>
      </cdr:nvSpPr>
      <cdr:spPr>
        <a:xfrm xmlns:a="http://schemas.openxmlformats.org/drawingml/2006/main">
          <a:off x="2763919" y="1851889"/>
          <a:ext cx="110949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200" b="1" dirty="0">
              <a:solidFill>
                <a:schemeClr val="tx1"/>
              </a:solidFill>
              <a:latin typeface="Montserrat" pitchFamily="2" charset="77"/>
            </a:rPr>
            <a:t>28%</a:t>
          </a:r>
        </a:p>
        <a:p xmlns:a="http://schemas.openxmlformats.org/drawingml/2006/main">
          <a:pPr algn="ctr"/>
          <a:r>
            <a:rPr lang="fr-FR" sz="1200" i="1" dirty="0">
              <a:solidFill>
                <a:schemeClr val="tx1"/>
              </a:solidFill>
              <a:latin typeface="Montserrat" pitchFamily="2" charset="77"/>
            </a:rPr>
            <a:t>24%</a:t>
          </a:r>
        </a:p>
        <a:p xmlns:a="http://schemas.openxmlformats.org/drawingml/2006/main">
          <a:pPr algn="ctr"/>
          <a:r>
            <a:rPr lang="fr-FR" sz="1200" i="1" dirty="0">
              <a:solidFill>
                <a:schemeClr val="tx1"/>
              </a:solidFill>
              <a:latin typeface="Montserrat" pitchFamily="2" charset="77"/>
            </a:rPr>
            <a:t>28% </a:t>
          </a:r>
        </a:p>
      </cdr:txBody>
    </cdr:sp>
  </cdr:relSizeAnchor>
  <cdr:relSizeAnchor xmlns:cdr="http://schemas.openxmlformats.org/drawingml/2006/chartDrawing">
    <cdr:from>
      <cdr:x>0.25884</cdr:x>
      <cdr:y>0.7547</cdr:y>
    </cdr:from>
    <cdr:to>
      <cdr:x>0.36156</cdr:x>
      <cdr:y>0.90883</cdr:y>
    </cdr:to>
    <cdr:sp macro="" textlink="">
      <cdr:nvSpPr>
        <cdr:cNvPr id="5" name="ZoneTexte 24">
          <a:extLst xmlns:a="http://schemas.openxmlformats.org/drawingml/2006/main">
            <a:ext uri="{FF2B5EF4-FFF2-40B4-BE49-F238E27FC236}">
              <a16:creationId xmlns:a16="http://schemas.microsoft.com/office/drawing/2014/main" id="{0DD8B2F1-4798-944C-A4C5-DDD64C5FC818}"/>
            </a:ext>
          </a:extLst>
        </cdr:cNvPr>
        <cdr:cNvSpPr txBox="1"/>
      </cdr:nvSpPr>
      <cdr:spPr>
        <a:xfrm xmlns:a="http://schemas.openxmlformats.org/drawingml/2006/main">
          <a:off x="2795793" y="3164918"/>
          <a:ext cx="110949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200" b="1" dirty="0">
              <a:solidFill>
                <a:schemeClr val="tx1"/>
              </a:solidFill>
              <a:latin typeface="Montserrat" pitchFamily="2" charset="77"/>
            </a:rPr>
            <a:t>31%</a:t>
          </a:r>
        </a:p>
        <a:p xmlns:a="http://schemas.openxmlformats.org/drawingml/2006/main">
          <a:pPr algn="ctr"/>
          <a:r>
            <a:rPr lang="fr-FR" sz="1200" i="1" dirty="0">
              <a:solidFill>
                <a:schemeClr val="tx1"/>
              </a:solidFill>
              <a:latin typeface="Montserrat" pitchFamily="2" charset="77"/>
            </a:rPr>
            <a:t>29%</a:t>
          </a:r>
        </a:p>
        <a:p xmlns:a="http://schemas.openxmlformats.org/drawingml/2006/main">
          <a:pPr algn="ctr"/>
          <a:r>
            <a:rPr lang="fr-FR" sz="1200" i="1" dirty="0">
              <a:solidFill>
                <a:schemeClr val="tx1"/>
              </a:solidFill>
              <a:latin typeface="Montserrat" pitchFamily="2" charset="77"/>
            </a:rPr>
            <a:t>28% </a:t>
          </a:r>
        </a:p>
      </cdr:txBody>
    </cdr:sp>
  </cdr:relSizeAnchor>
  <cdr:relSizeAnchor xmlns:cdr="http://schemas.openxmlformats.org/drawingml/2006/chartDrawing">
    <cdr:from>
      <cdr:x>0.42973</cdr:x>
      <cdr:y>0.13434</cdr:y>
    </cdr:from>
    <cdr:to>
      <cdr:x>0.53244</cdr:x>
      <cdr:y>0.28846</cdr:y>
    </cdr:to>
    <cdr:sp macro="" textlink="">
      <cdr:nvSpPr>
        <cdr:cNvPr id="6" name="ZoneTexte 24">
          <a:extLst xmlns:a="http://schemas.openxmlformats.org/drawingml/2006/main">
            <a:ext uri="{FF2B5EF4-FFF2-40B4-BE49-F238E27FC236}">
              <a16:creationId xmlns:a16="http://schemas.microsoft.com/office/drawing/2014/main" id="{BA54B5CE-A374-8F46-8AA0-173EEB1DAD36}"/>
            </a:ext>
          </a:extLst>
        </cdr:cNvPr>
        <cdr:cNvSpPr txBox="1"/>
      </cdr:nvSpPr>
      <cdr:spPr>
        <a:xfrm xmlns:a="http://schemas.openxmlformats.org/drawingml/2006/main">
          <a:off x="4641593" y="563348"/>
          <a:ext cx="1109391"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200" b="1" dirty="0">
              <a:solidFill>
                <a:schemeClr val="tx1"/>
              </a:solidFill>
              <a:latin typeface="Montserrat" pitchFamily="2" charset="77"/>
            </a:rPr>
            <a:t>8%</a:t>
          </a:r>
        </a:p>
        <a:p xmlns:a="http://schemas.openxmlformats.org/drawingml/2006/main">
          <a:pPr algn="ctr"/>
          <a:r>
            <a:rPr lang="fr-FR" sz="1200" i="1" dirty="0">
              <a:solidFill>
                <a:schemeClr val="tx1"/>
              </a:solidFill>
              <a:latin typeface="Montserrat" pitchFamily="2" charset="77"/>
            </a:rPr>
            <a:t>6%</a:t>
          </a:r>
        </a:p>
        <a:p xmlns:a="http://schemas.openxmlformats.org/drawingml/2006/main">
          <a:pPr algn="ctr"/>
          <a:r>
            <a:rPr lang="fr-FR" sz="1200" i="1" dirty="0">
              <a:solidFill>
                <a:schemeClr val="tx1"/>
              </a:solidFill>
              <a:latin typeface="Montserrat" pitchFamily="2" charset="77"/>
            </a:rPr>
            <a:t>9% </a:t>
          </a:r>
        </a:p>
      </cdr:txBody>
    </cdr:sp>
  </cdr:relSizeAnchor>
  <cdr:relSizeAnchor xmlns:cdr="http://schemas.openxmlformats.org/drawingml/2006/chartDrawing">
    <cdr:from>
      <cdr:x>0.43103</cdr:x>
      <cdr:y>0.38181</cdr:y>
    </cdr:from>
    <cdr:to>
      <cdr:x>0.53374</cdr:x>
      <cdr:y>0.57997</cdr:y>
    </cdr:to>
    <cdr:sp macro="" textlink="">
      <cdr:nvSpPr>
        <cdr:cNvPr id="7" name="ZoneTexte 24">
          <a:extLst xmlns:a="http://schemas.openxmlformats.org/drawingml/2006/main">
            <a:ext uri="{FF2B5EF4-FFF2-40B4-BE49-F238E27FC236}">
              <a16:creationId xmlns:a16="http://schemas.microsoft.com/office/drawing/2014/main" id="{F02AEE51-C2E4-DB4A-95A3-ECFF6AC41B40}"/>
            </a:ext>
          </a:extLst>
        </cdr:cNvPr>
        <cdr:cNvSpPr txBox="1"/>
      </cdr:nvSpPr>
      <cdr:spPr>
        <a:xfrm xmlns:a="http://schemas.openxmlformats.org/drawingml/2006/main">
          <a:off x="4655641" y="1601155"/>
          <a:ext cx="1109391"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200" i="1" dirty="0">
            <a:solidFill>
              <a:schemeClr val="tx1">
                <a:lumMod val="50000"/>
                <a:lumOff val="50000"/>
              </a:schemeClr>
            </a:solidFill>
            <a:latin typeface="Montserrat" pitchFamily="2" charset="77"/>
          </a:endParaRPr>
        </a:p>
        <a:p xmlns:a="http://schemas.openxmlformats.org/drawingml/2006/main">
          <a:pPr algn="ctr"/>
          <a:r>
            <a:rPr lang="fr-FR" sz="1200" b="1" dirty="0">
              <a:solidFill>
                <a:schemeClr val="tx1"/>
              </a:solidFill>
              <a:latin typeface="Montserrat" pitchFamily="2" charset="77"/>
            </a:rPr>
            <a:t>8%</a:t>
          </a:r>
        </a:p>
        <a:p xmlns:a="http://schemas.openxmlformats.org/drawingml/2006/main">
          <a:pPr algn="ctr"/>
          <a:r>
            <a:rPr lang="fr-FR" sz="1200" i="1" dirty="0">
              <a:solidFill>
                <a:schemeClr val="tx1"/>
              </a:solidFill>
              <a:latin typeface="Montserrat" pitchFamily="2" charset="77"/>
            </a:rPr>
            <a:t>6%</a:t>
          </a:r>
        </a:p>
        <a:p xmlns:a="http://schemas.openxmlformats.org/drawingml/2006/main">
          <a:pPr algn="ctr"/>
          <a:r>
            <a:rPr lang="fr-FR" sz="1200" i="1" dirty="0">
              <a:solidFill>
                <a:schemeClr val="tx1"/>
              </a:solidFill>
              <a:latin typeface="Montserrat" pitchFamily="2" charset="77"/>
            </a:rPr>
            <a:t>9%</a:t>
          </a:r>
          <a:r>
            <a:rPr lang="fr-FR" sz="1200" b="1" dirty="0">
              <a:solidFill>
                <a:schemeClr val="accent2"/>
              </a:solidFill>
              <a:latin typeface="Montserrat" pitchFamily="2" charset="77"/>
            </a:rPr>
            <a:t> </a:t>
          </a:r>
        </a:p>
      </cdr:txBody>
    </cdr:sp>
  </cdr:relSizeAnchor>
  <cdr:relSizeAnchor xmlns:cdr="http://schemas.openxmlformats.org/drawingml/2006/chartDrawing">
    <cdr:from>
      <cdr:x>0.42936</cdr:x>
      <cdr:y>0.70789</cdr:y>
    </cdr:from>
    <cdr:to>
      <cdr:x>0.53208</cdr:x>
      <cdr:y>0.90605</cdr:y>
    </cdr:to>
    <cdr:sp macro="" textlink="">
      <cdr:nvSpPr>
        <cdr:cNvPr id="8" name="ZoneTexte 24">
          <a:extLst xmlns:a="http://schemas.openxmlformats.org/drawingml/2006/main">
            <a:ext uri="{FF2B5EF4-FFF2-40B4-BE49-F238E27FC236}">
              <a16:creationId xmlns:a16="http://schemas.microsoft.com/office/drawing/2014/main" id="{5EF1A47F-05D7-A647-BF52-1282A1B4137C}"/>
            </a:ext>
          </a:extLst>
        </cdr:cNvPr>
        <cdr:cNvSpPr txBox="1"/>
      </cdr:nvSpPr>
      <cdr:spPr>
        <a:xfrm xmlns:a="http://schemas.openxmlformats.org/drawingml/2006/main">
          <a:off x="4637603" y="2968600"/>
          <a:ext cx="110949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200" i="1" dirty="0">
            <a:solidFill>
              <a:schemeClr val="tx1">
                <a:lumMod val="50000"/>
                <a:lumOff val="50000"/>
              </a:schemeClr>
            </a:solidFill>
            <a:latin typeface="Montserrat" pitchFamily="2" charset="77"/>
          </a:endParaRPr>
        </a:p>
        <a:p xmlns:a="http://schemas.openxmlformats.org/drawingml/2006/main">
          <a:pPr algn="ctr"/>
          <a:r>
            <a:rPr lang="fr-FR" sz="1200" b="1" dirty="0">
              <a:solidFill>
                <a:schemeClr val="tx1"/>
              </a:solidFill>
              <a:latin typeface="Montserrat" pitchFamily="2" charset="77"/>
            </a:rPr>
            <a:t>9%</a:t>
          </a:r>
        </a:p>
        <a:p xmlns:a="http://schemas.openxmlformats.org/drawingml/2006/main">
          <a:pPr algn="ctr"/>
          <a:r>
            <a:rPr lang="fr-FR" sz="1200" i="1" dirty="0">
              <a:solidFill>
                <a:schemeClr val="tx1"/>
              </a:solidFill>
              <a:latin typeface="Montserrat" pitchFamily="2" charset="77"/>
            </a:rPr>
            <a:t>4%</a:t>
          </a:r>
        </a:p>
        <a:p xmlns:a="http://schemas.openxmlformats.org/drawingml/2006/main">
          <a:pPr algn="ctr"/>
          <a:r>
            <a:rPr lang="fr-FR" sz="1200" i="1" dirty="0">
              <a:solidFill>
                <a:schemeClr val="tx1"/>
              </a:solidFill>
              <a:latin typeface="Montserrat" pitchFamily="2" charset="77"/>
            </a:rPr>
            <a:t>8%</a:t>
          </a:r>
          <a:r>
            <a:rPr lang="fr-FR" sz="1200" i="1" dirty="0">
              <a:latin typeface="Montserrat" pitchFamily="2" charset="77"/>
            </a:rPr>
            <a:t> </a:t>
          </a:r>
        </a:p>
      </cdr:txBody>
    </cdr:sp>
  </cdr:relSizeAnchor>
  <cdr:relSizeAnchor xmlns:cdr="http://schemas.openxmlformats.org/drawingml/2006/chartDrawing">
    <cdr:from>
      <cdr:x>0.62994</cdr:x>
      <cdr:y>0.11025</cdr:y>
    </cdr:from>
    <cdr:to>
      <cdr:x>0.73266</cdr:x>
      <cdr:y>0.30841</cdr:y>
    </cdr:to>
    <cdr:sp macro="" textlink="">
      <cdr:nvSpPr>
        <cdr:cNvPr id="9" name="ZoneTexte 24">
          <a:extLst xmlns:a="http://schemas.openxmlformats.org/drawingml/2006/main">
            <a:ext uri="{FF2B5EF4-FFF2-40B4-BE49-F238E27FC236}">
              <a16:creationId xmlns:a16="http://schemas.microsoft.com/office/drawing/2014/main" id="{0686B2CC-1F27-024A-A471-DDA9D534D6AC}"/>
            </a:ext>
          </a:extLst>
        </cdr:cNvPr>
        <cdr:cNvSpPr txBox="1"/>
      </cdr:nvSpPr>
      <cdr:spPr>
        <a:xfrm xmlns:a="http://schemas.openxmlformats.org/drawingml/2006/main">
          <a:off x="6804093" y="462328"/>
          <a:ext cx="1109500"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200" i="1" dirty="0">
            <a:solidFill>
              <a:schemeClr val="tx1">
                <a:lumMod val="50000"/>
                <a:lumOff val="50000"/>
              </a:schemeClr>
            </a:solidFill>
            <a:latin typeface="Montserrat" pitchFamily="2" charset="77"/>
          </a:endParaRPr>
        </a:p>
        <a:p xmlns:a="http://schemas.openxmlformats.org/drawingml/2006/main">
          <a:pPr algn="ctr"/>
          <a:r>
            <a:rPr lang="fr-FR" sz="1200" b="1" dirty="0">
              <a:solidFill>
                <a:schemeClr val="tx1"/>
              </a:solidFill>
              <a:latin typeface="Montserrat" pitchFamily="2" charset="77"/>
            </a:rPr>
            <a:t>15%</a:t>
          </a:r>
        </a:p>
        <a:p xmlns:a="http://schemas.openxmlformats.org/drawingml/2006/main">
          <a:pPr algn="ctr"/>
          <a:r>
            <a:rPr lang="fr-FR" sz="1200" i="1" dirty="0">
              <a:solidFill>
                <a:schemeClr val="tx1"/>
              </a:solidFill>
              <a:latin typeface="Montserrat" pitchFamily="2" charset="77"/>
            </a:rPr>
            <a:t>7%</a:t>
          </a:r>
        </a:p>
        <a:p xmlns:a="http://schemas.openxmlformats.org/drawingml/2006/main">
          <a:pPr algn="ctr"/>
          <a:r>
            <a:rPr lang="fr-FR" sz="1200" i="1" dirty="0">
              <a:solidFill>
                <a:schemeClr val="tx1"/>
              </a:solidFill>
              <a:latin typeface="Montserrat" pitchFamily="2" charset="77"/>
            </a:rPr>
            <a:t>19%</a:t>
          </a:r>
        </a:p>
      </cdr:txBody>
    </cdr:sp>
  </cdr:relSizeAnchor>
  <cdr:relSizeAnchor xmlns:cdr="http://schemas.openxmlformats.org/drawingml/2006/chartDrawing">
    <cdr:from>
      <cdr:x>0.62232</cdr:x>
      <cdr:y>0.40771</cdr:y>
    </cdr:from>
    <cdr:to>
      <cdr:x>0.72504</cdr:x>
      <cdr:y>0.60587</cdr:y>
    </cdr:to>
    <cdr:sp macro="" textlink="">
      <cdr:nvSpPr>
        <cdr:cNvPr id="10" name="ZoneTexte 24">
          <a:extLst xmlns:a="http://schemas.openxmlformats.org/drawingml/2006/main">
            <a:ext uri="{FF2B5EF4-FFF2-40B4-BE49-F238E27FC236}">
              <a16:creationId xmlns:a16="http://schemas.microsoft.com/office/drawing/2014/main" id="{5FBDD100-D750-194A-BB8A-090091D307A7}"/>
            </a:ext>
          </a:extLst>
        </cdr:cNvPr>
        <cdr:cNvSpPr txBox="1"/>
      </cdr:nvSpPr>
      <cdr:spPr>
        <a:xfrm xmlns:a="http://schemas.openxmlformats.org/drawingml/2006/main">
          <a:off x="6721803" y="1709769"/>
          <a:ext cx="110949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200" i="1" dirty="0">
            <a:solidFill>
              <a:schemeClr val="tx1">
                <a:lumMod val="50000"/>
                <a:lumOff val="50000"/>
              </a:schemeClr>
            </a:solidFill>
            <a:latin typeface="Montserrat" pitchFamily="2" charset="77"/>
          </a:endParaRPr>
        </a:p>
        <a:p xmlns:a="http://schemas.openxmlformats.org/drawingml/2006/main">
          <a:pPr algn="ctr"/>
          <a:r>
            <a:rPr lang="fr-FR" sz="1200" b="1" dirty="0">
              <a:solidFill>
                <a:schemeClr val="tx1"/>
              </a:solidFill>
              <a:latin typeface="Montserrat" pitchFamily="2" charset="77"/>
            </a:rPr>
            <a:t>15%</a:t>
          </a:r>
        </a:p>
        <a:p xmlns:a="http://schemas.openxmlformats.org/drawingml/2006/main">
          <a:pPr algn="ctr"/>
          <a:r>
            <a:rPr lang="fr-FR" sz="1200" i="1" dirty="0">
              <a:solidFill>
                <a:schemeClr val="tx1"/>
              </a:solidFill>
              <a:latin typeface="Montserrat" pitchFamily="2" charset="77"/>
            </a:rPr>
            <a:t>7%</a:t>
          </a:r>
        </a:p>
        <a:p xmlns:a="http://schemas.openxmlformats.org/drawingml/2006/main">
          <a:pPr algn="ctr"/>
          <a:r>
            <a:rPr lang="fr-FR" sz="1200" i="1" dirty="0">
              <a:solidFill>
                <a:schemeClr val="tx1"/>
              </a:solidFill>
              <a:latin typeface="Montserrat" pitchFamily="2" charset="77"/>
            </a:rPr>
            <a:t>18%</a:t>
          </a:r>
          <a:r>
            <a:rPr lang="fr-FR" sz="1200" i="1" dirty="0">
              <a:latin typeface="Montserrat" pitchFamily="2" charset="77"/>
            </a:rPr>
            <a:t> </a:t>
          </a:r>
        </a:p>
      </cdr:txBody>
    </cdr:sp>
  </cdr:relSizeAnchor>
  <cdr:relSizeAnchor xmlns:cdr="http://schemas.openxmlformats.org/drawingml/2006/chartDrawing">
    <cdr:from>
      <cdr:x>0.63368</cdr:x>
      <cdr:y>0.70655</cdr:y>
    </cdr:from>
    <cdr:to>
      <cdr:x>0.7364</cdr:x>
      <cdr:y>0.90471</cdr:y>
    </cdr:to>
    <cdr:sp macro="" textlink="">
      <cdr:nvSpPr>
        <cdr:cNvPr id="12" name="ZoneTexte 24">
          <a:extLst xmlns:a="http://schemas.openxmlformats.org/drawingml/2006/main">
            <a:ext uri="{FF2B5EF4-FFF2-40B4-BE49-F238E27FC236}">
              <a16:creationId xmlns:a16="http://schemas.microsoft.com/office/drawing/2014/main" id="{5FBDD100-D750-194A-BB8A-090091D307A7}"/>
            </a:ext>
          </a:extLst>
        </cdr:cNvPr>
        <cdr:cNvSpPr txBox="1"/>
      </cdr:nvSpPr>
      <cdr:spPr>
        <a:xfrm xmlns:a="http://schemas.openxmlformats.org/drawingml/2006/main">
          <a:off x="6844487" y="2962992"/>
          <a:ext cx="1109500"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200" i="1" dirty="0">
            <a:solidFill>
              <a:schemeClr val="tx1">
                <a:lumMod val="50000"/>
                <a:lumOff val="50000"/>
              </a:schemeClr>
            </a:solidFill>
            <a:latin typeface="Montserrat" pitchFamily="2" charset="77"/>
          </a:endParaRPr>
        </a:p>
        <a:p xmlns:a="http://schemas.openxmlformats.org/drawingml/2006/main">
          <a:pPr algn="ctr"/>
          <a:r>
            <a:rPr lang="fr-FR" sz="1200" b="1" dirty="0">
              <a:solidFill>
                <a:schemeClr val="tx1"/>
              </a:solidFill>
              <a:latin typeface="Montserrat" pitchFamily="2" charset="77"/>
            </a:rPr>
            <a:t>16%</a:t>
          </a:r>
        </a:p>
        <a:p xmlns:a="http://schemas.openxmlformats.org/drawingml/2006/main">
          <a:pPr algn="ctr"/>
          <a:r>
            <a:rPr lang="fr-FR" sz="1200" i="1" dirty="0">
              <a:solidFill>
                <a:schemeClr val="tx1"/>
              </a:solidFill>
              <a:latin typeface="Montserrat" pitchFamily="2" charset="77"/>
            </a:rPr>
            <a:t>13%</a:t>
          </a:r>
        </a:p>
        <a:p xmlns:a="http://schemas.openxmlformats.org/drawingml/2006/main">
          <a:pPr algn="ctr"/>
          <a:r>
            <a:rPr lang="fr-FR" sz="1200" i="1" dirty="0">
              <a:solidFill>
                <a:schemeClr val="tx1"/>
              </a:solidFill>
              <a:latin typeface="Montserrat" pitchFamily="2" charset="77"/>
            </a:rPr>
            <a:t>22%</a:t>
          </a:r>
        </a:p>
      </cdr:txBody>
    </cdr:sp>
  </cdr:relSizeAnchor>
  <cdr:relSizeAnchor xmlns:cdr="http://schemas.openxmlformats.org/drawingml/2006/chartDrawing">
    <cdr:from>
      <cdr:x>0.25309</cdr:x>
      <cdr:y>0.53541</cdr:y>
    </cdr:from>
    <cdr:to>
      <cdr:x>0.28804</cdr:x>
      <cdr:y>0.60334</cdr:y>
    </cdr:to>
    <cdr:pic>
      <cdr:nvPicPr>
        <cdr:cNvPr id="13" name="Graphique 39" descr="Internet">
          <a:extLst xmlns:a="http://schemas.openxmlformats.org/drawingml/2006/main">
            <a:ext uri="{FF2B5EF4-FFF2-40B4-BE49-F238E27FC236}">
              <a16:creationId xmlns:a16="http://schemas.microsoft.com/office/drawing/2014/main" id="{21084BF3-7416-5A45-8B0F-8093FEE2D76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 xmlns:asvg="http://schemas.microsoft.com/office/drawing/2016/SVG/main" r:embed="rId2"/>
            </a:ext>
          </a:extLst>
        </a:blip>
        <a:stretch xmlns:a="http://schemas.openxmlformats.org/drawingml/2006/main">
          <a:fillRect/>
        </a:stretch>
      </cdr:blipFill>
      <cdr:spPr>
        <a:xfrm xmlns:a="http://schemas.openxmlformats.org/drawingml/2006/main">
          <a:off x="2733660" y="2245305"/>
          <a:ext cx="377502" cy="284870"/>
        </a:xfrm>
        <a:prstGeom xmlns:a="http://schemas.openxmlformats.org/drawingml/2006/main" prst="rect">
          <a:avLst/>
        </a:prstGeom>
      </cdr:spPr>
    </cdr:pic>
  </cdr:relSizeAnchor>
  <cdr:relSizeAnchor xmlns:cdr="http://schemas.openxmlformats.org/drawingml/2006/chartDrawing">
    <cdr:from>
      <cdr:x>0.25966</cdr:x>
      <cdr:y>0.49625</cdr:y>
    </cdr:from>
    <cdr:to>
      <cdr:x>0.28941</cdr:x>
      <cdr:y>0.55406</cdr:y>
    </cdr:to>
    <cdr:pic>
      <cdr:nvPicPr>
        <cdr:cNvPr id="14" name="Graphique 40" descr="Téléphone à haut-parleur">
          <a:extLst xmlns:a="http://schemas.openxmlformats.org/drawingml/2006/main">
            <a:ext uri="{FF2B5EF4-FFF2-40B4-BE49-F238E27FC236}">
              <a16:creationId xmlns:a16="http://schemas.microsoft.com/office/drawing/2014/main" id="{E9485A35-E741-F34E-8BC1-B5583A47D8C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96DAC541-7B7A-43D3-8B79-37D633B846F1}">
              <asvg:svgBlip xmlns="" xmlns:asvg="http://schemas.microsoft.com/office/drawing/2016/SVG/main" r:embed="rId4"/>
            </a:ext>
          </a:extLst>
        </a:blip>
        <a:stretch xmlns:a="http://schemas.openxmlformats.org/drawingml/2006/main">
          <a:fillRect/>
        </a:stretch>
      </cdr:blipFill>
      <cdr:spPr>
        <a:xfrm xmlns:a="http://schemas.openxmlformats.org/drawingml/2006/main">
          <a:off x="2804667" y="2081086"/>
          <a:ext cx="321335" cy="242431"/>
        </a:xfrm>
        <a:prstGeom xmlns:a="http://schemas.openxmlformats.org/drawingml/2006/main" prst="rect">
          <a:avLst/>
        </a:prstGeom>
      </cdr:spPr>
    </cdr:pic>
  </cdr:relSizeAnchor>
  <cdr:relSizeAnchor xmlns:cdr="http://schemas.openxmlformats.org/drawingml/2006/chartDrawing">
    <cdr:from>
      <cdr:x>0.26087</cdr:x>
      <cdr:y>0.83589</cdr:y>
    </cdr:from>
    <cdr:to>
      <cdr:x>0.29583</cdr:x>
      <cdr:y>0.90382</cdr:y>
    </cdr:to>
    <cdr:pic>
      <cdr:nvPicPr>
        <cdr:cNvPr id="15" name="Graphique 39" descr="Internet">
          <a:extLst xmlns:a="http://schemas.openxmlformats.org/drawingml/2006/main">
            <a:ext uri="{FF2B5EF4-FFF2-40B4-BE49-F238E27FC236}">
              <a16:creationId xmlns:a16="http://schemas.microsoft.com/office/drawing/2014/main" id="{21084BF3-7416-5A45-8B0F-8093FEE2D76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96DAC541-7B7A-43D3-8B79-37D633B846F1}">
              <asvg:svgBlip xmlns="" xmlns:asvg="http://schemas.microsoft.com/office/drawing/2016/SVG/main" r:embed="rId2"/>
            </a:ext>
          </a:extLst>
        </a:blip>
        <a:stretch xmlns:a="http://schemas.openxmlformats.org/drawingml/2006/main">
          <a:fillRect/>
        </a:stretch>
      </cdr:blipFill>
      <cdr:spPr>
        <a:xfrm xmlns:a="http://schemas.openxmlformats.org/drawingml/2006/main">
          <a:off x="2817719" y="3505396"/>
          <a:ext cx="377610" cy="284871"/>
        </a:xfrm>
        <a:prstGeom xmlns:a="http://schemas.openxmlformats.org/drawingml/2006/main" prst="rect">
          <a:avLst/>
        </a:prstGeom>
      </cdr:spPr>
    </cdr:pic>
  </cdr:relSizeAnchor>
  <cdr:relSizeAnchor xmlns:cdr="http://schemas.openxmlformats.org/drawingml/2006/chartDrawing">
    <cdr:from>
      <cdr:x>0.26765</cdr:x>
      <cdr:y>0.79478</cdr:y>
    </cdr:from>
    <cdr:to>
      <cdr:x>0.2974</cdr:x>
      <cdr:y>0.85259</cdr:y>
    </cdr:to>
    <cdr:pic>
      <cdr:nvPicPr>
        <cdr:cNvPr id="16" name="Graphique 40" descr="Téléphone à haut-parleur">
          <a:extLst xmlns:a="http://schemas.openxmlformats.org/drawingml/2006/main">
            <a:ext uri="{FF2B5EF4-FFF2-40B4-BE49-F238E27FC236}">
              <a16:creationId xmlns:a16="http://schemas.microsoft.com/office/drawing/2014/main" id="{E9485A35-E741-F34E-8BC1-B5583A47D8C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96DAC541-7B7A-43D3-8B79-37D633B846F1}">
              <asvg:svgBlip xmlns="" xmlns:asvg="http://schemas.microsoft.com/office/drawing/2016/SVG/main" r:embed="rId4"/>
            </a:ext>
          </a:extLst>
        </a:blip>
        <a:stretch xmlns:a="http://schemas.openxmlformats.org/drawingml/2006/main">
          <a:fillRect/>
        </a:stretch>
      </cdr:blipFill>
      <cdr:spPr>
        <a:xfrm xmlns:a="http://schemas.openxmlformats.org/drawingml/2006/main">
          <a:off x="2890951" y="3332997"/>
          <a:ext cx="321336" cy="242432"/>
        </a:xfrm>
        <a:prstGeom xmlns:a="http://schemas.openxmlformats.org/drawingml/2006/main" prst="rect">
          <a:avLst/>
        </a:prstGeom>
      </cdr:spPr>
    </cdr:pic>
  </cdr:relSizeAnchor>
  <cdr:relSizeAnchor xmlns:cdr="http://schemas.openxmlformats.org/drawingml/2006/chartDrawing">
    <cdr:from>
      <cdr:x>0.83858</cdr:x>
      <cdr:y>0.12066</cdr:y>
    </cdr:from>
    <cdr:to>
      <cdr:x>0.95941</cdr:x>
      <cdr:y>0.31881</cdr:y>
    </cdr:to>
    <cdr:sp macro="" textlink="">
      <cdr:nvSpPr>
        <cdr:cNvPr id="17" name="ZoneTexte 24">
          <a:extLst xmlns:a="http://schemas.openxmlformats.org/drawingml/2006/main">
            <a:ext uri="{FF2B5EF4-FFF2-40B4-BE49-F238E27FC236}">
              <a16:creationId xmlns:a16="http://schemas.microsoft.com/office/drawing/2014/main" id="{30F1B47E-4A2E-E54E-A067-4BC57790D236}"/>
            </a:ext>
          </a:extLst>
        </cdr:cNvPr>
        <cdr:cNvSpPr txBox="1"/>
      </cdr:nvSpPr>
      <cdr:spPr>
        <a:xfrm xmlns:a="http://schemas.openxmlformats.org/drawingml/2006/main">
          <a:off x="9057649" y="505980"/>
          <a:ext cx="130510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200" i="1" dirty="0">
            <a:solidFill>
              <a:schemeClr val="tx1">
                <a:lumMod val="50000"/>
                <a:lumOff val="50000"/>
              </a:schemeClr>
            </a:solidFill>
            <a:latin typeface="Montserrat" pitchFamily="2" charset="77"/>
          </a:endParaRPr>
        </a:p>
        <a:p xmlns:a="http://schemas.openxmlformats.org/drawingml/2006/main">
          <a:pPr algn="ctr"/>
          <a:r>
            <a:rPr lang="fr-FR" sz="1200" b="1" dirty="0">
              <a:solidFill>
                <a:schemeClr val="tx1"/>
              </a:solidFill>
              <a:latin typeface="Montserrat" pitchFamily="2" charset="77"/>
            </a:rPr>
            <a:t>48%</a:t>
          </a:r>
        </a:p>
        <a:p xmlns:a="http://schemas.openxmlformats.org/drawingml/2006/main">
          <a:pPr algn="ctr"/>
          <a:r>
            <a:rPr lang="fr-FR" sz="1200" i="1" dirty="0">
              <a:solidFill>
                <a:schemeClr val="tx1"/>
              </a:solidFill>
              <a:latin typeface="Montserrat" pitchFamily="2" charset="77"/>
            </a:rPr>
            <a:t>61%</a:t>
          </a:r>
        </a:p>
        <a:p xmlns:a="http://schemas.openxmlformats.org/drawingml/2006/main">
          <a:pPr algn="ctr"/>
          <a:r>
            <a:rPr lang="fr-FR" sz="1200" i="1" dirty="0">
              <a:solidFill>
                <a:schemeClr val="tx1"/>
              </a:solidFill>
              <a:latin typeface="Montserrat" pitchFamily="2" charset="77"/>
            </a:rPr>
            <a:t>44% </a:t>
          </a:r>
        </a:p>
      </cdr:txBody>
    </cdr:sp>
  </cdr:relSizeAnchor>
  <cdr:relSizeAnchor xmlns:cdr="http://schemas.openxmlformats.org/drawingml/2006/chartDrawing">
    <cdr:from>
      <cdr:x>0.84843</cdr:x>
      <cdr:y>0.43544</cdr:y>
    </cdr:from>
    <cdr:to>
      <cdr:x>0.95115</cdr:x>
      <cdr:y>0.6336</cdr:y>
    </cdr:to>
    <cdr:sp macro="" textlink="">
      <cdr:nvSpPr>
        <cdr:cNvPr id="18" name="ZoneTexte 24">
          <a:extLst xmlns:a="http://schemas.openxmlformats.org/drawingml/2006/main">
            <a:ext uri="{FF2B5EF4-FFF2-40B4-BE49-F238E27FC236}">
              <a16:creationId xmlns:a16="http://schemas.microsoft.com/office/drawing/2014/main" id="{060FCD02-7F33-B94B-9289-FACE890B3EC9}"/>
            </a:ext>
          </a:extLst>
        </cdr:cNvPr>
        <cdr:cNvSpPr txBox="1"/>
      </cdr:nvSpPr>
      <cdr:spPr>
        <a:xfrm xmlns:a="http://schemas.openxmlformats.org/drawingml/2006/main">
          <a:off x="9164080" y="1826060"/>
          <a:ext cx="110949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200" i="1" dirty="0">
            <a:solidFill>
              <a:schemeClr val="tx1">
                <a:lumMod val="50000"/>
                <a:lumOff val="50000"/>
              </a:schemeClr>
            </a:solidFill>
            <a:latin typeface="Montserrat" pitchFamily="2" charset="77"/>
          </a:endParaRPr>
        </a:p>
        <a:p xmlns:a="http://schemas.openxmlformats.org/drawingml/2006/main">
          <a:pPr algn="ctr"/>
          <a:r>
            <a:rPr lang="fr-FR" sz="1200" b="1" dirty="0">
              <a:solidFill>
                <a:schemeClr val="tx1"/>
              </a:solidFill>
              <a:latin typeface="Montserrat" pitchFamily="2" charset="77"/>
            </a:rPr>
            <a:t>49%</a:t>
          </a:r>
        </a:p>
        <a:p xmlns:a="http://schemas.openxmlformats.org/drawingml/2006/main">
          <a:pPr algn="ctr"/>
          <a:r>
            <a:rPr lang="fr-FR" sz="1200" i="1" dirty="0">
              <a:solidFill>
                <a:schemeClr val="tx1"/>
              </a:solidFill>
              <a:latin typeface="Montserrat" pitchFamily="2" charset="77"/>
            </a:rPr>
            <a:t>62%</a:t>
          </a:r>
        </a:p>
        <a:p xmlns:a="http://schemas.openxmlformats.org/drawingml/2006/main">
          <a:pPr algn="ctr"/>
          <a:r>
            <a:rPr lang="fr-FR" sz="1200" i="1" dirty="0">
              <a:solidFill>
                <a:schemeClr val="tx1"/>
              </a:solidFill>
              <a:latin typeface="Montserrat" pitchFamily="2" charset="77"/>
            </a:rPr>
            <a:t>45%</a:t>
          </a:r>
          <a:r>
            <a:rPr lang="fr-FR" sz="1200" i="1" dirty="0">
              <a:latin typeface="Montserrat" pitchFamily="2" charset="77"/>
            </a:rPr>
            <a:t> </a:t>
          </a:r>
        </a:p>
      </cdr:txBody>
    </cdr:sp>
  </cdr:relSizeAnchor>
  <cdr:relSizeAnchor xmlns:cdr="http://schemas.openxmlformats.org/drawingml/2006/chartDrawing">
    <cdr:from>
      <cdr:x>0.85128</cdr:x>
      <cdr:y>0.70184</cdr:y>
    </cdr:from>
    <cdr:to>
      <cdr:x>0.954</cdr:x>
      <cdr:y>0.89999</cdr:y>
    </cdr:to>
    <cdr:sp macro="" textlink="">
      <cdr:nvSpPr>
        <cdr:cNvPr id="19" name="ZoneTexte 24">
          <a:extLst xmlns:a="http://schemas.openxmlformats.org/drawingml/2006/main">
            <a:ext uri="{FF2B5EF4-FFF2-40B4-BE49-F238E27FC236}">
              <a16:creationId xmlns:a16="http://schemas.microsoft.com/office/drawing/2014/main" id="{E452144F-D1EF-D645-8E5D-65ADA9FB2514}"/>
            </a:ext>
          </a:extLst>
        </cdr:cNvPr>
        <cdr:cNvSpPr txBox="1"/>
      </cdr:nvSpPr>
      <cdr:spPr>
        <a:xfrm xmlns:a="http://schemas.openxmlformats.org/drawingml/2006/main">
          <a:off x="9194796" y="2943209"/>
          <a:ext cx="1109499" cy="83099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fr-FR" sz="1200" i="1" dirty="0">
            <a:solidFill>
              <a:schemeClr val="tx1">
                <a:lumMod val="50000"/>
                <a:lumOff val="50000"/>
              </a:schemeClr>
            </a:solidFill>
            <a:latin typeface="Montserrat" pitchFamily="2" charset="77"/>
          </a:endParaRPr>
        </a:p>
        <a:p xmlns:a="http://schemas.openxmlformats.org/drawingml/2006/main">
          <a:pPr algn="ctr"/>
          <a:r>
            <a:rPr lang="fr-FR" sz="1200" b="1" dirty="0">
              <a:solidFill>
                <a:schemeClr val="tx1"/>
              </a:solidFill>
              <a:latin typeface="Montserrat" pitchFamily="2" charset="77"/>
            </a:rPr>
            <a:t>44%</a:t>
          </a:r>
        </a:p>
        <a:p xmlns:a="http://schemas.openxmlformats.org/drawingml/2006/main">
          <a:pPr algn="ctr"/>
          <a:r>
            <a:rPr lang="fr-FR" sz="1200" i="1" dirty="0">
              <a:solidFill>
                <a:schemeClr val="tx1"/>
              </a:solidFill>
              <a:latin typeface="Montserrat" pitchFamily="2" charset="77"/>
            </a:rPr>
            <a:t>52%</a:t>
          </a:r>
        </a:p>
        <a:p xmlns:a="http://schemas.openxmlformats.org/drawingml/2006/main">
          <a:pPr algn="ctr"/>
          <a:r>
            <a:rPr lang="fr-FR" sz="1200" i="1" dirty="0">
              <a:solidFill>
                <a:schemeClr val="tx1"/>
              </a:solidFill>
              <a:latin typeface="Montserrat" pitchFamily="2" charset="77"/>
            </a:rPr>
            <a:t>42%</a:t>
          </a:r>
        </a:p>
      </cdr:txBody>
    </cdr:sp>
  </cdr:relSizeAnchor>
</c:userShapes>
</file>

<file path=ppt/drawings/drawing19.xml><?xml version="1.0" encoding="utf-8"?>
<c:userShapes xmlns:c="http://schemas.openxmlformats.org/drawingml/2006/chart">
  <cdr:relSizeAnchor xmlns:cdr="http://schemas.openxmlformats.org/drawingml/2006/chartDrawing">
    <cdr:from>
      <cdr:x>0.64148</cdr:x>
      <cdr:y>0.4892</cdr:y>
    </cdr:from>
    <cdr:to>
      <cdr:x>0.81808</cdr:x>
      <cdr:y>0.68456</cdr:y>
    </cdr:to>
    <cdr:sp macro="" textlink="">
      <cdr:nvSpPr>
        <cdr:cNvPr id="2" name="ZoneTexte 1">
          <a:extLst xmlns:a="http://schemas.openxmlformats.org/drawingml/2006/main">
            <a:ext uri="{FF2B5EF4-FFF2-40B4-BE49-F238E27FC236}">
              <a16:creationId xmlns:a16="http://schemas.microsoft.com/office/drawing/2014/main" id="{3FB40F0F-36AD-704E-A729-37595460A5D6}"/>
            </a:ext>
          </a:extLst>
        </cdr:cNvPr>
        <cdr:cNvSpPr txBox="1"/>
      </cdr:nvSpPr>
      <cdr:spPr>
        <a:xfrm xmlns:a="http://schemas.openxmlformats.org/drawingml/2006/main">
          <a:off x="3321537" y="228977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0.64179</cdr:x>
      <cdr:y>0.44273</cdr:y>
    </cdr:from>
    <cdr:to>
      <cdr:x>0.67979</cdr:x>
      <cdr:y>0.5807</cdr:y>
    </cdr:to>
    <cdr:sp macro="" textlink="">
      <cdr:nvSpPr>
        <cdr:cNvPr id="4" name="Text Box 6">
          <a:extLst xmlns:a="http://schemas.openxmlformats.org/drawingml/2006/main">
            <a:ext uri="{FF2B5EF4-FFF2-40B4-BE49-F238E27FC236}">
              <a16:creationId xmlns:a16="http://schemas.microsoft.com/office/drawing/2014/main" id="{D288D8EB-C06A-3044-82A5-7BC65B32082F}"/>
            </a:ext>
          </a:extLst>
        </cdr:cNvPr>
        <cdr:cNvSpPr txBox="1">
          <a:spLocks xmlns:a="http://schemas.openxmlformats.org/drawingml/2006/main" noChangeArrowheads="1"/>
        </cdr:cNvSpPr>
      </cdr:nvSpPr>
      <cdr:spPr bwMode="auto">
        <a:xfrm xmlns:a="http://schemas.openxmlformats.org/drawingml/2006/main" rot="16200000">
          <a:off x="4611070" y="1087328"/>
          <a:ext cx="330194" cy="27466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lc="http://schemas.openxmlformats.org/drawingml/2006/lockedCanvas" xmlns="" xmlns:a14="http://schemas.microsoft.com/office/drawing/2010/main" xmlns:p="http://schemas.openxmlformats.org/presentationml/2006/main" xmlns:r="http://schemas.openxmlformats.org/officeDocument/2006/relationships">
              <a:solidFill>
                <a:schemeClr val="accent1"/>
              </a:solidFill>
            </a14:hiddenFill>
          </a:ext>
          <a:ext uri="{91240B29-F687-4f45-9708-019B960494DF}">
            <a14:hiddenLine xmlns:lc="http://schemas.openxmlformats.org/drawingml/2006/lockedCanvas" xmlns="" xmlns:a14="http://schemas.microsoft.com/office/drawing/2010/main" xmlns:p="http://schemas.openxmlformats.org/presentationml/2006/main" xmlns:r="http://schemas.openxmlformats.org/officeDocument/2006/relationships" w="9525">
              <a:solidFill>
                <a:schemeClr val="tx1"/>
              </a:solidFill>
              <a:miter lim="800000"/>
              <a:headEnd/>
              <a:tailEnd/>
            </a14:hiddenLine>
          </a:ext>
          <a:ext uri="{AF507438-7753-43e0-B8FC-AC1667EBCBE1}">
            <a14:hiddenEffects xmlns:lc="http://schemas.openxmlformats.org/drawingml/2006/lockedCanvas" xmlns="" xmlns:a14="http://schemas.microsoft.com/office/drawing/2010/main" xmlns:p="http://schemas.openxmlformats.org/presentationml/2006/main" xmlns:r="http://schemas.openxmlformats.org/officeDocument/2006/relationships">
              <a:effectLst>
                <a:outerShdw blurRad="63500" dist="38099" dir="2700000" algn="ctr" rotWithShape="0">
                  <a:schemeClr val="bg2">
                    <a:alpha val="74998"/>
                  </a:schemeClr>
                </a:outerShdw>
              </a:effectLst>
            </a14:hiddenEffects>
          </a:ext>
        </a:extLst>
      </cdr:spPr>
      <cdr:txBody>
        <a:bodyPr xmlns:a="http://schemas.openxmlformats.org/drawingml/2006/main" lIns="91426" tIns="45713" rIns="91426" bIns="45713">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50000"/>
            </a:spcBef>
          </a:pPr>
          <a:r>
            <a:rPr lang="fr-FR" sz="1200" dirty="0">
              <a:solidFill>
                <a:srgbClr val="00FF30"/>
              </a:solidFill>
              <a:latin typeface="Wingdings" charset="0"/>
              <a:sym typeface="Wingdings" charset="0"/>
            </a:rPr>
            <a:t></a:t>
          </a:r>
        </a:p>
      </cdr:txBody>
    </cdr:sp>
  </cdr:relSizeAnchor>
</c:userShapes>
</file>

<file path=ppt/drawings/drawing20.xml><?xml version="1.0" encoding="utf-8"?>
<c:userShapes xmlns:c="http://schemas.openxmlformats.org/drawingml/2006/chart">
  <cdr:relSizeAnchor xmlns:cdr="http://schemas.openxmlformats.org/drawingml/2006/chartDrawing">
    <cdr:from>
      <cdr:x>0.64148</cdr:x>
      <cdr:y>0.4892</cdr:y>
    </cdr:from>
    <cdr:to>
      <cdr:x>0.81808</cdr:x>
      <cdr:y>0.68456</cdr:y>
    </cdr:to>
    <cdr:sp macro="" textlink="">
      <cdr:nvSpPr>
        <cdr:cNvPr id="2" name="ZoneTexte 1">
          <a:extLst xmlns:a="http://schemas.openxmlformats.org/drawingml/2006/main">
            <a:ext uri="{FF2B5EF4-FFF2-40B4-BE49-F238E27FC236}">
              <a16:creationId xmlns:a16="http://schemas.microsoft.com/office/drawing/2014/main" id="{3FB40F0F-36AD-704E-A729-37595460A5D6}"/>
            </a:ext>
          </a:extLst>
        </cdr:cNvPr>
        <cdr:cNvSpPr txBox="1"/>
      </cdr:nvSpPr>
      <cdr:spPr>
        <a:xfrm xmlns:a="http://schemas.openxmlformats.org/drawingml/2006/main">
          <a:off x="3321537" y="228977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0.0313</cdr:x>
      <cdr:y>0.0752</cdr:y>
    </cdr:from>
    <cdr:to>
      <cdr:x>0.23696</cdr:x>
      <cdr:y>0.37428</cdr:y>
    </cdr:to>
    <cdr:pic>
      <cdr:nvPicPr>
        <cdr:cNvPr id="2" name="Image 1">
          <a:extLst xmlns:a="http://schemas.openxmlformats.org/drawingml/2006/main">
            <a:ext uri="{FF2B5EF4-FFF2-40B4-BE49-F238E27FC236}">
              <a16:creationId xmlns:a16="http://schemas.microsoft.com/office/drawing/2014/main" id="{D3D23A28-250D-7643-A424-D76CF7D65C77}"/>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duotone>
            <a:prstClr val="black"/>
            <a:srgbClr val="D9C3A5">
              <a:tint val="50000"/>
              <a:satMod val="180000"/>
            </a:srgbClr>
          </a:duotone>
        </a:blip>
        <a:srcRect xmlns:a="http://schemas.openxmlformats.org/drawingml/2006/main" l="-30692" t="-5905" r="-30692" b="-5905"/>
        <a:stretch xmlns:a="http://schemas.openxmlformats.org/drawingml/2006/main"/>
      </cdr:blipFill>
      <cdr:spPr>
        <a:xfrm xmlns:a="http://schemas.openxmlformats.org/drawingml/2006/main">
          <a:off x="144332" y="222745"/>
          <a:ext cx="948203" cy="885892"/>
        </a:xfrm>
        <a:prstGeom xmlns:a="http://schemas.openxmlformats.org/drawingml/2006/main" prst="ellipse">
          <a:avLst/>
        </a:prstGeom>
        <a:solidFill xmlns:a="http://schemas.openxmlformats.org/drawingml/2006/main">
          <a:schemeClr val="bg1">
            <a:lumMod val="75000"/>
          </a:schemeClr>
        </a:solidFill>
        <a:effectLst xmlns:a="http://schemas.openxmlformats.org/drawingml/2006/main"/>
      </cdr:spPr>
    </cdr:pic>
  </cdr:relSizeAnchor>
</c:userShapes>
</file>

<file path=ppt/drawings/drawing4.xml><?xml version="1.0" encoding="utf-8"?>
<c:userShapes xmlns:c="http://schemas.openxmlformats.org/drawingml/2006/chart">
  <cdr:relSizeAnchor xmlns:cdr="http://schemas.openxmlformats.org/drawingml/2006/chartDrawing">
    <cdr:from>
      <cdr:x>0.03633</cdr:x>
      <cdr:y>0.05652</cdr:y>
    </cdr:from>
    <cdr:to>
      <cdr:x>0.23643</cdr:x>
      <cdr:y>0.368</cdr:y>
    </cdr:to>
    <cdr:pic>
      <cdr:nvPicPr>
        <cdr:cNvPr id="3" name="Image 2">
          <a:extLst xmlns:a="http://schemas.openxmlformats.org/drawingml/2006/main">
            <a:ext uri="{FF2B5EF4-FFF2-40B4-BE49-F238E27FC236}">
              <a16:creationId xmlns:a16="http://schemas.microsoft.com/office/drawing/2014/main" id="{25E51562-445F-724E-AC8B-63CC7F9E88D5}"/>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duotone>
            <a:prstClr val="black"/>
            <a:srgbClr val="D9C3A5">
              <a:tint val="50000"/>
              <a:satMod val="180000"/>
            </a:srgbClr>
          </a:duotone>
        </a:blip>
        <a:srcRect xmlns:a="http://schemas.openxmlformats.org/drawingml/2006/main" l="-29269" t="-26711" r="-29269" b="-26904"/>
        <a:stretch xmlns:a="http://schemas.openxmlformats.org/drawingml/2006/main"/>
      </cdr:blipFill>
      <cdr:spPr>
        <a:xfrm xmlns:a="http://schemas.openxmlformats.org/drawingml/2006/main">
          <a:off x="167523" y="167425"/>
          <a:ext cx="922597" cy="922597"/>
        </a:xfrm>
        <a:prstGeom xmlns:a="http://schemas.openxmlformats.org/drawingml/2006/main" prst="ellipse">
          <a:avLst/>
        </a:prstGeom>
        <a:solidFill xmlns:a="http://schemas.openxmlformats.org/drawingml/2006/main">
          <a:srgbClr val="00FF30"/>
        </a:solidFill>
      </cdr:spPr>
    </cdr:pic>
  </cdr:relSizeAnchor>
</c:userShapes>
</file>

<file path=ppt/drawings/drawing5.xml><?xml version="1.0" encoding="utf-8"?>
<c:userShapes xmlns:c="http://schemas.openxmlformats.org/drawingml/2006/chart">
  <cdr:relSizeAnchor xmlns:cdr="http://schemas.openxmlformats.org/drawingml/2006/chartDrawing">
    <cdr:from>
      <cdr:x>0.57139</cdr:x>
      <cdr:y>0.5</cdr:y>
    </cdr:from>
    <cdr:to>
      <cdr:x>0.61441</cdr:x>
      <cdr:y>0.6286</cdr:y>
    </cdr:to>
    <cdr:sp macro="" textlink="">
      <cdr:nvSpPr>
        <cdr:cNvPr id="2" name="Rectangle 1">
          <a:extLst xmlns:a="http://schemas.openxmlformats.org/drawingml/2006/main">
            <a:ext uri="{FF2B5EF4-FFF2-40B4-BE49-F238E27FC236}">
              <a16:creationId xmlns:a16="http://schemas.microsoft.com/office/drawing/2014/main" id="{3E2687D1-71B4-7A43-8191-90B9F5AB49A6}"/>
            </a:ext>
          </a:extLst>
        </cdr:cNvPr>
        <cdr:cNvSpPr/>
      </cdr:nvSpPr>
      <cdr:spPr>
        <a:xfrm xmlns:a="http://schemas.openxmlformats.org/drawingml/2006/main">
          <a:off x="4533776" y="1196614"/>
          <a:ext cx="341350" cy="30776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r>
            <a:rPr lang="fr-FR" dirty="0">
              <a:solidFill>
                <a:srgbClr val="00FF30"/>
              </a:solidFill>
              <a:latin typeface="Wingdings"/>
              <a:ea typeface="Wingdings"/>
              <a:cs typeface="Wingdings"/>
              <a:sym typeface="Wingdings"/>
            </a:rPr>
            <a:t></a:t>
          </a:r>
          <a:endParaRPr lang="fr-FR" dirty="0">
            <a:solidFill>
              <a:srgbClr val="00FF30"/>
            </a:solidFill>
          </a:endParaRPr>
        </a:p>
      </cdr:txBody>
    </cdr:sp>
  </cdr:relSizeAnchor>
  <cdr:relSizeAnchor xmlns:cdr="http://schemas.openxmlformats.org/drawingml/2006/chartDrawing">
    <cdr:from>
      <cdr:x>0.70299</cdr:x>
      <cdr:y>0.45042</cdr:y>
    </cdr:from>
    <cdr:to>
      <cdr:x>0.746</cdr:x>
      <cdr:y>0.57902</cdr:y>
    </cdr:to>
    <cdr:sp macro="" textlink="">
      <cdr:nvSpPr>
        <cdr:cNvPr id="3" name="Rectangle 2">
          <a:extLst xmlns:a="http://schemas.openxmlformats.org/drawingml/2006/main">
            <a:ext uri="{FF2B5EF4-FFF2-40B4-BE49-F238E27FC236}">
              <a16:creationId xmlns:a16="http://schemas.microsoft.com/office/drawing/2014/main" id="{530668EE-A97A-7641-8BE6-B9DA557130B1}"/>
            </a:ext>
          </a:extLst>
        </cdr:cNvPr>
        <cdr:cNvSpPr/>
      </cdr:nvSpPr>
      <cdr:spPr>
        <a:xfrm xmlns:a="http://schemas.openxmlformats.org/drawingml/2006/main">
          <a:off x="5578026" y="1077947"/>
          <a:ext cx="341271" cy="30776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algn="l" rtl="0" eaLnBrk="0" fontAlgn="base" hangingPunct="0">
            <a:spcBef>
              <a:spcPct val="0"/>
            </a:spcBef>
            <a:spcAft>
              <a:spcPct val="0"/>
            </a:spcAft>
            <a:defRPr sz="1400"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sz="1400"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sz="1400"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sz="1400"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sz="1400" kern="1200">
              <a:solidFill>
                <a:schemeClr val="tx1"/>
              </a:solidFill>
              <a:latin typeface="Tahoma" charset="0"/>
              <a:ea typeface="ＭＳ Ｐゴシック" charset="0"/>
              <a:cs typeface="+mn-cs"/>
            </a:defRPr>
          </a:lvl5pPr>
          <a:lvl6pPr marL="2286000" algn="l" defTabSz="457200" rtl="0" eaLnBrk="1" latinLnBrk="0" hangingPunct="1">
            <a:defRPr sz="1400" kern="1200">
              <a:solidFill>
                <a:schemeClr val="tx1"/>
              </a:solidFill>
              <a:latin typeface="Tahoma" charset="0"/>
              <a:ea typeface="ＭＳ Ｐゴシック" charset="0"/>
              <a:cs typeface="+mn-cs"/>
            </a:defRPr>
          </a:lvl6pPr>
          <a:lvl7pPr marL="2743200" algn="l" defTabSz="457200" rtl="0" eaLnBrk="1" latinLnBrk="0" hangingPunct="1">
            <a:defRPr sz="1400" kern="1200">
              <a:solidFill>
                <a:schemeClr val="tx1"/>
              </a:solidFill>
              <a:latin typeface="Tahoma" charset="0"/>
              <a:ea typeface="ＭＳ Ｐゴシック" charset="0"/>
              <a:cs typeface="+mn-cs"/>
            </a:defRPr>
          </a:lvl7pPr>
          <a:lvl8pPr marL="3200400" algn="l" defTabSz="457200" rtl="0" eaLnBrk="1" latinLnBrk="0" hangingPunct="1">
            <a:defRPr sz="1400" kern="1200">
              <a:solidFill>
                <a:schemeClr val="tx1"/>
              </a:solidFill>
              <a:latin typeface="Tahoma" charset="0"/>
              <a:ea typeface="ＭＳ Ｐゴシック" charset="0"/>
              <a:cs typeface="+mn-cs"/>
            </a:defRPr>
          </a:lvl8pPr>
          <a:lvl9pPr marL="3657600" algn="l" defTabSz="457200" rtl="0" eaLnBrk="1" latinLnBrk="0" hangingPunct="1">
            <a:defRPr sz="1400" kern="1200">
              <a:solidFill>
                <a:schemeClr val="tx1"/>
              </a:solidFill>
              <a:latin typeface="Tahoma" charset="0"/>
              <a:ea typeface="ＭＳ Ｐゴシック" charset="0"/>
              <a:cs typeface="+mn-cs"/>
            </a:defRPr>
          </a:lvl9pPr>
        </a:lstStyle>
        <a:p xmlns:a="http://schemas.openxmlformats.org/drawingml/2006/main">
          <a:r>
            <a:rPr lang="fr-FR" dirty="0">
              <a:solidFill>
                <a:srgbClr val="00FF30"/>
              </a:solidFill>
              <a:latin typeface="Wingdings"/>
              <a:ea typeface="Wingdings"/>
              <a:cs typeface="Wingdings"/>
              <a:sym typeface="Wingdings"/>
            </a:rPr>
            <a:t></a:t>
          </a:r>
          <a:endParaRPr lang="fr-FR" dirty="0">
            <a:solidFill>
              <a:srgbClr val="00FF3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0.5846</cdr:x>
      <cdr:y>0.60307</cdr:y>
    </cdr:from>
    <cdr:to>
      <cdr:x>0.62047</cdr:x>
      <cdr:y>0.75983</cdr:y>
    </cdr:to>
    <cdr:pic>
      <cdr:nvPicPr>
        <cdr:cNvPr id="2" name="chart">
          <a:extLst xmlns:a="http://schemas.openxmlformats.org/drawingml/2006/main">
            <a:ext uri="{FF2B5EF4-FFF2-40B4-BE49-F238E27FC236}">
              <a16:creationId xmlns:a16="http://schemas.microsoft.com/office/drawing/2014/main" id="{0ABA840C-A9C5-3A40-BA50-7CCCA72AC55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968241" y="1288655"/>
          <a:ext cx="304841" cy="334969"/>
        </a:xfrm>
        <a:prstGeom xmlns:a="http://schemas.openxmlformats.org/drawingml/2006/main" prst="rect">
          <a:avLst/>
        </a:prstGeom>
      </cdr:spPr>
    </cdr:pic>
  </cdr:relSizeAnchor>
  <cdr:relSizeAnchor xmlns:cdr="http://schemas.openxmlformats.org/drawingml/2006/chartDrawing">
    <cdr:from>
      <cdr:x>0.71181</cdr:x>
      <cdr:y>0.55363</cdr:y>
    </cdr:from>
    <cdr:to>
      <cdr:x>0.74767</cdr:x>
      <cdr:y>0.71039</cdr:y>
    </cdr:to>
    <cdr:pic>
      <cdr:nvPicPr>
        <cdr:cNvPr id="3" name="chart">
          <a:extLst xmlns:a="http://schemas.openxmlformats.org/drawingml/2006/main">
            <a:ext uri="{FF2B5EF4-FFF2-40B4-BE49-F238E27FC236}">
              <a16:creationId xmlns:a16="http://schemas.microsoft.com/office/drawing/2014/main" id="{B14F41BC-884E-4B4B-8415-D7A8BD536DA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049292" y="1183006"/>
          <a:ext cx="304756" cy="334970"/>
        </a:xfrm>
        <a:prstGeom xmlns:a="http://schemas.openxmlformats.org/drawingml/2006/main" prst="rect">
          <a:avLst/>
        </a:prstGeom>
      </cdr:spPr>
    </cdr:pic>
  </cdr:relSizeAnchor>
  <cdr:relSizeAnchor xmlns:cdr="http://schemas.openxmlformats.org/drawingml/2006/chartDrawing">
    <cdr:from>
      <cdr:x>0.64075</cdr:x>
      <cdr:y>0.59679</cdr:y>
    </cdr:from>
    <cdr:to>
      <cdr:x>0.67811</cdr:x>
      <cdr:y>0.75981</cdr:y>
    </cdr:to>
    <cdr:pic>
      <cdr:nvPicPr>
        <cdr:cNvPr id="4" name="chart">
          <a:extLst xmlns:a="http://schemas.openxmlformats.org/drawingml/2006/main">
            <a:ext uri="{FF2B5EF4-FFF2-40B4-BE49-F238E27FC236}">
              <a16:creationId xmlns:a16="http://schemas.microsoft.com/office/drawing/2014/main" id="{917228C3-8D58-5444-B160-87EE7C2B669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445459" y="1275238"/>
          <a:ext cx="317504" cy="348346"/>
        </a:xfrm>
        <a:prstGeom xmlns:a="http://schemas.openxmlformats.org/drawingml/2006/main" prst="rect">
          <a:avLst/>
        </a:prstGeom>
      </cdr:spPr>
    </cdr:pic>
  </cdr:relSizeAnchor>
  <cdr:relSizeAnchor xmlns:cdr="http://schemas.openxmlformats.org/drawingml/2006/chartDrawing">
    <cdr:from>
      <cdr:x>0.09163</cdr:x>
      <cdr:y>0.0573</cdr:y>
    </cdr:from>
    <cdr:to>
      <cdr:x>0.90406</cdr:x>
      <cdr:y>0.39754</cdr:y>
    </cdr:to>
    <cdr:sp macro="" textlink="">
      <cdr:nvSpPr>
        <cdr:cNvPr id="6" name="ZoneTexte 5">
          <a:extLst xmlns:a="http://schemas.openxmlformats.org/drawingml/2006/main">
            <a:ext uri="{FF2B5EF4-FFF2-40B4-BE49-F238E27FC236}">
              <a16:creationId xmlns:a16="http://schemas.microsoft.com/office/drawing/2014/main" id="{5019FFAA-6E24-A443-9960-4E36C79871E7}"/>
            </a:ext>
          </a:extLst>
        </cdr:cNvPr>
        <cdr:cNvSpPr txBox="1"/>
      </cdr:nvSpPr>
      <cdr:spPr>
        <a:xfrm xmlns:a="http://schemas.openxmlformats.org/drawingml/2006/main">
          <a:off x="778760" y="116065"/>
          <a:ext cx="6904382" cy="689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800" dirty="0">
              <a:latin typeface="Montserrat" pitchFamily="2" charset="77"/>
            </a:rPr>
            <a:t>Part des Français ayant cherché à obtenir des informations sur l’ouverture des marchés</a:t>
          </a:r>
        </a:p>
      </cdr:txBody>
    </cdr:sp>
  </cdr:relSizeAnchor>
  <cdr:relSizeAnchor xmlns:cdr="http://schemas.openxmlformats.org/drawingml/2006/chartDrawing">
    <cdr:from>
      <cdr:x>0.84074</cdr:x>
      <cdr:y>0.68902</cdr:y>
    </cdr:from>
    <cdr:to>
      <cdr:x>0.8781</cdr:x>
      <cdr:y>0.85204</cdr:y>
    </cdr:to>
    <cdr:pic>
      <cdr:nvPicPr>
        <cdr:cNvPr id="7" name="chart">
          <a:extLst xmlns:a="http://schemas.openxmlformats.org/drawingml/2006/main">
            <a:ext uri="{FF2B5EF4-FFF2-40B4-BE49-F238E27FC236}">
              <a16:creationId xmlns:a16="http://schemas.microsoft.com/office/drawing/2014/main" id="{1F16C463-9F94-4347-8157-62DBC685A4E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7145021" y="1472311"/>
          <a:ext cx="317504" cy="348346"/>
        </a:xfrm>
        <a:prstGeom xmlns:a="http://schemas.openxmlformats.org/drawingml/2006/main" prst="rect">
          <a:avLst/>
        </a:prstGeom>
      </cdr:spPr>
    </cdr:pic>
  </cdr:relSizeAnchor>
  <cdr:relSizeAnchor xmlns:cdr="http://schemas.openxmlformats.org/drawingml/2006/chartDrawing">
    <cdr:from>
      <cdr:x>0.83777</cdr:x>
      <cdr:y>0.5</cdr:y>
    </cdr:from>
    <cdr:to>
      <cdr:x>0.87399</cdr:x>
      <cdr:y>0.65837</cdr:y>
    </cdr:to>
    <cdr:pic>
      <cdr:nvPicPr>
        <cdr:cNvPr id="8" name="chart">
          <a:extLst xmlns:a="http://schemas.openxmlformats.org/drawingml/2006/main">
            <a:ext uri="{FF2B5EF4-FFF2-40B4-BE49-F238E27FC236}">
              <a16:creationId xmlns:a16="http://schemas.microsoft.com/office/drawing/2014/main" id="{9637CF6E-D3B5-2E4C-BE24-712D1E727D1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19777" y="1068414"/>
          <a:ext cx="307816" cy="338409"/>
        </a:xfrm>
        <a:prstGeom xmlns:a="http://schemas.openxmlformats.org/drawingml/2006/main" prst="rect">
          <a:avLst/>
        </a:prstGeom>
      </cdr:spPr>
    </cdr:pic>
  </cdr:relSizeAnchor>
  <cdr:relSizeAnchor xmlns:cdr="http://schemas.openxmlformats.org/drawingml/2006/chartDrawing">
    <cdr:from>
      <cdr:x>0.89676</cdr:x>
      <cdr:y>0.47364</cdr:y>
    </cdr:from>
    <cdr:to>
      <cdr:x>0.93299</cdr:x>
      <cdr:y>0.63201</cdr:y>
    </cdr:to>
    <cdr:pic>
      <cdr:nvPicPr>
        <cdr:cNvPr id="9" name="chart">
          <a:extLst xmlns:a="http://schemas.openxmlformats.org/drawingml/2006/main">
            <a:ext uri="{FF2B5EF4-FFF2-40B4-BE49-F238E27FC236}">
              <a16:creationId xmlns:a16="http://schemas.microsoft.com/office/drawing/2014/main" id="{41B16C17-06D1-9249-B6FF-81EC82172EF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621155" y="1012091"/>
          <a:ext cx="307858" cy="338400"/>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0.34482</cdr:x>
      <cdr:y>0.73854</cdr:y>
    </cdr:from>
    <cdr:to>
      <cdr:x>0.39396</cdr:x>
      <cdr:y>0.82958</cdr:y>
    </cdr:to>
    <cdr:sp macro="" textlink="">
      <cdr:nvSpPr>
        <cdr:cNvPr id="2" name="ZoneTexte 1">
          <a:extLst xmlns:a="http://schemas.openxmlformats.org/drawingml/2006/main">
            <a:ext uri="{FF2B5EF4-FFF2-40B4-BE49-F238E27FC236}">
              <a16:creationId xmlns:a16="http://schemas.microsoft.com/office/drawing/2014/main" id="{59574113-C73D-2E45-B8EA-245BBDCE3225}"/>
            </a:ext>
          </a:extLst>
        </cdr:cNvPr>
        <cdr:cNvSpPr txBox="1"/>
      </cdr:nvSpPr>
      <cdr:spPr>
        <a:xfrm xmlns:a="http://schemas.openxmlformats.org/drawingml/2006/main">
          <a:off x="3673765" y="2915052"/>
          <a:ext cx="523489" cy="3593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0.63945</cdr:x>
      <cdr:y>0.46155</cdr:y>
    </cdr:from>
    <cdr:to>
      <cdr:x>0.68337</cdr:x>
      <cdr:y>0.59951</cdr:y>
    </cdr:to>
    <cdr:pic>
      <cdr:nvPicPr>
        <cdr:cNvPr id="2" name="chart">
          <a:extLst xmlns:a="http://schemas.openxmlformats.org/drawingml/2006/main">
            <a:ext uri="{FF2B5EF4-FFF2-40B4-BE49-F238E27FC236}">
              <a16:creationId xmlns:a16="http://schemas.microsoft.com/office/drawing/2014/main" id="{3B5E805C-B8AB-1440-9175-22AD9274DD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21960" y="1104595"/>
          <a:ext cx="317453" cy="330170"/>
        </a:xfrm>
        <a:prstGeom xmlns:a="http://schemas.openxmlformats.org/drawingml/2006/main" prst="rect">
          <a:avLst/>
        </a:prstGeom>
      </cdr:spPr>
    </cdr:pic>
  </cdr:relSizeAnchor>
  <cdr:relSizeAnchor xmlns:cdr="http://schemas.openxmlformats.org/drawingml/2006/chartDrawing">
    <cdr:from>
      <cdr:x>0.76635</cdr:x>
      <cdr:y>0.45852</cdr:y>
    </cdr:from>
    <cdr:to>
      <cdr:x>0.80853</cdr:x>
      <cdr:y>0.59097</cdr:y>
    </cdr:to>
    <cdr:pic>
      <cdr:nvPicPr>
        <cdr:cNvPr id="3" name="chart">
          <a:extLst xmlns:a="http://schemas.openxmlformats.org/drawingml/2006/main">
            <a:ext uri="{FF2B5EF4-FFF2-40B4-BE49-F238E27FC236}">
              <a16:creationId xmlns:a16="http://schemas.microsoft.com/office/drawing/2014/main" id="{3B5E805C-B8AB-1440-9175-22AD9274DD3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539163" y="1097349"/>
          <a:ext cx="304877" cy="316983"/>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0.59003</cdr:x>
      <cdr:y>0.66199</cdr:y>
    </cdr:from>
    <cdr:to>
      <cdr:x>0.65098</cdr:x>
      <cdr:y>0.73668</cdr:y>
    </cdr:to>
    <cdr:pic>
      <cdr:nvPicPr>
        <cdr:cNvPr id="5" name="chart">
          <a:extLst xmlns:a="http://schemas.openxmlformats.org/drawingml/2006/main">
            <a:ext uri="{FF2B5EF4-FFF2-40B4-BE49-F238E27FC236}">
              <a16:creationId xmlns:a16="http://schemas.microsoft.com/office/drawing/2014/main" id="{928006CA-54A5-FB49-B25D-8DB7AAD3C4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073614" y="2926444"/>
          <a:ext cx="317503" cy="330181"/>
        </a:xfrm>
        <a:prstGeom xmlns:a="http://schemas.openxmlformats.org/drawingml/2006/main" prst="rect">
          <a:avLst/>
        </a:prstGeom>
      </cdr:spPr>
    </cdr:pic>
  </cdr:relSizeAnchor>
  <cdr:relSizeAnchor xmlns:cdr="http://schemas.openxmlformats.org/drawingml/2006/chartDrawing">
    <cdr:from>
      <cdr:x>0.69667</cdr:x>
      <cdr:y>0.60366</cdr:y>
    </cdr:from>
    <cdr:to>
      <cdr:x>0.75762</cdr:x>
      <cdr:y>0.67835</cdr:y>
    </cdr:to>
    <cdr:pic>
      <cdr:nvPicPr>
        <cdr:cNvPr id="3" name="chart">
          <a:extLst xmlns:a="http://schemas.openxmlformats.org/drawingml/2006/main">
            <a:ext uri="{FF2B5EF4-FFF2-40B4-BE49-F238E27FC236}">
              <a16:creationId xmlns:a16="http://schemas.microsoft.com/office/drawing/2014/main" id="{9E37665B-758F-DE42-9272-A3EECD080BB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29138" y="2668586"/>
          <a:ext cx="317503" cy="330182"/>
        </a:xfrm>
        <a:prstGeom xmlns:a="http://schemas.openxmlformats.org/drawingml/2006/main" prst="rect">
          <a:avLst/>
        </a:prstGeom>
      </cdr:spPr>
    </cdr:pic>
  </cdr:relSizeAnchor>
  <cdr:relSizeAnchor xmlns:cdr="http://schemas.openxmlformats.org/drawingml/2006/chartDrawing">
    <cdr:from>
      <cdr:x>0.80843</cdr:x>
      <cdr:y>0.78552</cdr:y>
    </cdr:from>
    <cdr:to>
      <cdr:x>0.87944</cdr:x>
      <cdr:y>0.85514</cdr:y>
    </cdr:to>
    <cdr:sp macro="" textlink="">
      <cdr:nvSpPr>
        <cdr:cNvPr id="4" name="Rectangle 3">
          <a:extLst xmlns:a="http://schemas.openxmlformats.org/drawingml/2006/main">
            <a:ext uri="{FF2B5EF4-FFF2-40B4-BE49-F238E27FC236}">
              <a16:creationId xmlns:a16="http://schemas.microsoft.com/office/drawing/2014/main" id="{1E80F84C-5D8A-2B46-80CF-651D2DA9A618}"/>
            </a:ext>
          </a:extLst>
        </cdr:cNvPr>
        <cdr:cNvSpPr/>
      </cdr:nvSpPr>
      <cdr:spPr>
        <a:xfrm xmlns:a="http://schemas.openxmlformats.org/drawingml/2006/main">
          <a:off x="4211320" y="3472562"/>
          <a:ext cx="369873" cy="307769"/>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400" dirty="0">
              <a:solidFill>
                <a:schemeClr val="tx1"/>
              </a:solidFill>
              <a:latin typeface="Wingdings"/>
              <a:ea typeface="Wingdings"/>
              <a:cs typeface="Wingdings"/>
              <a:sym typeface="Wingdings"/>
            </a:rPr>
            <a:t></a:t>
          </a:r>
          <a:endParaRPr lang="fr-FR" sz="14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A255DF0-2025-354F-83D1-3FD1BD90C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8DAAC28-D0F7-E44F-B5F1-ADEC7B425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698B1-83F3-B548-9343-1F4DD9444179}" type="datetimeFigureOut">
              <a:rPr lang="fr-FR" smtClean="0"/>
              <a:t>25/10/2021</a:t>
            </a:fld>
            <a:endParaRPr lang="fr-FR"/>
          </a:p>
        </p:txBody>
      </p:sp>
      <p:sp>
        <p:nvSpPr>
          <p:cNvPr id="4" name="Espace réservé du pied de page 3">
            <a:extLst>
              <a:ext uri="{FF2B5EF4-FFF2-40B4-BE49-F238E27FC236}">
                <a16:creationId xmlns:a16="http://schemas.microsoft.com/office/drawing/2014/main" id="{875BE4C7-000D-9C41-B7B4-0A7D96FD9C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E74AA74-7F75-674F-AFEA-49A9F88715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D1F955-F7DF-5741-9777-05F9D905ECE2}" type="slidenum">
              <a:rPr lang="fr-FR" smtClean="0"/>
              <a:t>‹N°›</a:t>
            </a:fld>
            <a:endParaRPr lang="fr-FR"/>
          </a:p>
        </p:txBody>
      </p:sp>
    </p:spTree>
    <p:extLst>
      <p:ext uri="{BB962C8B-B14F-4D97-AF65-F5344CB8AC3E}">
        <p14:creationId xmlns:p14="http://schemas.microsoft.com/office/powerpoint/2010/main" val="4232902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78802-7336-BA43-A90E-DE3435B70F54}" type="datetimeFigureOut">
              <a:rPr lang="fr-FR" smtClean="0"/>
              <a:t>25/10/2021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1A0D6-6FBC-B146-B52D-02F5854BA3D3}" type="slidenum">
              <a:rPr lang="fr-FR" smtClean="0"/>
              <a:t>‹N°›</a:t>
            </a:fld>
            <a:endParaRPr lang="fr-FR"/>
          </a:p>
        </p:txBody>
      </p:sp>
    </p:spTree>
    <p:extLst>
      <p:ext uri="{BB962C8B-B14F-4D97-AF65-F5344CB8AC3E}">
        <p14:creationId xmlns:p14="http://schemas.microsoft.com/office/powerpoint/2010/main" val="2603131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1640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8339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2467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9790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8458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6048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1023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04547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4896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4959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438C9-F271-4349-9B19-F8B3DC2B719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84BDA9F-78DC-5049-9D35-8EC3D9F76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ECDDFF-3AB3-6E47-A564-75CC11D1AAF2}"/>
              </a:ext>
            </a:extLst>
          </p:cNvPr>
          <p:cNvSpPr>
            <a:spLocks noGrp="1"/>
          </p:cNvSpPr>
          <p:nvPr>
            <p:ph type="dt" sz="half" idx="10"/>
          </p:nvPr>
        </p:nvSpPr>
        <p:spPr/>
        <p:txBody>
          <a:bodyPr/>
          <a:lstStyle/>
          <a:p>
            <a:fld id="{008E79A7-BD1F-5347-9B3D-4882C4D58D36}" type="datetime1">
              <a:rPr lang="fr-FR" smtClean="0"/>
              <a:t>25/10/2021</a:t>
            </a:fld>
            <a:endParaRPr lang="fr-FR"/>
          </a:p>
        </p:txBody>
      </p:sp>
      <p:sp>
        <p:nvSpPr>
          <p:cNvPr id="7" name="Espace réservé du pied de page 5">
            <a:extLst>
              <a:ext uri="{FF2B5EF4-FFF2-40B4-BE49-F238E27FC236}">
                <a16:creationId xmlns:a16="http://schemas.microsoft.com/office/drawing/2014/main" id="{81B5B960-F210-634C-934B-3A968F28A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111244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647874-BBA5-254D-906C-2AA3B5336BE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DE8413-F35F-F84F-AD02-9D87943865B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3E7A9E-4931-C24D-A27E-8F3C0958AAE5}"/>
              </a:ext>
            </a:extLst>
          </p:cNvPr>
          <p:cNvSpPr>
            <a:spLocks noGrp="1"/>
          </p:cNvSpPr>
          <p:nvPr>
            <p:ph type="dt" sz="half" idx="10"/>
          </p:nvPr>
        </p:nvSpPr>
        <p:spPr/>
        <p:txBody>
          <a:bodyPr/>
          <a:lstStyle/>
          <a:p>
            <a:fld id="{53008A78-A708-C342-A371-E5C52FD8CA6E}" type="datetime1">
              <a:rPr lang="fr-FR" smtClean="0"/>
              <a:t>25/10/2021</a:t>
            </a:fld>
            <a:endParaRPr lang="fr-FR"/>
          </a:p>
        </p:txBody>
      </p:sp>
      <p:sp>
        <p:nvSpPr>
          <p:cNvPr id="6" name="Espace réservé du pied de page 5">
            <a:extLst>
              <a:ext uri="{FF2B5EF4-FFF2-40B4-BE49-F238E27FC236}">
                <a16:creationId xmlns:a16="http://schemas.microsoft.com/office/drawing/2014/main" id="{64BB3DB6-F946-DE42-87E4-1227B2EA9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418734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9483933-5816-A140-B349-38D44F12D56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11729DD-9338-1B41-80AA-5B888CF15F2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8F87BA-33B8-EB43-98F2-03816F122CFC}"/>
              </a:ext>
            </a:extLst>
          </p:cNvPr>
          <p:cNvSpPr>
            <a:spLocks noGrp="1"/>
          </p:cNvSpPr>
          <p:nvPr>
            <p:ph type="dt" sz="half" idx="10"/>
          </p:nvPr>
        </p:nvSpPr>
        <p:spPr/>
        <p:txBody>
          <a:bodyPr/>
          <a:lstStyle/>
          <a:p>
            <a:fld id="{F7B518C3-3C3D-C540-BC2F-B17F919BE079}" type="datetime1">
              <a:rPr lang="fr-FR" smtClean="0"/>
              <a:t>25/10/2021</a:t>
            </a:fld>
            <a:endParaRPr lang="fr-FR"/>
          </a:p>
        </p:txBody>
      </p:sp>
      <p:sp>
        <p:nvSpPr>
          <p:cNvPr id="6" name="Espace réservé du pied de page 5">
            <a:extLst>
              <a:ext uri="{FF2B5EF4-FFF2-40B4-BE49-F238E27FC236}">
                <a16:creationId xmlns:a16="http://schemas.microsoft.com/office/drawing/2014/main" id="{E5D3B3D4-D4F0-9644-942B-E232D9728B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130794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8C6728-9F50-1E4A-B9E7-A2BAA07F72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0D1A134-9ADE-5540-B09C-3B2CA069B8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54D35D-6353-AE40-9226-BA438D8D71EA}"/>
              </a:ext>
            </a:extLst>
          </p:cNvPr>
          <p:cNvSpPr>
            <a:spLocks noGrp="1"/>
          </p:cNvSpPr>
          <p:nvPr>
            <p:ph type="dt" sz="half" idx="10"/>
          </p:nvPr>
        </p:nvSpPr>
        <p:spPr/>
        <p:txBody>
          <a:bodyPr/>
          <a:lstStyle/>
          <a:p>
            <a:fld id="{E4CA1646-CF96-764F-8E65-830DE88E7FEC}" type="datetime1">
              <a:rPr lang="fr-FR" smtClean="0"/>
              <a:t>25/10/2021</a:t>
            </a:fld>
            <a:endParaRPr lang="fr-FR"/>
          </a:p>
        </p:txBody>
      </p:sp>
      <p:sp>
        <p:nvSpPr>
          <p:cNvPr id="6" name="Espace réservé du pied de page 5">
            <a:extLst>
              <a:ext uri="{FF2B5EF4-FFF2-40B4-BE49-F238E27FC236}">
                <a16:creationId xmlns:a16="http://schemas.microsoft.com/office/drawing/2014/main" id="{F57545E6-688F-B04C-B44D-2E3A3941F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692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82246-1827-B14D-AC25-AAD35AAF0D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26AC488-EE36-4143-807A-D968B6B581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BA02DF8-647C-774F-B3BF-9ABEF6256C2F}"/>
              </a:ext>
            </a:extLst>
          </p:cNvPr>
          <p:cNvSpPr>
            <a:spLocks noGrp="1"/>
          </p:cNvSpPr>
          <p:nvPr>
            <p:ph type="dt" sz="half" idx="10"/>
          </p:nvPr>
        </p:nvSpPr>
        <p:spPr/>
        <p:txBody>
          <a:bodyPr/>
          <a:lstStyle/>
          <a:p>
            <a:fld id="{12C5E2F9-B8E1-914A-854B-DE470908B6D4}" type="datetime1">
              <a:rPr lang="fr-FR" smtClean="0"/>
              <a:t>25/10/2021</a:t>
            </a:fld>
            <a:endParaRPr lang="fr-FR"/>
          </a:p>
        </p:txBody>
      </p:sp>
      <p:sp>
        <p:nvSpPr>
          <p:cNvPr id="6" name="Espace réservé du pied de page 5">
            <a:extLst>
              <a:ext uri="{FF2B5EF4-FFF2-40B4-BE49-F238E27FC236}">
                <a16:creationId xmlns:a16="http://schemas.microsoft.com/office/drawing/2014/main" id="{44988363-4978-FD4A-815D-8065987D8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189275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410D8-56BD-C043-A5AB-B1887C6464F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0CF764-AFBC-664D-A94E-152BF6FFEBB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BD4C881-5608-EE44-A803-33A1DF402CC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C64EF4-73D9-214C-9E24-A667B83FA4A8}"/>
              </a:ext>
            </a:extLst>
          </p:cNvPr>
          <p:cNvSpPr>
            <a:spLocks noGrp="1"/>
          </p:cNvSpPr>
          <p:nvPr>
            <p:ph type="dt" sz="half" idx="10"/>
          </p:nvPr>
        </p:nvSpPr>
        <p:spPr/>
        <p:txBody>
          <a:bodyPr/>
          <a:lstStyle/>
          <a:p>
            <a:fld id="{F74DA4C7-2D6E-1546-B404-D9D1A4846AB8}" type="datetime1">
              <a:rPr lang="fr-FR" smtClean="0"/>
              <a:t>25/10/2021</a:t>
            </a:fld>
            <a:endParaRPr lang="fr-FR"/>
          </a:p>
        </p:txBody>
      </p:sp>
      <p:sp>
        <p:nvSpPr>
          <p:cNvPr id="7" name="Espace réservé du pied de page 5">
            <a:extLst>
              <a:ext uri="{FF2B5EF4-FFF2-40B4-BE49-F238E27FC236}">
                <a16:creationId xmlns:a16="http://schemas.microsoft.com/office/drawing/2014/main" id="{C33017C1-3219-474D-AE6C-EE2E86BC0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275566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EED27-E922-C44A-9093-249055DDC67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F6834EB-9F03-D44D-B584-9B034CD44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D39C110-7F67-C643-873B-432CCA5C9A6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FE7C486-4B4D-7B48-B300-BF6450A9D6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F98ED0E-AC1D-3341-95FB-C3CF4431691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B7885AB-479F-2648-B847-138FF929B214}"/>
              </a:ext>
            </a:extLst>
          </p:cNvPr>
          <p:cNvSpPr>
            <a:spLocks noGrp="1"/>
          </p:cNvSpPr>
          <p:nvPr>
            <p:ph type="dt" sz="half" idx="10"/>
          </p:nvPr>
        </p:nvSpPr>
        <p:spPr/>
        <p:txBody>
          <a:bodyPr/>
          <a:lstStyle/>
          <a:p>
            <a:fld id="{EDCF95F6-53AA-E647-8B66-2F5525B3FE34}" type="datetime1">
              <a:rPr lang="fr-FR" smtClean="0"/>
              <a:t>25/10/2021</a:t>
            </a:fld>
            <a:endParaRPr lang="fr-FR"/>
          </a:p>
        </p:txBody>
      </p:sp>
      <p:sp>
        <p:nvSpPr>
          <p:cNvPr id="9" name="Espace réservé du pied de page 5">
            <a:extLst>
              <a:ext uri="{FF2B5EF4-FFF2-40B4-BE49-F238E27FC236}">
                <a16:creationId xmlns:a16="http://schemas.microsoft.com/office/drawing/2014/main" id="{5FD1DB73-11C7-E542-B03C-A74876EDEF6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356921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9744E-D437-A749-A0E0-D3B44CA3691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B1AC3E3-BDFD-624B-9950-BC05E87C00D7}"/>
              </a:ext>
            </a:extLst>
          </p:cNvPr>
          <p:cNvSpPr>
            <a:spLocks noGrp="1"/>
          </p:cNvSpPr>
          <p:nvPr>
            <p:ph type="dt" sz="half" idx="10"/>
          </p:nvPr>
        </p:nvSpPr>
        <p:spPr/>
        <p:txBody>
          <a:bodyPr/>
          <a:lstStyle/>
          <a:p>
            <a:fld id="{CD8180B8-CB98-6241-9666-B7E3E65BC817}" type="datetime1">
              <a:rPr lang="fr-FR" smtClean="0"/>
              <a:t>25/10/2021</a:t>
            </a:fld>
            <a:endParaRPr lang="fr-FR"/>
          </a:p>
        </p:txBody>
      </p:sp>
      <p:sp>
        <p:nvSpPr>
          <p:cNvPr id="5" name="Espace réservé du pied de page 5">
            <a:extLst>
              <a:ext uri="{FF2B5EF4-FFF2-40B4-BE49-F238E27FC236}">
                <a16:creationId xmlns:a16="http://schemas.microsoft.com/office/drawing/2014/main" id="{7362AB92-350D-D745-8FED-1E29451F9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103388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1A6BE1-30BB-7748-9C12-BD0BE9B3FC66}"/>
              </a:ext>
            </a:extLst>
          </p:cNvPr>
          <p:cNvSpPr>
            <a:spLocks noGrp="1"/>
          </p:cNvSpPr>
          <p:nvPr>
            <p:ph type="dt" sz="half" idx="10"/>
          </p:nvPr>
        </p:nvSpPr>
        <p:spPr/>
        <p:txBody>
          <a:bodyPr/>
          <a:lstStyle/>
          <a:p>
            <a:fld id="{95E28F62-CA61-9B41-AE35-9C14491E0C15}" type="datetime1">
              <a:rPr lang="fr-FR" smtClean="0"/>
              <a:t>25/10/2021</a:t>
            </a:fld>
            <a:endParaRPr lang="fr-FR" dirty="0"/>
          </a:p>
        </p:txBody>
      </p:sp>
      <p:sp>
        <p:nvSpPr>
          <p:cNvPr id="4" name="Espace réservé du pied de page 5">
            <a:extLst>
              <a:ext uri="{FF2B5EF4-FFF2-40B4-BE49-F238E27FC236}">
                <a16:creationId xmlns:a16="http://schemas.microsoft.com/office/drawing/2014/main" id="{55AB86E9-2500-D147-B4CF-4E9C276C7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253292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6C82B-78BB-4044-814A-83D6E01226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19436E7-A4E2-C945-B68B-62B8756C9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ABB0B7-C6BC-C64B-89D1-25DF27754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9779B3-E12C-864F-B69B-1BC7A95C4723}"/>
              </a:ext>
            </a:extLst>
          </p:cNvPr>
          <p:cNvSpPr>
            <a:spLocks noGrp="1"/>
          </p:cNvSpPr>
          <p:nvPr>
            <p:ph type="dt" sz="half" idx="10"/>
          </p:nvPr>
        </p:nvSpPr>
        <p:spPr/>
        <p:txBody>
          <a:bodyPr/>
          <a:lstStyle/>
          <a:p>
            <a:fld id="{E4004DBA-9579-2A4C-839C-656703510CF8}" type="datetime1">
              <a:rPr lang="fr-FR" smtClean="0"/>
              <a:t>25/10/2021</a:t>
            </a:fld>
            <a:endParaRPr lang="fr-FR"/>
          </a:p>
        </p:txBody>
      </p:sp>
      <p:sp>
        <p:nvSpPr>
          <p:cNvPr id="7" name="Espace réservé du pied de page 5">
            <a:extLst>
              <a:ext uri="{FF2B5EF4-FFF2-40B4-BE49-F238E27FC236}">
                <a16:creationId xmlns:a16="http://schemas.microsoft.com/office/drawing/2014/main" id="{83D86E4E-E166-E242-93EA-DBF1CD8CB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304051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E04FB5-B7E8-2649-9A31-62F45BB3778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E1849DC-BA7E-6F4C-82D0-1577EE532C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0CA25EF-837B-7445-B2EE-6F1DA1907E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8F08AEB-A590-0E4E-B5A0-3E0C4ED42F13}"/>
              </a:ext>
            </a:extLst>
          </p:cNvPr>
          <p:cNvSpPr>
            <a:spLocks noGrp="1"/>
          </p:cNvSpPr>
          <p:nvPr>
            <p:ph type="dt" sz="half" idx="10"/>
          </p:nvPr>
        </p:nvSpPr>
        <p:spPr/>
        <p:txBody>
          <a:bodyPr/>
          <a:lstStyle/>
          <a:p>
            <a:fld id="{BA8F931F-8C75-644C-BE5A-D43A5906386D}" type="datetime1">
              <a:rPr lang="fr-FR" smtClean="0"/>
              <a:t>25/10/2021</a:t>
            </a:fld>
            <a:endParaRPr lang="fr-FR"/>
          </a:p>
        </p:txBody>
      </p:sp>
      <p:sp>
        <p:nvSpPr>
          <p:cNvPr id="7" name="Espace réservé du pied de page 5">
            <a:extLst>
              <a:ext uri="{FF2B5EF4-FFF2-40B4-BE49-F238E27FC236}">
                <a16:creationId xmlns:a16="http://schemas.microsoft.com/office/drawing/2014/main" id="{A3D4BD0A-08FE-9A42-9578-1042671EC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extLst>
      <p:ext uri="{BB962C8B-B14F-4D97-AF65-F5344CB8AC3E}">
        <p14:creationId xmlns:p14="http://schemas.microsoft.com/office/powerpoint/2010/main" val="330567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4013DD-8FA7-3743-83A8-D49DC3D1A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757DB3-E412-6B4B-94AB-5BF8E37F4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24F287-E175-314C-8A80-540288CCE9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152CD-F193-F143-95F7-895D94A22187}" type="datetime1">
              <a:rPr lang="fr-FR" smtClean="0"/>
              <a:t>25/10/2021</a:t>
            </a:fld>
            <a:endParaRPr lang="fr-FR" dirty="0"/>
          </a:p>
        </p:txBody>
      </p:sp>
      <p:sp>
        <p:nvSpPr>
          <p:cNvPr id="6" name="Espace réservé du pied de page 5">
            <a:extLst>
              <a:ext uri="{FF2B5EF4-FFF2-40B4-BE49-F238E27FC236}">
                <a16:creationId xmlns:a16="http://schemas.microsoft.com/office/drawing/2014/main" id="{491A50A0-EF65-6344-B42F-C7AD2CC59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7" name="ZoneTexte 6">
            <a:extLst>
              <a:ext uri="{FF2B5EF4-FFF2-40B4-BE49-F238E27FC236}">
                <a16:creationId xmlns:a16="http://schemas.microsoft.com/office/drawing/2014/main" id="{F85CFE63-1DDE-B847-AC58-F913CC2D4B7A}"/>
              </a:ext>
            </a:extLst>
          </p:cNvPr>
          <p:cNvSpPr txBox="1"/>
          <p:nvPr userDrawn="1"/>
        </p:nvSpPr>
        <p:spPr>
          <a:xfrm>
            <a:off x="5874625" y="6486371"/>
            <a:ext cx="356188" cy="215444"/>
          </a:xfrm>
          <a:prstGeom prst="rect">
            <a:avLst/>
          </a:prstGeom>
          <a:noFill/>
        </p:spPr>
        <p:txBody>
          <a:bodyPr wrap="none" rtlCol="0">
            <a:spAutoFit/>
          </a:bodyPr>
          <a:lstStyle/>
          <a:p>
            <a:fld id="{17233265-54AC-0F44-9E6C-BA31563A0D85}" type="slidenum">
              <a:rPr lang="fr-FR" sz="800" smtClean="0">
                <a:solidFill>
                  <a:schemeClr val="bg1">
                    <a:lumMod val="50000"/>
                  </a:schemeClr>
                </a:solidFill>
              </a:rPr>
              <a:t>‹N°›</a:t>
            </a:fld>
            <a:endParaRPr lang="fr-FR" sz="800" dirty="0">
              <a:solidFill>
                <a:schemeClr val="bg1">
                  <a:lumMod val="50000"/>
                </a:schemeClr>
              </a:solidFill>
            </a:endParaRPr>
          </a:p>
        </p:txBody>
      </p:sp>
    </p:spTree>
    <p:extLst>
      <p:ext uri="{BB962C8B-B14F-4D97-AF65-F5344CB8AC3E}">
        <p14:creationId xmlns:p14="http://schemas.microsoft.com/office/powerpoint/2010/main" val="303634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11.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13.xml"/><Relationship Id="rId7" Type="http://schemas.openxmlformats.org/officeDocument/2006/relationships/image" Target="../media/image16.png"/><Relationship Id="rId2" Type="http://schemas.openxmlformats.org/officeDocument/2006/relationships/chart" Target="../charts/chart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hart" Target="../charts/char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hart" Target="../charts/chart16.xml"/><Relationship Id="rId7" Type="http://schemas.openxmlformats.org/officeDocument/2006/relationships/image" Target="../media/image18.png"/><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0.jpg"/><Relationship Id="rId4" Type="http://schemas.openxmlformats.org/officeDocument/2006/relationships/image" Target="../media/image15.png"/><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17.xml"/><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chart" Target="../charts/chart20.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7.svg"/><Relationship Id="rId4" Type="http://schemas.openxmlformats.org/officeDocument/2006/relationships/image" Target="../media/image14.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chart" Target="../charts/chart2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chart" Target="../charts/chart24.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7.svg"/><Relationship Id="rId4" Type="http://schemas.openxmlformats.org/officeDocument/2006/relationships/image" Target="../media/image14.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3.png"/><Relationship Id="rId7"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chart" Target="../charts/chart2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30.xml"/><Relationship Id="rId7" Type="http://schemas.openxmlformats.org/officeDocument/2006/relationships/image" Target="../media/image16.png"/><Relationship Id="rId2" Type="http://schemas.openxmlformats.org/officeDocument/2006/relationships/chart" Target="../charts/chart2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0.jpg"/></Relationships>
</file>

<file path=ppt/slides/_rels/slide2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32.xml"/><Relationship Id="rId7" Type="http://schemas.openxmlformats.org/officeDocument/2006/relationships/image" Target="../media/image16.png"/><Relationship Id="rId2" Type="http://schemas.openxmlformats.org/officeDocument/2006/relationships/chart" Target="../charts/chart3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chart" Target="../charts/chart33.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chart" Target="../charts/chart35.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jpg"/><Relationship Id="rId4" Type="http://schemas.openxmlformats.org/officeDocument/2006/relationships/chart" Target="../charts/chart34.xml"/></Relationships>
</file>

<file path=ppt/slides/_rels/slide2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chart" Target="../charts/chart3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3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jpg"/><Relationship Id="rId4" Type="http://schemas.openxmlformats.org/officeDocument/2006/relationships/chart" Target="../charts/chart39.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jpg"/><Relationship Id="rId4" Type="http://schemas.openxmlformats.org/officeDocument/2006/relationships/chart" Target="../charts/char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2.xml"/><Relationship Id="rId7"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4.xml"/><Relationship Id="rId7"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7.xm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69091" cy="6858000"/>
          </a:xfrm>
          <a:prstGeom prst="rect">
            <a:avLst/>
          </a:prstGeom>
        </p:spPr>
      </p:pic>
      <p:sp>
        <p:nvSpPr>
          <p:cNvPr id="16" name="Google Shape;56;p13">
            <a:extLst>
              <a:ext uri="{FF2B5EF4-FFF2-40B4-BE49-F238E27FC236}">
                <a16:creationId xmlns:a16="http://schemas.microsoft.com/office/drawing/2014/main" id="{4D4F809B-D030-1E44-AD32-147BB371EF45}"/>
              </a:ext>
            </a:extLst>
          </p:cNvPr>
          <p:cNvSpPr txBox="1"/>
          <p:nvPr/>
        </p:nvSpPr>
        <p:spPr>
          <a:xfrm>
            <a:off x="2250512" y="2978882"/>
            <a:ext cx="9781467" cy="1957729"/>
          </a:xfrm>
          <a:prstGeom prst="rect">
            <a:avLst/>
          </a:prstGeom>
          <a:noFill/>
          <a:ln>
            <a:noFill/>
          </a:ln>
        </p:spPr>
        <p:txBody>
          <a:bodyPr spcFirstLastPara="1" wrap="square" lIns="91425" tIns="91425" rIns="91425" bIns="91425" anchor="t" anchorCtr="0">
            <a:noAutofit/>
          </a:bodyPr>
          <a:lstStyle/>
          <a:p>
            <a:pPr lvl="0"/>
            <a:r>
              <a:rPr lang="fr-FR" sz="4000" b="1" dirty="0">
                <a:solidFill>
                  <a:srgbClr val="FFFFFF"/>
                </a:solidFill>
                <a:latin typeface="Montserrat"/>
                <a:ea typeface="Montserrat ExtraBold"/>
                <a:cs typeface="Arial" panose="020B0604020202020204" pitchFamily="34" charset="0"/>
                <a:sym typeface="Montserrat ExtraBold"/>
              </a:rPr>
              <a:t>Médiateur national de l’énergie</a:t>
            </a:r>
          </a:p>
        </p:txBody>
      </p:sp>
      <p:sp>
        <p:nvSpPr>
          <p:cNvPr id="17" name="Google Shape;57;p13">
            <a:extLst>
              <a:ext uri="{FF2B5EF4-FFF2-40B4-BE49-F238E27FC236}">
                <a16:creationId xmlns:a16="http://schemas.microsoft.com/office/drawing/2014/main" id="{7D87202C-AB67-814D-BE4F-00911E0D6F74}"/>
              </a:ext>
            </a:extLst>
          </p:cNvPr>
          <p:cNvSpPr txBox="1"/>
          <p:nvPr/>
        </p:nvSpPr>
        <p:spPr>
          <a:xfrm>
            <a:off x="2250512" y="3818410"/>
            <a:ext cx="8610637" cy="924239"/>
          </a:xfrm>
          <a:prstGeom prst="rect">
            <a:avLst/>
          </a:prstGeom>
          <a:noFill/>
          <a:ln>
            <a:noFill/>
          </a:ln>
        </p:spPr>
        <p:txBody>
          <a:bodyPr spcFirstLastPara="1" wrap="square" lIns="91425" tIns="91425" rIns="91425" bIns="91425" anchor="t" anchorCtr="0">
            <a:noAutofit/>
          </a:bodyPr>
          <a:lstStyle/>
          <a:p>
            <a:pPr lvl="0"/>
            <a:r>
              <a:rPr lang="fr-FR" sz="2000" dirty="0">
                <a:solidFill>
                  <a:srgbClr val="49FF00"/>
                </a:solidFill>
                <a:latin typeface="Montserrat"/>
                <a:ea typeface="Montserrat Light"/>
                <a:cs typeface="Arial" panose="020B0604020202020204" pitchFamily="34" charset="0"/>
                <a:sym typeface="Montserrat Light"/>
              </a:rPr>
              <a:t>Baromètre </a:t>
            </a:r>
            <a:r>
              <a:rPr lang="fr-FR" sz="2000" dirty="0" err="1">
                <a:solidFill>
                  <a:srgbClr val="49FF00"/>
                </a:solidFill>
                <a:latin typeface="Montserrat"/>
                <a:ea typeface="Montserrat Light"/>
                <a:cs typeface="Arial" panose="020B0604020202020204" pitchFamily="34" charset="0"/>
                <a:sym typeface="Montserrat Light"/>
              </a:rPr>
              <a:t>énergie-info</a:t>
            </a:r>
            <a:r>
              <a:rPr lang="fr-FR" sz="2000" dirty="0">
                <a:solidFill>
                  <a:srgbClr val="49FF00"/>
                </a:solidFill>
                <a:latin typeface="Montserrat"/>
                <a:ea typeface="Montserrat Light"/>
                <a:cs typeface="Arial" panose="020B0604020202020204" pitchFamily="34" charset="0"/>
                <a:sym typeface="Montserrat Light"/>
              </a:rPr>
              <a:t> : Les consommateurs et l’énergie</a:t>
            </a:r>
          </a:p>
          <a:p>
            <a:pPr lvl="0"/>
            <a:r>
              <a:rPr lang="fr-FR" sz="1600" dirty="0">
                <a:solidFill>
                  <a:schemeClr val="bg1"/>
                </a:solidFill>
                <a:latin typeface="Montserrat"/>
                <a:ea typeface="Montserrat Light"/>
                <a:cs typeface="Arial" panose="020B0604020202020204" pitchFamily="34" charset="0"/>
                <a:sym typeface="Montserrat Light"/>
              </a:rPr>
              <a:t>Vague 15 - 2021</a:t>
            </a:r>
            <a:endParaRPr lang="fr-FR" sz="2000" dirty="0">
              <a:solidFill>
                <a:schemeClr val="bg1"/>
              </a:solidFill>
              <a:latin typeface="Montserrat"/>
              <a:ea typeface="Montserrat Light"/>
              <a:cs typeface="Arial" panose="020B0604020202020204" pitchFamily="34" charset="0"/>
              <a:sym typeface="Montserrat Light"/>
            </a:endParaRPr>
          </a:p>
        </p:txBody>
      </p:sp>
      <p:pic>
        <p:nvPicPr>
          <p:cNvPr id="18" name="Image 17">
            <a:extLst>
              <a:ext uri="{FF2B5EF4-FFF2-40B4-BE49-F238E27FC236}">
                <a16:creationId xmlns:a16="http://schemas.microsoft.com/office/drawing/2014/main" id="{0CC6A5FE-7F63-9E40-AB55-6353D919D424}"/>
              </a:ext>
            </a:extLst>
          </p:cNvPr>
          <p:cNvPicPr>
            <a:picLocks noChangeAspect="1"/>
          </p:cNvPicPr>
          <p:nvPr/>
        </p:nvPicPr>
        <p:blipFill>
          <a:blip r:embed="rId4"/>
          <a:stretch>
            <a:fillRect/>
          </a:stretch>
        </p:blipFill>
        <p:spPr>
          <a:xfrm>
            <a:off x="256619" y="260648"/>
            <a:ext cx="1310325" cy="346243"/>
          </a:xfrm>
          <a:prstGeom prst="rect">
            <a:avLst/>
          </a:prstGeom>
        </p:spPr>
      </p:pic>
      <p:sp>
        <p:nvSpPr>
          <p:cNvPr id="20" name="Google Shape;57;p13">
            <a:extLst>
              <a:ext uri="{FF2B5EF4-FFF2-40B4-BE49-F238E27FC236}">
                <a16:creationId xmlns:a16="http://schemas.microsoft.com/office/drawing/2014/main" id="{59F01298-6F34-B849-AABF-E9C509F87028}"/>
              </a:ext>
            </a:extLst>
          </p:cNvPr>
          <p:cNvSpPr txBox="1"/>
          <p:nvPr/>
        </p:nvSpPr>
        <p:spPr>
          <a:xfrm>
            <a:off x="288786" y="6325989"/>
            <a:ext cx="1278158" cy="428735"/>
          </a:xfrm>
          <a:prstGeom prst="rect">
            <a:avLst/>
          </a:prstGeom>
          <a:noFill/>
          <a:ln>
            <a:noFill/>
          </a:ln>
        </p:spPr>
        <p:txBody>
          <a:bodyPr spcFirstLastPara="1" wrap="square" lIns="0" tIns="91425" rIns="91425" bIns="91425" anchor="b" anchorCtr="0">
            <a:noAutofit/>
          </a:bodyPr>
          <a:lstStyle/>
          <a:p>
            <a:pPr lvl="0"/>
            <a:r>
              <a:rPr lang="fr-FR" sz="1200" dirty="0">
                <a:solidFill>
                  <a:srgbClr val="FFFFFF"/>
                </a:solidFill>
                <a:latin typeface="Montserrat"/>
                <a:ea typeface="Montserrat ExtraBold"/>
                <a:cs typeface="Arial" panose="020B0604020202020204" pitchFamily="34" charset="0"/>
                <a:sym typeface="Montserrat ExtraBold"/>
              </a:rPr>
              <a:t>12 octobre 2021</a:t>
            </a:r>
            <a:endParaRPr lang="fr" sz="1200" dirty="0">
              <a:solidFill>
                <a:srgbClr val="FFFFFF"/>
              </a:solidFill>
              <a:latin typeface="Montserrat"/>
              <a:ea typeface="Montserrat ExtraBold"/>
              <a:cs typeface="Arial" panose="020B0604020202020204" pitchFamily="34" charset="0"/>
              <a:sym typeface="Montserrat ExtraBold"/>
            </a:endParaRPr>
          </a:p>
        </p:txBody>
      </p:sp>
      <p:pic>
        <p:nvPicPr>
          <p:cNvPr id="3" name="Image 2">
            <a:extLst>
              <a:ext uri="{FF2B5EF4-FFF2-40B4-BE49-F238E27FC236}">
                <a16:creationId xmlns:a16="http://schemas.microsoft.com/office/drawing/2014/main" id="{2FE1BEB3-9178-BE4F-8074-A9870FD9E621}"/>
              </a:ext>
            </a:extLst>
          </p:cNvPr>
          <p:cNvPicPr>
            <a:picLocks noChangeAspect="1"/>
          </p:cNvPicPr>
          <p:nvPr/>
        </p:nvPicPr>
        <p:blipFill>
          <a:blip r:embed="rId5"/>
          <a:stretch>
            <a:fillRect/>
          </a:stretch>
        </p:blipFill>
        <p:spPr>
          <a:xfrm>
            <a:off x="10458450" y="91158"/>
            <a:ext cx="1573529" cy="822861"/>
          </a:xfrm>
          <a:prstGeom prst="rect">
            <a:avLst/>
          </a:prstGeom>
        </p:spPr>
      </p:pic>
    </p:spTree>
    <p:extLst>
      <p:ext uri="{BB962C8B-B14F-4D97-AF65-F5344CB8AC3E}">
        <p14:creationId xmlns:p14="http://schemas.microsoft.com/office/powerpoint/2010/main" val="3721053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omme, équitation, portant, planche&#10;&#10;Description générée automatiquement">
            <a:extLst>
              <a:ext uri="{FF2B5EF4-FFF2-40B4-BE49-F238E27FC236}">
                <a16:creationId xmlns:a16="http://schemas.microsoft.com/office/drawing/2014/main" id="{E484FA9E-A929-5247-884A-C4AF2F0B20D1}"/>
              </a:ext>
            </a:extLst>
          </p:cNvPr>
          <p:cNvPicPr>
            <a:picLocks noChangeAspect="1"/>
          </p:cNvPicPr>
          <p:nvPr/>
        </p:nvPicPr>
        <p:blipFill rotWithShape="1">
          <a:blip r:embed="rId2"/>
          <a:srcRect l="58556" t="54925" r="19321" b="7863"/>
          <a:stretch/>
        </p:blipFill>
        <p:spPr>
          <a:xfrm>
            <a:off x="231495" y="6481837"/>
            <a:ext cx="359462" cy="403547"/>
          </a:xfrm>
          <a:prstGeom prst="rect">
            <a:avLst/>
          </a:prstGeom>
        </p:spPr>
      </p:pic>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connaissance de l’ouverture du marché </a:t>
            </a:r>
          </a:p>
        </p:txBody>
      </p:sp>
      <p:sp>
        <p:nvSpPr>
          <p:cNvPr id="5" name="ZoneTexte 4">
            <a:extLst>
              <a:ext uri="{FF2B5EF4-FFF2-40B4-BE49-F238E27FC236}">
                <a16:creationId xmlns:a16="http://schemas.microsoft.com/office/drawing/2014/main" id="{B2F0DCE2-A754-1F48-BD95-1653C4BF9006}"/>
              </a:ext>
            </a:extLst>
          </p:cNvPr>
          <p:cNvSpPr txBox="1"/>
          <p:nvPr/>
        </p:nvSpPr>
        <p:spPr>
          <a:xfrm>
            <a:off x="6210948" y="917160"/>
            <a:ext cx="5218227" cy="830997"/>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Q4. </a:t>
            </a:r>
            <a:r>
              <a:rPr lang="fr-FR" sz="1200" dirty="0">
                <a:latin typeface="Montserrat" pitchFamily="2" charset="77"/>
              </a:rPr>
              <a:t>Selon vous, pour un foyer comme le vôtre, est-il possible de changer de fournisseur d’électricité ?</a:t>
            </a:r>
          </a:p>
          <a:p>
            <a:r>
              <a:rPr lang="fr-FR" sz="1200" dirty="0">
                <a:solidFill>
                  <a:schemeClr val="bg1">
                    <a:lumMod val="65000"/>
                  </a:schemeClr>
                </a:solidFill>
                <a:latin typeface="Montserrat" pitchFamily="2" charset="77"/>
              </a:rPr>
              <a:t>Une seule réponse possible</a:t>
            </a:r>
          </a:p>
          <a:p>
            <a:endParaRPr lang="fr-FR" sz="1200" dirty="0">
              <a:latin typeface="Montserrat" pitchFamily="2" charset="77"/>
            </a:endParaRPr>
          </a:p>
        </p:txBody>
      </p:sp>
      <p:sp>
        <p:nvSpPr>
          <p:cNvPr id="12" name="ZoneTexte 11">
            <a:extLst>
              <a:ext uri="{FF2B5EF4-FFF2-40B4-BE49-F238E27FC236}">
                <a16:creationId xmlns:a16="http://schemas.microsoft.com/office/drawing/2014/main" id="{2726C949-59A9-A145-8C8B-20CA3C321826}"/>
              </a:ext>
            </a:extLst>
          </p:cNvPr>
          <p:cNvSpPr txBox="1"/>
          <p:nvPr/>
        </p:nvSpPr>
        <p:spPr>
          <a:xfrm>
            <a:off x="373095" y="917161"/>
            <a:ext cx="5513356" cy="830997"/>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Q3. </a:t>
            </a:r>
            <a:r>
              <a:rPr lang="fr-FR" sz="1200" dirty="0">
                <a:latin typeface="Montserrat" pitchFamily="2" charset="77"/>
              </a:rPr>
              <a:t>Selon vous, pour un foyer comme le vôtre, est-il possible de changer de fournisseur de gaz naturel ?</a:t>
            </a:r>
          </a:p>
          <a:p>
            <a:r>
              <a:rPr lang="fr-FR" sz="1200" dirty="0">
                <a:solidFill>
                  <a:schemeClr val="bg1">
                    <a:lumMod val="50000"/>
                  </a:schemeClr>
                </a:solidFill>
                <a:latin typeface="Montserrat" pitchFamily="2" charset="77"/>
              </a:rPr>
              <a:t>Une seule réponse possible</a:t>
            </a:r>
          </a:p>
          <a:p>
            <a:endParaRPr lang="fr-FR" sz="1200" dirty="0">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228928" y="6523676"/>
            <a:ext cx="1760505" cy="202025"/>
          </a:xfrm>
          <a:prstGeom prst="rect">
            <a:avLst/>
          </a:prstGeom>
        </p:spPr>
      </p:pic>
      <p:pic>
        <p:nvPicPr>
          <p:cNvPr id="45" name="Image 44">
            <a:extLst>
              <a:ext uri="{FF2B5EF4-FFF2-40B4-BE49-F238E27FC236}">
                <a16:creationId xmlns:a16="http://schemas.microsoft.com/office/drawing/2014/main" id="{D3EEC050-5AB0-2748-82ED-E1F18DA0F82B}"/>
              </a:ext>
            </a:extLst>
          </p:cNvPr>
          <p:cNvPicPr>
            <a:picLocks noChangeAspect="1"/>
          </p:cNvPicPr>
          <p:nvPr/>
        </p:nvPicPr>
        <p:blipFill>
          <a:blip r:embed="rId5"/>
          <a:stretch>
            <a:fillRect/>
          </a:stretch>
        </p:blipFill>
        <p:spPr>
          <a:xfrm>
            <a:off x="0" y="5081215"/>
            <a:ext cx="981936" cy="692222"/>
          </a:xfrm>
          <a:prstGeom prst="rect">
            <a:avLst/>
          </a:prstGeom>
        </p:spPr>
      </p:pic>
      <p:sp>
        <p:nvSpPr>
          <p:cNvPr id="46" name="Rectangle 45">
            <a:extLst>
              <a:ext uri="{FF2B5EF4-FFF2-40B4-BE49-F238E27FC236}">
                <a16:creationId xmlns:a16="http://schemas.microsoft.com/office/drawing/2014/main" id="{53DEEF81-6EA6-EC42-A850-EFA873FDBC64}"/>
              </a:ext>
            </a:extLst>
          </p:cNvPr>
          <p:cNvSpPr/>
          <p:nvPr/>
        </p:nvSpPr>
        <p:spPr bwMode="auto">
          <a:xfrm>
            <a:off x="942017" y="5104979"/>
            <a:ext cx="10040741" cy="904803"/>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notoriété de l’ouverture du marché est stable par rapport à 2020. </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9 Français sur 10 déclarent qu’il est possible de changer de fournisseur. La proportion est la même pour le gaz et l’électricité.</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autres ne peuvent pas, ne veulent pas ou sont satisfaits de leur fournisseur actuel. Quelques uns n’y voient pas d’intérêt (« c’est la même chose ailleurs »).</a:t>
            </a:r>
          </a:p>
        </p:txBody>
      </p:sp>
      <p:graphicFrame>
        <p:nvGraphicFramePr>
          <p:cNvPr id="6" name="Graphique 5">
            <a:extLst>
              <a:ext uri="{FF2B5EF4-FFF2-40B4-BE49-F238E27FC236}">
                <a16:creationId xmlns:a16="http://schemas.microsoft.com/office/drawing/2014/main" id="{C5496716-10FC-BF43-B07D-4319E8AC737E}"/>
              </a:ext>
            </a:extLst>
          </p:cNvPr>
          <p:cNvGraphicFramePr/>
          <p:nvPr>
            <p:extLst>
              <p:ext uri="{D42A27DB-BD31-4B8C-83A1-F6EECF244321}">
                <p14:modId xmlns:p14="http://schemas.microsoft.com/office/powerpoint/2010/main" val="2514531410"/>
              </p:ext>
            </p:extLst>
          </p:nvPr>
        </p:nvGraphicFramePr>
        <p:xfrm>
          <a:off x="505081" y="2091350"/>
          <a:ext cx="4610674" cy="2962054"/>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3B29B6E1-74AA-8346-8AC2-CDC3B2A8AE20}"/>
              </a:ext>
            </a:extLst>
          </p:cNvPr>
          <p:cNvSpPr>
            <a:spLocks noChangeArrowheads="1"/>
          </p:cNvSpPr>
          <p:nvPr/>
        </p:nvSpPr>
        <p:spPr bwMode="auto">
          <a:xfrm>
            <a:off x="603598" y="4651742"/>
            <a:ext cx="830113" cy="16459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prstTxWarp prst="textNoShape">
              <a:avLst/>
            </a:prstTxWarp>
          </a:bodyPr>
          <a:lstStyle/>
          <a:p>
            <a:r>
              <a:rPr lang="fr-FR" sz="1100" b="1" dirty="0">
                <a:solidFill>
                  <a:srgbClr val="404040"/>
                </a:solidFill>
                <a:latin typeface="Montserrat" pitchFamily="2" charset="77"/>
              </a:rPr>
              <a:t>N = 725 </a:t>
            </a:r>
          </a:p>
        </p:txBody>
      </p:sp>
      <p:graphicFrame>
        <p:nvGraphicFramePr>
          <p:cNvPr id="22" name="Graphique 21">
            <a:extLst>
              <a:ext uri="{FF2B5EF4-FFF2-40B4-BE49-F238E27FC236}">
                <a16:creationId xmlns:a16="http://schemas.microsoft.com/office/drawing/2014/main" id="{D3E11C70-D17F-FE43-A281-2F3B488F0BF8}"/>
              </a:ext>
            </a:extLst>
          </p:cNvPr>
          <p:cNvGraphicFramePr/>
          <p:nvPr>
            <p:extLst>
              <p:ext uri="{D42A27DB-BD31-4B8C-83A1-F6EECF244321}">
                <p14:modId xmlns:p14="http://schemas.microsoft.com/office/powerpoint/2010/main" val="124467800"/>
              </p:ext>
            </p:extLst>
          </p:nvPr>
        </p:nvGraphicFramePr>
        <p:xfrm>
          <a:off x="6669579" y="2123729"/>
          <a:ext cx="4313179" cy="2921782"/>
        </p:xfrm>
        <a:graphic>
          <a:graphicData uri="http://schemas.openxmlformats.org/drawingml/2006/chart">
            <c:chart xmlns:c="http://schemas.openxmlformats.org/drawingml/2006/chart" xmlns:r="http://schemas.openxmlformats.org/officeDocument/2006/relationships" r:id="rId7"/>
          </a:graphicData>
        </a:graphic>
      </p:graphicFrame>
      <p:sp>
        <p:nvSpPr>
          <p:cNvPr id="24" name="Rectangle 23">
            <a:extLst>
              <a:ext uri="{FF2B5EF4-FFF2-40B4-BE49-F238E27FC236}">
                <a16:creationId xmlns:a16="http://schemas.microsoft.com/office/drawing/2014/main" id="{CD9E86BF-E2E8-7A4F-A633-1A9C2D6CFCEE}"/>
              </a:ext>
            </a:extLst>
          </p:cNvPr>
          <p:cNvSpPr/>
          <p:nvPr/>
        </p:nvSpPr>
        <p:spPr>
          <a:xfrm>
            <a:off x="3873379" y="3174178"/>
            <a:ext cx="1760657"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b="1" i="1" dirty="0">
                <a:latin typeface="Montserrat" pitchFamily="2" charset="77"/>
              </a:rPr>
              <a:t>Rappel 2020	  89%</a:t>
            </a:r>
          </a:p>
        </p:txBody>
      </p:sp>
      <p:sp>
        <p:nvSpPr>
          <p:cNvPr id="27" name="Rectangle 26">
            <a:extLst>
              <a:ext uri="{FF2B5EF4-FFF2-40B4-BE49-F238E27FC236}">
                <a16:creationId xmlns:a16="http://schemas.microsoft.com/office/drawing/2014/main" id="{41BA6B7E-89DC-534E-9A7E-86326798037B}"/>
              </a:ext>
            </a:extLst>
          </p:cNvPr>
          <p:cNvSpPr>
            <a:spLocks noChangeArrowheads="1"/>
          </p:cNvSpPr>
          <p:nvPr/>
        </p:nvSpPr>
        <p:spPr bwMode="auto">
          <a:xfrm>
            <a:off x="6905863" y="4610375"/>
            <a:ext cx="830113" cy="164593"/>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prstTxWarp prst="textNoShape">
              <a:avLst/>
            </a:prstTxWarp>
          </a:bodyPr>
          <a:lstStyle/>
          <a:p>
            <a:r>
              <a:rPr lang="fr-FR" sz="1100" b="1" dirty="0">
                <a:solidFill>
                  <a:srgbClr val="404040"/>
                </a:solidFill>
                <a:latin typeface="Montserrat" pitchFamily="2" charset="77"/>
              </a:rPr>
              <a:t>N =  2016</a:t>
            </a:r>
          </a:p>
        </p:txBody>
      </p:sp>
      <p:sp>
        <p:nvSpPr>
          <p:cNvPr id="32" name="ZoneTexte 31">
            <a:extLst>
              <a:ext uri="{FF2B5EF4-FFF2-40B4-BE49-F238E27FC236}">
                <a16:creationId xmlns:a16="http://schemas.microsoft.com/office/drawing/2014/main" id="{DC402FF6-1B9C-944A-BE24-47D585BE153C}"/>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sp>
        <p:nvSpPr>
          <p:cNvPr id="33" name="Rectangle 32">
            <a:extLst>
              <a:ext uri="{FF2B5EF4-FFF2-40B4-BE49-F238E27FC236}">
                <a16:creationId xmlns:a16="http://schemas.microsoft.com/office/drawing/2014/main" id="{9443DCA9-4E1B-884E-8D3B-FB25C7BB06B0}"/>
              </a:ext>
            </a:extLst>
          </p:cNvPr>
          <p:cNvSpPr/>
          <p:nvPr/>
        </p:nvSpPr>
        <p:spPr>
          <a:xfrm>
            <a:off x="10039614" y="3232793"/>
            <a:ext cx="2113018"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50" b="1" i="1" dirty="0">
                <a:latin typeface="Montserrat" pitchFamily="2" charset="77"/>
              </a:rPr>
              <a:t>Rappel 2020     89%</a:t>
            </a:r>
          </a:p>
        </p:txBody>
      </p:sp>
      <p:cxnSp>
        <p:nvCxnSpPr>
          <p:cNvPr id="35" name="Connecteur droit 34">
            <a:extLst>
              <a:ext uri="{FF2B5EF4-FFF2-40B4-BE49-F238E27FC236}">
                <a16:creationId xmlns:a16="http://schemas.microsoft.com/office/drawing/2014/main" id="{72AE15D1-DBAD-E348-AF42-0DEC2753D6A2}"/>
              </a:ext>
            </a:extLst>
          </p:cNvPr>
          <p:cNvCxnSpPr>
            <a:cxnSpLocks/>
          </p:cNvCxnSpPr>
          <p:nvPr/>
        </p:nvCxnSpPr>
        <p:spPr>
          <a:xfrm>
            <a:off x="5762063" y="931846"/>
            <a:ext cx="0" cy="4027016"/>
          </a:xfrm>
          <a:prstGeom prst="line">
            <a:avLst/>
          </a:prstGeom>
          <a:ln>
            <a:solidFill>
              <a:srgbClr val="00FF3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CD2E922-ED58-4049-9E32-DFF6B29FAA2D}"/>
              </a:ext>
            </a:extLst>
          </p:cNvPr>
          <p:cNvSpPr/>
          <p:nvPr/>
        </p:nvSpPr>
        <p:spPr bwMode="auto">
          <a:xfrm>
            <a:off x="1748796" y="1749479"/>
            <a:ext cx="3934304" cy="811275"/>
          </a:xfrm>
          <a:prstGeom prst="rect">
            <a:avLst/>
          </a:prstGeom>
          <a:no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r>
              <a:rPr lang="fr-FR" sz="1000" i="1" dirty="0">
                <a:solidFill>
                  <a:srgbClr val="595959"/>
                </a:solidFill>
                <a:latin typeface="Montserrat" pitchFamily="2" charset="77"/>
                <a:cs typeface="Tahoma"/>
              </a:rPr>
              <a:t>4% ne sont pas les décideurs.</a:t>
            </a:r>
          </a:p>
          <a:p>
            <a:r>
              <a:rPr lang="fr-FR" sz="1000" i="1" dirty="0">
                <a:solidFill>
                  <a:srgbClr val="595959"/>
                </a:solidFill>
                <a:latin typeface="Montserrat" pitchFamily="2" charset="77"/>
                <a:cs typeface="Tahoma"/>
              </a:rPr>
              <a:t>1% ne peuvent pas car leur fournisseur est seul sur la zone.</a:t>
            </a:r>
          </a:p>
          <a:p>
            <a:r>
              <a:rPr lang="fr-FR" sz="1000" i="1" dirty="0">
                <a:solidFill>
                  <a:srgbClr val="595959"/>
                </a:solidFill>
                <a:latin typeface="Montserrat" pitchFamily="2" charset="77"/>
                <a:cs typeface="Tahoma"/>
              </a:rPr>
              <a:t>1% sont satisfaits de leur fournisseur actuel.</a:t>
            </a:r>
          </a:p>
          <a:p>
            <a:r>
              <a:rPr lang="fr-FR" sz="1000" i="1" dirty="0">
                <a:solidFill>
                  <a:srgbClr val="595959"/>
                </a:solidFill>
                <a:latin typeface="Montserrat" pitchFamily="2" charset="77"/>
                <a:cs typeface="Tahoma"/>
              </a:rPr>
              <a:t>Pour 1%, tous les fournisseurs sont identiques.</a:t>
            </a:r>
          </a:p>
          <a:p>
            <a:r>
              <a:rPr lang="fr-FR" sz="1000" i="1" dirty="0">
                <a:solidFill>
                  <a:srgbClr val="595959"/>
                </a:solidFill>
                <a:latin typeface="Montserrat" pitchFamily="2" charset="77"/>
                <a:cs typeface="Tahoma"/>
              </a:rPr>
              <a:t>1% jugent que c’est trop compliqué.</a:t>
            </a:r>
          </a:p>
          <a:p>
            <a:endParaRPr lang="fr-FR" sz="1000" i="1" dirty="0">
              <a:solidFill>
                <a:srgbClr val="595959"/>
              </a:solidFill>
              <a:highlight>
                <a:srgbClr val="00FFFF"/>
              </a:highlight>
              <a:latin typeface="Montserrat" pitchFamily="2" charset="77"/>
              <a:cs typeface="Tahoma"/>
            </a:endParaRPr>
          </a:p>
        </p:txBody>
      </p:sp>
      <p:sp>
        <p:nvSpPr>
          <p:cNvPr id="28" name="Rectangle 27">
            <a:extLst>
              <a:ext uri="{FF2B5EF4-FFF2-40B4-BE49-F238E27FC236}">
                <a16:creationId xmlns:a16="http://schemas.microsoft.com/office/drawing/2014/main" id="{EF963543-2161-D24E-92AC-C504608769C5}"/>
              </a:ext>
            </a:extLst>
          </p:cNvPr>
          <p:cNvSpPr/>
          <p:nvPr/>
        </p:nvSpPr>
        <p:spPr bwMode="auto">
          <a:xfrm>
            <a:off x="8081014" y="1580962"/>
            <a:ext cx="4110986" cy="1040149"/>
          </a:xfrm>
          <a:prstGeom prst="rect">
            <a:avLst/>
          </a:prstGeom>
          <a:no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r>
              <a:rPr lang="fr-FR" sz="1000" i="1" dirty="0">
                <a:solidFill>
                  <a:srgbClr val="595959"/>
                </a:solidFill>
                <a:latin typeface="Montserrat" pitchFamily="2" charset="77"/>
                <a:cs typeface="Tahoma"/>
              </a:rPr>
              <a:t>3% sont satisfaits de leur fournisseur actuel.</a:t>
            </a:r>
          </a:p>
          <a:p>
            <a:r>
              <a:rPr lang="fr-FR" sz="1000" i="1" dirty="0">
                <a:solidFill>
                  <a:srgbClr val="595959"/>
                </a:solidFill>
                <a:latin typeface="Montserrat" pitchFamily="2" charset="77"/>
                <a:cs typeface="Tahoma"/>
              </a:rPr>
              <a:t>1% ne sont pas décideurs.</a:t>
            </a:r>
          </a:p>
          <a:p>
            <a:r>
              <a:rPr lang="fr-FR" sz="1000" i="1" dirty="0">
                <a:solidFill>
                  <a:srgbClr val="595959"/>
                </a:solidFill>
                <a:latin typeface="Montserrat" pitchFamily="2" charset="77"/>
                <a:cs typeface="Tahoma"/>
              </a:rPr>
              <a:t>1% ne peuvent pas car leur fournisseur est le seul de la zone.</a:t>
            </a:r>
          </a:p>
          <a:p>
            <a:r>
              <a:rPr lang="fr-FR" sz="1000" i="1" dirty="0">
                <a:solidFill>
                  <a:srgbClr val="595959"/>
                </a:solidFill>
                <a:latin typeface="Montserrat" pitchFamily="2" charset="77"/>
                <a:cs typeface="Tahoma"/>
              </a:rPr>
              <a:t>1% sont obligés de passer par une régie ou une coopérative.</a:t>
            </a:r>
          </a:p>
          <a:p>
            <a:r>
              <a:rPr lang="fr-FR" sz="1000" i="1" dirty="0">
                <a:solidFill>
                  <a:srgbClr val="595959"/>
                </a:solidFill>
                <a:latin typeface="Montserrat" pitchFamily="2" charset="77"/>
                <a:cs typeface="Tahoma"/>
              </a:rPr>
              <a:t>1% n’ont pas envie.</a:t>
            </a:r>
          </a:p>
          <a:p>
            <a:r>
              <a:rPr lang="fr-FR" sz="1000" i="1" dirty="0">
                <a:solidFill>
                  <a:srgbClr val="595959"/>
                </a:solidFill>
                <a:latin typeface="Montserrat" pitchFamily="2" charset="77"/>
                <a:cs typeface="Tahoma"/>
              </a:rPr>
              <a:t>Pour 1%, les prix sont les mêmes chez tous les fournisseurs.</a:t>
            </a:r>
          </a:p>
        </p:txBody>
      </p:sp>
      <p:sp>
        <p:nvSpPr>
          <p:cNvPr id="2" name="Flèche courbée vers la droite 1">
            <a:extLst>
              <a:ext uri="{FF2B5EF4-FFF2-40B4-BE49-F238E27FC236}">
                <a16:creationId xmlns:a16="http://schemas.microsoft.com/office/drawing/2014/main" id="{6452A6BD-997D-754F-997B-47F24C71CF0B}"/>
              </a:ext>
            </a:extLst>
          </p:cNvPr>
          <p:cNvSpPr/>
          <p:nvPr/>
        </p:nvSpPr>
        <p:spPr>
          <a:xfrm>
            <a:off x="1868942" y="2498017"/>
            <a:ext cx="216568" cy="206743"/>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Flèche courbée vers la droite 30">
            <a:extLst>
              <a:ext uri="{FF2B5EF4-FFF2-40B4-BE49-F238E27FC236}">
                <a16:creationId xmlns:a16="http://schemas.microsoft.com/office/drawing/2014/main" id="{ADC8D032-AB14-6346-82D4-B8887D278EF9}"/>
              </a:ext>
            </a:extLst>
          </p:cNvPr>
          <p:cNvSpPr/>
          <p:nvPr/>
        </p:nvSpPr>
        <p:spPr>
          <a:xfrm>
            <a:off x="7901787" y="2498518"/>
            <a:ext cx="216568" cy="206743"/>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473326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D9A3EB-A7AF-A848-957C-DB2EE9A4DE43}"/>
              </a:ext>
            </a:extLst>
          </p:cNvPr>
          <p:cNvSpPr txBox="1"/>
          <p:nvPr/>
        </p:nvSpPr>
        <p:spPr>
          <a:xfrm>
            <a:off x="195944" y="462731"/>
            <a:ext cx="8196942"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connaissance de l’ouverture du marché</a:t>
            </a:r>
          </a:p>
        </p:txBody>
      </p:sp>
      <p:graphicFrame>
        <p:nvGraphicFramePr>
          <p:cNvPr id="3" name="Graphique 2">
            <a:extLst>
              <a:ext uri="{FF2B5EF4-FFF2-40B4-BE49-F238E27FC236}">
                <a16:creationId xmlns:a16="http://schemas.microsoft.com/office/drawing/2014/main" id="{200A51CF-5E87-CF43-A0A2-BED18B44B534}"/>
              </a:ext>
            </a:extLst>
          </p:cNvPr>
          <p:cNvGraphicFramePr/>
          <p:nvPr>
            <p:extLst>
              <p:ext uri="{D42A27DB-BD31-4B8C-83A1-F6EECF244321}">
                <p14:modId xmlns:p14="http://schemas.microsoft.com/office/powerpoint/2010/main" val="3535122184"/>
              </p:ext>
            </p:extLst>
          </p:nvPr>
        </p:nvGraphicFramePr>
        <p:xfrm>
          <a:off x="864040" y="1525798"/>
          <a:ext cx="10654145" cy="4892057"/>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0039E620-C5C4-3540-8D3C-8101AA291C64}"/>
              </a:ext>
            </a:extLst>
          </p:cNvPr>
          <p:cNvSpPr txBox="1"/>
          <p:nvPr/>
        </p:nvSpPr>
        <p:spPr>
          <a:xfrm>
            <a:off x="373094" y="1096756"/>
            <a:ext cx="11445811"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Q5. </a:t>
            </a:r>
            <a:r>
              <a:rPr lang="fr-FR" sz="1200" dirty="0">
                <a:latin typeface="Montserrat" pitchFamily="2" charset="77"/>
              </a:rPr>
              <a:t>Estimez-vous que vous êtes globalement informé(e) sur cette ouverture à la concurrence des marchés de l’électricité et du gaz naturel ? </a:t>
            </a:r>
          </a:p>
          <a:p>
            <a:r>
              <a:rPr lang="fr-FR" sz="1200" dirty="0">
                <a:solidFill>
                  <a:schemeClr val="bg1">
                    <a:lumMod val="65000"/>
                  </a:schemeClr>
                </a:solidFill>
                <a:latin typeface="Montserrat" pitchFamily="2" charset="77"/>
              </a:rPr>
              <a:t>Une seule réponse possible</a:t>
            </a:r>
          </a:p>
        </p:txBody>
      </p:sp>
      <p:sp>
        <p:nvSpPr>
          <p:cNvPr id="5" name="ZoneTexte 4">
            <a:extLst>
              <a:ext uri="{FF2B5EF4-FFF2-40B4-BE49-F238E27FC236}">
                <a16:creationId xmlns:a16="http://schemas.microsoft.com/office/drawing/2014/main" id="{BEC9EF39-DA04-FD4F-84AC-22E609BC92DA}"/>
              </a:ext>
            </a:extLst>
          </p:cNvPr>
          <p:cNvSpPr txBox="1"/>
          <p:nvPr/>
        </p:nvSpPr>
        <p:spPr>
          <a:xfrm>
            <a:off x="10295671" y="1808841"/>
            <a:ext cx="1101584" cy="253916"/>
          </a:xfrm>
          <a:prstGeom prst="rect">
            <a:avLst/>
          </a:prstGeom>
          <a:noFill/>
        </p:spPr>
        <p:txBody>
          <a:bodyPr wrap="none" rtlCol="0">
            <a:spAutoFit/>
          </a:bodyPr>
          <a:lstStyle/>
          <a:p>
            <a:pPr algn="ctr"/>
            <a:r>
              <a:rPr lang="fr-FR" sz="1050" dirty="0">
                <a:latin typeface="Montserrat" pitchFamily="2" charset="77"/>
              </a:rPr>
              <a:t>% Bien informés</a:t>
            </a:r>
          </a:p>
        </p:txBody>
      </p:sp>
      <p:sp>
        <p:nvSpPr>
          <p:cNvPr id="6" name="Rectangle 5">
            <a:extLst>
              <a:ext uri="{FF2B5EF4-FFF2-40B4-BE49-F238E27FC236}">
                <a16:creationId xmlns:a16="http://schemas.microsoft.com/office/drawing/2014/main" id="{41667AC0-4E57-2549-A176-A798EEBCBEAB}"/>
              </a:ext>
            </a:extLst>
          </p:cNvPr>
          <p:cNvSpPr/>
          <p:nvPr/>
        </p:nvSpPr>
        <p:spPr>
          <a:xfrm>
            <a:off x="10370207" y="2303303"/>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68%</a:t>
            </a:r>
          </a:p>
        </p:txBody>
      </p:sp>
      <p:graphicFrame>
        <p:nvGraphicFramePr>
          <p:cNvPr id="7" name="Graphique 6">
            <a:extLst>
              <a:ext uri="{FF2B5EF4-FFF2-40B4-BE49-F238E27FC236}">
                <a16:creationId xmlns:a16="http://schemas.microsoft.com/office/drawing/2014/main" id="{EFDCC492-678A-924E-92BF-23DA4D7931A3}"/>
              </a:ext>
            </a:extLst>
          </p:cNvPr>
          <p:cNvGraphicFramePr/>
          <p:nvPr>
            <p:extLst>
              <p:ext uri="{D42A27DB-BD31-4B8C-83A1-F6EECF244321}">
                <p14:modId xmlns:p14="http://schemas.microsoft.com/office/powerpoint/2010/main" val="3374914529"/>
              </p:ext>
            </p:extLst>
          </p:nvPr>
        </p:nvGraphicFramePr>
        <p:xfrm>
          <a:off x="3688435" y="3650264"/>
          <a:ext cx="7934671" cy="2393228"/>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37650CF3-70E7-6F49-A556-C85C5D789820}"/>
              </a:ext>
            </a:extLst>
          </p:cNvPr>
          <p:cNvPicPr>
            <a:picLocks noChangeAspect="1"/>
          </p:cNvPicPr>
          <p:nvPr/>
        </p:nvPicPr>
        <p:blipFill>
          <a:blip r:embed="rId4"/>
          <a:stretch>
            <a:fillRect/>
          </a:stretch>
        </p:blipFill>
        <p:spPr>
          <a:xfrm>
            <a:off x="195944" y="4243111"/>
            <a:ext cx="785992" cy="692222"/>
          </a:xfrm>
          <a:prstGeom prst="rect">
            <a:avLst/>
          </a:prstGeom>
        </p:spPr>
      </p:pic>
      <p:sp>
        <p:nvSpPr>
          <p:cNvPr id="10" name="Rectangle 9">
            <a:extLst>
              <a:ext uri="{FF2B5EF4-FFF2-40B4-BE49-F238E27FC236}">
                <a16:creationId xmlns:a16="http://schemas.microsoft.com/office/drawing/2014/main" id="{98687879-1F18-B14F-B4CB-A4C0DA3E0B02}"/>
              </a:ext>
            </a:extLst>
          </p:cNvPr>
          <p:cNvSpPr/>
          <p:nvPr/>
        </p:nvSpPr>
        <p:spPr bwMode="auto">
          <a:xfrm>
            <a:off x="1026874" y="4304774"/>
            <a:ext cx="2416088" cy="1130393"/>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7 personnes sur 10 se disent bien informées sur l’ouverture du marché.</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Ce taux est stable depuis 2018.</a:t>
            </a:r>
          </a:p>
        </p:txBody>
      </p:sp>
      <p:pic>
        <p:nvPicPr>
          <p:cNvPr id="11" name="Image 10">
            <a:extLst>
              <a:ext uri="{FF2B5EF4-FFF2-40B4-BE49-F238E27FC236}">
                <a16:creationId xmlns:a16="http://schemas.microsoft.com/office/drawing/2014/main" id="{52251670-D9C1-AD4B-A0F3-44154908BE73}"/>
              </a:ext>
            </a:extLst>
          </p:cNvPr>
          <p:cNvPicPr>
            <a:picLocks noChangeAspect="1"/>
          </p:cNvPicPr>
          <p:nvPr/>
        </p:nvPicPr>
        <p:blipFill>
          <a:blip r:embed="rId5"/>
          <a:stretch>
            <a:fillRect/>
          </a:stretch>
        </p:blipFill>
        <p:spPr>
          <a:xfrm>
            <a:off x="10159991" y="124994"/>
            <a:ext cx="1836065" cy="622055"/>
          </a:xfrm>
          <a:prstGeom prst="rect">
            <a:avLst/>
          </a:prstGeom>
        </p:spPr>
      </p:pic>
      <p:pic>
        <p:nvPicPr>
          <p:cNvPr id="12" name="Image 11">
            <a:extLst>
              <a:ext uri="{FF2B5EF4-FFF2-40B4-BE49-F238E27FC236}">
                <a16:creationId xmlns:a16="http://schemas.microsoft.com/office/drawing/2014/main" id="{77E1976D-4D86-AD49-BDCA-E6F10B63A41B}"/>
              </a:ext>
            </a:extLst>
          </p:cNvPr>
          <p:cNvPicPr>
            <a:picLocks noChangeAspect="1"/>
          </p:cNvPicPr>
          <p:nvPr/>
        </p:nvPicPr>
        <p:blipFill>
          <a:blip r:embed="rId6"/>
          <a:stretch>
            <a:fillRect/>
          </a:stretch>
        </p:blipFill>
        <p:spPr>
          <a:xfrm>
            <a:off x="10228928" y="6523676"/>
            <a:ext cx="1760505" cy="202025"/>
          </a:xfrm>
          <a:prstGeom prst="rect">
            <a:avLst/>
          </a:prstGeom>
        </p:spPr>
      </p:pic>
      <p:sp>
        <p:nvSpPr>
          <p:cNvPr id="16" name="Rectangle 15">
            <a:extLst>
              <a:ext uri="{FF2B5EF4-FFF2-40B4-BE49-F238E27FC236}">
                <a16:creationId xmlns:a16="http://schemas.microsoft.com/office/drawing/2014/main" id="{1DD749E1-9507-1C47-920B-411B8B07CBBF}"/>
              </a:ext>
            </a:extLst>
          </p:cNvPr>
          <p:cNvSpPr/>
          <p:nvPr/>
        </p:nvSpPr>
        <p:spPr>
          <a:xfrm>
            <a:off x="9733662" y="5112797"/>
            <a:ext cx="990532"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latin typeface="Montserrat" pitchFamily="2" charset="77"/>
              </a:rPr>
              <a:t>68%</a:t>
            </a:r>
          </a:p>
        </p:txBody>
      </p:sp>
      <p:pic>
        <p:nvPicPr>
          <p:cNvPr id="18" name="Graphique 17" descr="Internet">
            <a:extLst>
              <a:ext uri="{FF2B5EF4-FFF2-40B4-BE49-F238E27FC236}">
                <a16:creationId xmlns:a16="http://schemas.microsoft.com/office/drawing/2014/main" id="{4A72F82A-CA7F-4249-A5A2-CD423DE9719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838259" y="5137874"/>
            <a:ext cx="254000" cy="254000"/>
          </a:xfrm>
          <a:prstGeom prst="rect">
            <a:avLst/>
          </a:prstGeom>
        </p:spPr>
      </p:pic>
      <p:pic>
        <p:nvPicPr>
          <p:cNvPr id="20" name="Image 19" descr="Une image contenant homme, équitation, portant, planche&#10;&#10;Description générée automatiquement">
            <a:extLst>
              <a:ext uri="{FF2B5EF4-FFF2-40B4-BE49-F238E27FC236}">
                <a16:creationId xmlns:a16="http://schemas.microsoft.com/office/drawing/2014/main" id="{DFE54A19-713B-604D-AC40-F53A1103E6E2}"/>
              </a:ext>
            </a:extLst>
          </p:cNvPr>
          <p:cNvPicPr>
            <a:picLocks noChangeAspect="1"/>
          </p:cNvPicPr>
          <p:nvPr/>
        </p:nvPicPr>
        <p:blipFill rotWithShape="1">
          <a:blip r:embed="rId9"/>
          <a:srcRect l="58556" t="54925" r="19321" b="7863"/>
          <a:stretch/>
        </p:blipFill>
        <p:spPr>
          <a:xfrm>
            <a:off x="231495" y="6481837"/>
            <a:ext cx="359462" cy="403547"/>
          </a:xfrm>
          <a:prstGeom prst="rect">
            <a:avLst/>
          </a:prstGeom>
        </p:spPr>
      </p:pic>
      <p:sp>
        <p:nvSpPr>
          <p:cNvPr id="21" name="ZoneTexte 20">
            <a:extLst>
              <a:ext uri="{FF2B5EF4-FFF2-40B4-BE49-F238E27FC236}">
                <a16:creationId xmlns:a16="http://schemas.microsoft.com/office/drawing/2014/main" id="{EF6C0BD7-5891-9D4A-A136-AF5CA55BB4CA}"/>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spTree>
    <p:extLst>
      <p:ext uri="{BB962C8B-B14F-4D97-AF65-F5344CB8AC3E}">
        <p14:creationId xmlns:p14="http://schemas.microsoft.com/office/powerpoint/2010/main" val="274778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omme, équitation, portant, planche&#10;&#10;Description générée automatiquement">
            <a:extLst>
              <a:ext uri="{FF2B5EF4-FFF2-40B4-BE49-F238E27FC236}">
                <a16:creationId xmlns:a16="http://schemas.microsoft.com/office/drawing/2014/main" id="{E484FA9E-A929-5247-884A-C4AF2F0B20D1}"/>
              </a:ext>
            </a:extLst>
          </p:cNvPr>
          <p:cNvPicPr>
            <a:picLocks noChangeAspect="1"/>
          </p:cNvPicPr>
          <p:nvPr/>
        </p:nvPicPr>
        <p:blipFill rotWithShape="1">
          <a:blip r:embed="rId2"/>
          <a:srcRect l="58556" t="54925" r="19321" b="7863"/>
          <a:stretch/>
        </p:blipFill>
        <p:spPr>
          <a:xfrm>
            <a:off x="231495" y="6481837"/>
            <a:ext cx="359462" cy="403547"/>
          </a:xfrm>
          <a:prstGeom prst="rect">
            <a:avLst/>
          </a:prstGeom>
        </p:spPr>
      </p:pic>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recherche d’informations sur l’ouverture des marchés </a:t>
            </a:r>
          </a:p>
        </p:txBody>
      </p:sp>
      <p:sp>
        <p:nvSpPr>
          <p:cNvPr id="12" name="ZoneTexte 11">
            <a:extLst>
              <a:ext uri="{FF2B5EF4-FFF2-40B4-BE49-F238E27FC236}">
                <a16:creationId xmlns:a16="http://schemas.microsoft.com/office/drawing/2014/main" id="{2726C949-59A9-A145-8C8B-20CA3C321826}"/>
              </a:ext>
            </a:extLst>
          </p:cNvPr>
          <p:cNvSpPr txBox="1"/>
          <p:nvPr/>
        </p:nvSpPr>
        <p:spPr>
          <a:xfrm>
            <a:off x="373094" y="1100041"/>
            <a:ext cx="10575943"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Q6. </a:t>
            </a:r>
            <a:r>
              <a:rPr lang="fr-FR" sz="1200" dirty="0">
                <a:latin typeface="Montserrat" pitchFamily="2" charset="77"/>
              </a:rPr>
              <a:t>Avez-vous cherché à obtenir des informations sur cette ouverture à la concurrence des marchés ? </a:t>
            </a:r>
          </a:p>
          <a:p>
            <a:r>
              <a:rPr lang="fr-FR" sz="1200" dirty="0">
                <a:solidFill>
                  <a:schemeClr val="bg1">
                    <a:lumMod val="50000"/>
                  </a:schemeClr>
                </a:solidFill>
                <a:latin typeface="Montserrat" pitchFamily="2" charset="77"/>
              </a:rPr>
              <a:t>Une seule réponse possible</a:t>
            </a:r>
          </a:p>
          <a:p>
            <a:endParaRPr lang="fr-FR" sz="1200" dirty="0">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316567" y="6564512"/>
            <a:ext cx="1760505" cy="202025"/>
          </a:xfrm>
          <a:prstGeom prst="rect">
            <a:avLst/>
          </a:prstGeom>
        </p:spPr>
      </p:pic>
      <p:graphicFrame>
        <p:nvGraphicFramePr>
          <p:cNvPr id="39" name="Graphique 38">
            <a:extLst>
              <a:ext uri="{FF2B5EF4-FFF2-40B4-BE49-F238E27FC236}">
                <a16:creationId xmlns:a16="http://schemas.microsoft.com/office/drawing/2014/main" id="{BA52CBC9-D206-A74F-82CA-1D478BA696EE}"/>
              </a:ext>
            </a:extLst>
          </p:cNvPr>
          <p:cNvGraphicFramePr/>
          <p:nvPr>
            <p:extLst>
              <p:ext uri="{D42A27DB-BD31-4B8C-83A1-F6EECF244321}">
                <p14:modId xmlns:p14="http://schemas.microsoft.com/office/powerpoint/2010/main" val="880631996"/>
              </p:ext>
            </p:extLst>
          </p:nvPr>
        </p:nvGraphicFramePr>
        <p:xfrm>
          <a:off x="693643" y="2018612"/>
          <a:ext cx="8498506" cy="2136829"/>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9E94EE06-1E6E-B14C-B2D6-210496010ED4}"/>
              </a:ext>
            </a:extLst>
          </p:cNvPr>
          <p:cNvSpPr/>
          <p:nvPr/>
        </p:nvSpPr>
        <p:spPr bwMode="auto">
          <a:xfrm>
            <a:off x="1987886" y="5057170"/>
            <a:ext cx="8696922" cy="646331"/>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Cette année, davantage préoccupés par la consommation et les factures d’énergie, les Français se remettent à chercher des informations sur l’ouverture des marchés (+4 pts). </a:t>
            </a:r>
          </a:p>
        </p:txBody>
      </p:sp>
      <p:pic>
        <p:nvPicPr>
          <p:cNvPr id="42" name="Image 41">
            <a:extLst>
              <a:ext uri="{FF2B5EF4-FFF2-40B4-BE49-F238E27FC236}">
                <a16:creationId xmlns:a16="http://schemas.microsoft.com/office/drawing/2014/main" id="{8E517B32-0011-804C-B105-366CDF5EAFCD}"/>
              </a:ext>
            </a:extLst>
          </p:cNvPr>
          <p:cNvPicPr>
            <a:picLocks noChangeAspect="1"/>
          </p:cNvPicPr>
          <p:nvPr/>
        </p:nvPicPr>
        <p:blipFill>
          <a:blip r:embed="rId6"/>
          <a:stretch>
            <a:fillRect/>
          </a:stretch>
        </p:blipFill>
        <p:spPr>
          <a:xfrm>
            <a:off x="1158692" y="4925475"/>
            <a:ext cx="697000" cy="692222"/>
          </a:xfrm>
          <a:prstGeom prst="rect">
            <a:avLst/>
          </a:prstGeom>
        </p:spPr>
      </p:pic>
      <p:pic>
        <p:nvPicPr>
          <p:cNvPr id="20" name="Graphique 19" descr="Internet">
            <a:extLst>
              <a:ext uri="{FF2B5EF4-FFF2-40B4-BE49-F238E27FC236}">
                <a16:creationId xmlns:a16="http://schemas.microsoft.com/office/drawing/2014/main" id="{3E430CAD-7237-4F41-867A-1B539CCE72DA}"/>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363650" y="3512233"/>
            <a:ext cx="254000" cy="254000"/>
          </a:xfrm>
          <a:prstGeom prst="rect">
            <a:avLst/>
          </a:prstGeom>
        </p:spPr>
      </p:pic>
      <p:sp>
        <p:nvSpPr>
          <p:cNvPr id="22" name="ZoneTexte 21">
            <a:extLst>
              <a:ext uri="{FF2B5EF4-FFF2-40B4-BE49-F238E27FC236}">
                <a16:creationId xmlns:a16="http://schemas.microsoft.com/office/drawing/2014/main" id="{F9B782CC-DA35-714A-A8BF-A02F1965CAF4}"/>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sp>
        <p:nvSpPr>
          <p:cNvPr id="25" name="Rectangle 24">
            <a:extLst>
              <a:ext uri="{FF2B5EF4-FFF2-40B4-BE49-F238E27FC236}">
                <a16:creationId xmlns:a16="http://schemas.microsoft.com/office/drawing/2014/main" id="{EC882ACA-4967-5A40-8DDA-A0BCC7D9A47D}"/>
              </a:ext>
            </a:extLst>
          </p:cNvPr>
          <p:cNvSpPr/>
          <p:nvPr/>
        </p:nvSpPr>
        <p:spPr>
          <a:xfrm>
            <a:off x="7506970" y="3512232"/>
            <a:ext cx="525479" cy="253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latin typeface="Montserrat" pitchFamily="2" charset="77"/>
              </a:rPr>
              <a:t>44%</a:t>
            </a:r>
          </a:p>
        </p:txBody>
      </p:sp>
      <p:sp>
        <p:nvSpPr>
          <p:cNvPr id="15" name="ZoneTexte 14">
            <a:extLst>
              <a:ext uri="{FF2B5EF4-FFF2-40B4-BE49-F238E27FC236}">
                <a16:creationId xmlns:a16="http://schemas.microsoft.com/office/drawing/2014/main" id="{960E8CD2-F2D3-8947-A994-F5520DC68729}"/>
              </a:ext>
            </a:extLst>
          </p:cNvPr>
          <p:cNvSpPr txBox="1"/>
          <p:nvPr/>
        </p:nvSpPr>
        <p:spPr>
          <a:xfrm>
            <a:off x="9325786" y="2357188"/>
            <a:ext cx="1981562" cy="1569660"/>
          </a:xfrm>
          <a:prstGeom prst="rect">
            <a:avLst/>
          </a:prstGeom>
          <a:noFill/>
          <a:ln>
            <a:noFill/>
          </a:ln>
        </p:spPr>
        <p:txBody>
          <a:bodyPr wrap="square" rtlCol="0">
            <a:spAutoFit/>
          </a:bodyPr>
          <a:lstStyle/>
          <a:p>
            <a:pPr marL="171450" indent="-171450">
              <a:buFont typeface="Arial" panose="020B0604020202020204" pitchFamily="34" charset="0"/>
              <a:buChar char="•"/>
            </a:pPr>
            <a:r>
              <a:rPr lang="fr-FR" sz="1200" dirty="0">
                <a:solidFill>
                  <a:srgbClr val="00FF30"/>
                </a:solidFill>
                <a:latin typeface="Montserrat" pitchFamily="2" charset="77"/>
              </a:rPr>
              <a:t>64% des contrats d’électricité en offre de marché</a:t>
            </a:r>
          </a:p>
          <a:p>
            <a:pPr marL="171450" indent="-171450">
              <a:buFont typeface="Arial" panose="020B0604020202020204" pitchFamily="34" charset="0"/>
              <a:buChar char="•"/>
            </a:pPr>
            <a:r>
              <a:rPr lang="fr-FR" sz="1200" dirty="0">
                <a:solidFill>
                  <a:srgbClr val="00FF30"/>
                </a:solidFill>
                <a:latin typeface="Montserrat" pitchFamily="2" charset="77"/>
              </a:rPr>
              <a:t>55% des cadres et professions intellectuelles supérieures</a:t>
            </a:r>
          </a:p>
          <a:p>
            <a:pPr marL="171450" indent="-171450">
              <a:buFont typeface="Arial" panose="020B0604020202020204" pitchFamily="34" charset="0"/>
              <a:buChar char="•"/>
            </a:pPr>
            <a:r>
              <a:rPr lang="fr-FR" sz="1200" dirty="0">
                <a:solidFill>
                  <a:srgbClr val="00FF30"/>
                </a:solidFill>
                <a:latin typeface="Montserrat" pitchFamily="2" charset="77"/>
              </a:rPr>
              <a:t>49% des 35-44 ans</a:t>
            </a:r>
          </a:p>
        </p:txBody>
      </p:sp>
    </p:spTree>
    <p:extLst>
      <p:ext uri="{BB962C8B-B14F-4D97-AF65-F5344CB8AC3E}">
        <p14:creationId xmlns:p14="http://schemas.microsoft.com/office/powerpoint/2010/main" val="1602015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D9A3EB-A7AF-A848-957C-DB2EE9A4DE43}"/>
              </a:ext>
            </a:extLst>
          </p:cNvPr>
          <p:cNvSpPr txBox="1"/>
          <p:nvPr/>
        </p:nvSpPr>
        <p:spPr>
          <a:xfrm>
            <a:off x="195944" y="462731"/>
            <a:ext cx="8196942"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opinion à l’égard de l’ouverture des marchés</a:t>
            </a:r>
          </a:p>
        </p:txBody>
      </p:sp>
      <p:graphicFrame>
        <p:nvGraphicFramePr>
          <p:cNvPr id="3" name="Graphique 2">
            <a:extLst>
              <a:ext uri="{FF2B5EF4-FFF2-40B4-BE49-F238E27FC236}">
                <a16:creationId xmlns:a16="http://schemas.microsoft.com/office/drawing/2014/main" id="{200A51CF-5E87-CF43-A0A2-BED18B44B534}"/>
              </a:ext>
            </a:extLst>
          </p:cNvPr>
          <p:cNvGraphicFramePr/>
          <p:nvPr>
            <p:extLst>
              <p:ext uri="{D42A27DB-BD31-4B8C-83A1-F6EECF244321}">
                <p14:modId xmlns:p14="http://schemas.microsoft.com/office/powerpoint/2010/main" val="1744442057"/>
              </p:ext>
            </p:extLst>
          </p:nvPr>
        </p:nvGraphicFramePr>
        <p:xfrm>
          <a:off x="768926" y="1453105"/>
          <a:ext cx="10654145" cy="3947023"/>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0039E620-C5C4-3540-8D3C-8101AA291C64}"/>
              </a:ext>
            </a:extLst>
          </p:cNvPr>
          <p:cNvSpPr txBox="1"/>
          <p:nvPr/>
        </p:nvSpPr>
        <p:spPr>
          <a:xfrm>
            <a:off x="373094" y="1183574"/>
            <a:ext cx="11445811"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Q13.</a:t>
            </a:r>
            <a:r>
              <a:rPr lang="fr-FR" sz="1200" dirty="0">
                <a:latin typeface="Montserrat" pitchFamily="2" charset="77"/>
              </a:rPr>
              <a:t> Selon vous, l’ouverture à la concurrence du marché de l’électricité et du gaz naturel est…</a:t>
            </a:r>
          </a:p>
          <a:p>
            <a:r>
              <a:rPr lang="fr-FR" sz="1200" dirty="0">
                <a:solidFill>
                  <a:schemeClr val="tx1">
                    <a:lumMod val="50000"/>
                    <a:lumOff val="50000"/>
                  </a:schemeClr>
                </a:solidFill>
                <a:latin typeface="Montserrat" pitchFamily="2" charset="77"/>
              </a:rPr>
              <a:t>Une seule réponse possible – Question non obligatoire</a:t>
            </a:r>
          </a:p>
        </p:txBody>
      </p:sp>
      <p:sp>
        <p:nvSpPr>
          <p:cNvPr id="5" name="ZoneTexte 4">
            <a:extLst>
              <a:ext uri="{FF2B5EF4-FFF2-40B4-BE49-F238E27FC236}">
                <a16:creationId xmlns:a16="http://schemas.microsoft.com/office/drawing/2014/main" id="{BEC9EF39-DA04-FD4F-84AC-22E609BC92DA}"/>
              </a:ext>
            </a:extLst>
          </p:cNvPr>
          <p:cNvSpPr txBox="1"/>
          <p:nvPr/>
        </p:nvSpPr>
        <p:spPr>
          <a:xfrm>
            <a:off x="10072637" y="2095154"/>
            <a:ext cx="1265091" cy="253916"/>
          </a:xfrm>
          <a:prstGeom prst="rect">
            <a:avLst/>
          </a:prstGeom>
          <a:noFill/>
        </p:spPr>
        <p:txBody>
          <a:bodyPr wrap="none" rtlCol="0">
            <a:spAutoFit/>
          </a:bodyPr>
          <a:lstStyle/>
          <a:p>
            <a:pPr algn="ctr"/>
            <a:r>
              <a:rPr lang="fr-FR" sz="1050" dirty="0">
                <a:latin typeface="Montserrat" pitchFamily="2" charset="77"/>
              </a:rPr>
              <a:t>% Une bonne chose</a:t>
            </a:r>
          </a:p>
        </p:txBody>
      </p:sp>
      <p:sp>
        <p:nvSpPr>
          <p:cNvPr id="6" name="Rectangle 5">
            <a:extLst>
              <a:ext uri="{FF2B5EF4-FFF2-40B4-BE49-F238E27FC236}">
                <a16:creationId xmlns:a16="http://schemas.microsoft.com/office/drawing/2014/main" id="{41667AC0-4E57-2549-A176-A798EEBCBEAB}"/>
              </a:ext>
            </a:extLst>
          </p:cNvPr>
          <p:cNvSpPr/>
          <p:nvPr/>
        </p:nvSpPr>
        <p:spPr>
          <a:xfrm>
            <a:off x="10228928" y="2633158"/>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72%</a:t>
            </a:r>
          </a:p>
        </p:txBody>
      </p:sp>
      <p:graphicFrame>
        <p:nvGraphicFramePr>
          <p:cNvPr id="7" name="Graphique 6">
            <a:extLst>
              <a:ext uri="{FF2B5EF4-FFF2-40B4-BE49-F238E27FC236}">
                <a16:creationId xmlns:a16="http://schemas.microsoft.com/office/drawing/2014/main" id="{EFDCC492-678A-924E-92BF-23DA4D7931A3}"/>
              </a:ext>
            </a:extLst>
          </p:cNvPr>
          <p:cNvGraphicFramePr/>
          <p:nvPr>
            <p:extLst>
              <p:ext uri="{D42A27DB-BD31-4B8C-83A1-F6EECF244321}">
                <p14:modId xmlns:p14="http://schemas.microsoft.com/office/powerpoint/2010/main" val="1770457910"/>
              </p:ext>
            </p:extLst>
          </p:nvPr>
        </p:nvGraphicFramePr>
        <p:xfrm>
          <a:off x="3770926" y="4130448"/>
          <a:ext cx="7227989" cy="2393228"/>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37650CF3-70E7-6F49-A556-C85C5D789820}"/>
              </a:ext>
            </a:extLst>
          </p:cNvPr>
          <p:cNvPicPr>
            <a:picLocks noChangeAspect="1"/>
          </p:cNvPicPr>
          <p:nvPr/>
        </p:nvPicPr>
        <p:blipFill>
          <a:blip r:embed="rId4"/>
          <a:stretch>
            <a:fillRect/>
          </a:stretch>
        </p:blipFill>
        <p:spPr>
          <a:xfrm>
            <a:off x="172747" y="4116024"/>
            <a:ext cx="786552" cy="692222"/>
          </a:xfrm>
          <a:prstGeom prst="rect">
            <a:avLst/>
          </a:prstGeom>
        </p:spPr>
      </p:pic>
      <p:sp>
        <p:nvSpPr>
          <p:cNvPr id="10" name="Rectangle 9">
            <a:extLst>
              <a:ext uri="{FF2B5EF4-FFF2-40B4-BE49-F238E27FC236}">
                <a16:creationId xmlns:a16="http://schemas.microsoft.com/office/drawing/2014/main" id="{98687879-1F18-B14F-B4CB-A4C0DA3E0B02}"/>
              </a:ext>
            </a:extLst>
          </p:cNvPr>
          <p:cNvSpPr/>
          <p:nvPr/>
        </p:nvSpPr>
        <p:spPr bwMode="auto">
          <a:xfrm>
            <a:off x="961857" y="4182619"/>
            <a:ext cx="2369127" cy="1630272"/>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L’opinion des Français ne change pas. Ils restent favorables à l’ouverture à la concurrence. </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part de ceux qui trouvent que c’est une bonne chose se stabilise à 72%.</a:t>
            </a:r>
          </a:p>
        </p:txBody>
      </p:sp>
      <p:pic>
        <p:nvPicPr>
          <p:cNvPr id="11" name="Image 10">
            <a:extLst>
              <a:ext uri="{FF2B5EF4-FFF2-40B4-BE49-F238E27FC236}">
                <a16:creationId xmlns:a16="http://schemas.microsoft.com/office/drawing/2014/main" id="{BA867DDA-83DF-7443-A98C-9132FF550D7E}"/>
              </a:ext>
            </a:extLst>
          </p:cNvPr>
          <p:cNvPicPr>
            <a:picLocks noChangeAspect="1"/>
          </p:cNvPicPr>
          <p:nvPr/>
        </p:nvPicPr>
        <p:blipFill>
          <a:blip r:embed="rId5"/>
          <a:stretch>
            <a:fillRect/>
          </a:stretch>
        </p:blipFill>
        <p:spPr>
          <a:xfrm>
            <a:off x="10159991" y="105968"/>
            <a:ext cx="1836065" cy="622055"/>
          </a:xfrm>
          <a:prstGeom prst="rect">
            <a:avLst/>
          </a:prstGeom>
        </p:spPr>
      </p:pic>
      <p:pic>
        <p:nvPicPr>
          <p:cNvPr id="12" name="Image 11">
            <a:extLst>
              <a:ext uri="{FF2B5EF4-FFF2-40B4-BE49-F238E27FC236}">
                <a16:creationId xmlns:a16="http://schemas.microsoft.com/office/drawing/2014/main" id="{74619848-8366-764F-ACD4-70020ED709DC}"/>
              </a:ext>
            </a:extLst>
          </p:cNvPr>
          <p:cNvPicPr>
            <a:picLocks noChangeAspect="1"/>
          </p:cNvPicPr>
          <p:nvPr/>
        </p:nvPicPr>
        <p:blipFill>
          <a:blip r:embed="rId6"/>
          <a:stretch>
            <a:fillRect/>
          </a:stretch>
        </p:blipFill>
        <p:spPr>
          <a:xfrm>
            <a:off x="10228928" y="6523676"/>
            <a:ext cx="1760505" cy="202025"/>
          </a:xfrm>
          <a:prstGeom prst="rect">
            <a:avLst/>
          </a:prstGeom>
        </p:spPr>
      </p:pic>
      <p:pic>
        <p:nvPicPr>
          <p:cNvPr id="21" name="chart">
            <a:extLst>
              <a:ext uri="{FF2B5EF4-FFF2-40B4-BE49-F238E27FC236}">
                <a16:creationId xmlns:a16="http://schemas.microsoft.com/office/drawing/2014/main" id="{9F3F8ED1-AE8D-DB42-B3FD-739506858E31}"/>
              </a:ext>
            </a:extLst>
          </p:cNvPr>
          <p:cNvPicPr>
            <a:picLocks noChangeAspect="1"/>
          </p:cNvPicPr>
          <p:nvPr/>
        </p:nvPicPr>
        <p:blipFill>
          <a:blip r:embed="rId7"/>
          <a:stretch>
            <a:fillRect/>
          </a:stretch>
        </p:blipFill>
        <p:spPr>
          <a:xfrm>
            <a:off x="7033370" y="5202908"/>
            <a:ext cx="304842" cy="317503"/>
          </a:xfrm>
          <a:prstGeom prst="rect">
            <a:avLst/>
          </a:prstGeom>
        </p:spPr>
      </p:pic>
      <p:pic>
        <p:nvPicPr>
          <p:cNvPr id="20" name="chart">
            <a:extLst>
              <a:ext uri="{FF2B5EF4-FFF2-40B4-BE49-F238E27FC236}">
                <a16:creationId xmlns:a16="http://schemas.microsoft.com/office/drawing/2014/main" id="{D253E5E8-24DF-5E40-918D-B63E3DEB5325}"/>
              </a:ext>
            </a:extLst>
          </p:cNvPr>
          <p:cNvPicPr>
            <a:picLocks noChangeAspect="1"/>
          </p:cNvPicPr>
          <p:nvPr/>
        </p:nvPicPr>
        <p:blipFill>
          <a:blip r:embed="rId7"/>
          <a:stretch>
            <a:fillRect/>
          </a:stretch>
        </p:blipFill>
        <p:spPr>
          <a:xfrm>
            <a:off x="9790655" y="5241376"/>
            <a:ext cx="304842" cy="317503"/>
          </a:xfrm>
          <a:prstGeom prst="rect">
            <a:avLst/>
          </a:prstGeom>
        </p:spPr>
      </p:pic>
      <p:pic>
        <p:nvPicPr>
          <p:cNvPr id="24" name="Graphique 23" descr="Internet">
            <a:extLst>
              <a:ext uri="{FF2B5EF4-FFF2-40B4-BE49-F238E27FC236}">
                <a16:creationId xmlns:a16="http://schemas.microsoft.com/office/drawing/2014/main" id="{E4D61845-6CF9-6048-AB7C-0177BF0F6F7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343385" y="4948908"/>
            <a:ext cx="254000" cy="254000"/>
          </a:xfrm>
          <a:prstGeom prst="rect">
            <a:avLst/>
          </a:prstGeom>
        </p:spPr>
      </p:pic>
      <p:sp>
        <p:nvSpPr>
          <p:cNvPr id="25" name="Rectangle 24">
            <a:extLst>
              <a:ext uri="{FF2B5EF4-FFF2-40B4-BE49-F238E27FC236}">
                <a16:creationId xmlns:a16="http://schemas.microsoft.com/office/drawing/2014/main" id="{F2A9D89B-F9A5-8E4E-9B4E-2321C2D9E091}"/>
              </a:ext>
            </a:extLst>
          </p:cNvPr>
          <p:cNvSpPr/>
          <p:nvPr/>
        </p:nvSpPr>
        <p:spPr>
          <a:xfrm>
            <a:off x="9238396" y="4939411"/>
            <a:ext cx="990532"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solidFill>
                  <a:srgbClr val="00FF30"/>
                </a:solidFill>
                <a:latin typeface="Montserrat" pitchFamily="2" charset="77"/>
              </a:rPr>
              <a:t>73%</a:t>
            </a:r>
          </a:p>
        </p:txBody>
      </p:sp>
      <p:sp>
        <p:nvSpPr>
          <p:cNvPr id="27" name="ZoneTexte 26">
            <a:extLst>
              <a:ext uri="{FF2B5EF4-FFF2-40B4-BE49-F238E27FC236}">
                <a16:creationId xmlns:a16="http://schemas.microsoft.com/office/drawing/2014/main" id="{B147C2E1-B1FA-0041-BAEF-71F1CE32F5F1}"/>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28" name="Image 27" descr="Une image contenant homme, équitation, portant, planche&#10;&#10;Description générée automatiquement">
            <a:extLst>
              <a:ext uri="{FF2B5EF4-FFF2-40B4-BE49-F238E27FC236}">
                <a16:creationId xmlns:a16="http://schemas.microsoft.com/office/drawing/2014/main" id="{9C299048-F65A-BA49-A34D-0B0A4AED2BE4}"/>
              </a:ext>
            </a:extLst>
          </p:cNvPr>
          <p:cNvPicPr>
            <a:picLocks noChangeAspect="1"/>
          </p:cNvPicPr>
          <p:nvPr/>
        </p:nvPicPr>
        <p:blipFill rotWithShape="1">
          <a:blip r:embed="rId10"/>
          <a:srcRect l="58556" t="54925" r="19321" b="7863"/>
          <a:stretch/>
        </p:blipFill>
        <p:spPr>
          <a:xfrm>
            <a:off x="231495" y="6481837"/>
            <a:ext cx="359462" cy="403547"/>
          </a:xfrm>
          <a:prstGeom prst="rect">
            <a:avLst/>
          </a:prstGeom>
        </p:spPr>
      </p:pic>
      <p:sp>
        <p:nvSpPr>
          <p:cNvPr id="31" name="Ellipse 30">
            <a:extLst>
              <a:ext uri="{FF2B5EF4-FFF2-40B4-BE49-F238E27FC236}">
                <a16:creationId xmlns:a16="http://schemas.microsoft.com/office/drawing/2014/main" id="{7CFC27C1-5987-934B-A6B8-EC1DA8989ECA}"/>
              </a:ext>
            </a:extLst>
          </p:cNvPr>
          <p:cNvSpPr/>
          <p:nvPr/>
        </p:nvSpPr>
        <p:spPr>
          <a:xfrm>
            <a:off x="9329169" y="4779218"/>
            <a:ext cx="756767" cy="788456"/>
          </a:xfrm>
          <a:prstGeom prst="ellipse">
            <a:avLst/>
          </a:prstGeom>
          <a:noFill/>
          <a:ln>
            <a:solidFill>
              <a:srgbClr val="00F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4901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D9A3EB-A7AF-A848-957C-DB2EE9A4DE43}"/>
              </a:ext>
            </a:extLst>
          </p:cNvPr>
          <p:cNvSpPr txBox="1"/>
          <p:nvPr/>
        </p:nvSpPr>
        <p:spPr>
          <a:xfrm>
            <a:off x="260469" y="426778"/>
            <a:ext cx="8196942"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opinion à l’égard de l’ouverture des marchés</a:t>
            </a:r>
          </a:p>
        </p:txBody>
      </p:sp>
      <p:sp>
        <p:nvSpPr>
          <p:cNvPr id="4" name="ZoneTexte 3">
            <a:extLst>
              <a:ext uri="{FF2B5EF4-FFF2-40B4-BE49-F238E27FC236}">
                <a16:creationId xmlns:a16="http://schemas.microsoft.com/office/drawing/2014/main" id="{0039E620-C5C4-3540-8D3C-8101AA291C64}"/>
              </a:ext>
            </a:extLst>
          </p:cNvPr>
          <p:cNvSpPr txBox="1"/>
          <p:nvPr/>
        </p:nvSpPr>
        <p:spPr>
          <a:xfrm>
            <a:off x="20167" y="940340"/>
            <a:ext cx="5412887"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Q14.</a:t>
            </a:r>
            <a:r>
              <a:rPr lang="fr-FR" sz="1200" dirty="0">
                <a:latin typeface="Montserrat" pitchFamily="2" charset="77"/>
              </a:rPr>
              <a:t> L’ouverture à la concurrence du marché de l’électricité et du gaz naturel a-t-elle conduit à… ?</a:t>
            </a:r>
            <a:endParaRPr lang="fr-FR" sz="1200" dirty="0">
              <a:solidFill>
                <a:schemeClr val="tx1">
                  <a:lumMod val="50000"/>
                  <a:lumOff val="50000"/>
                </a:schemeClr>
              </a:solidFill>
              <a:latin typeface="Montserrat" pitchFamily="2" charset="77"/>
            </a:endParaRPr>
          </a:p>
          <a:p>
            <a:r>
              <a:rPr lang="fr-FR" sz="1200" dirty="0">
                <a:solidFill>
                  <a:schemeClr val="tx1">
                    <a:lumMod val="50000"/>
                    <a:lumOff val="50000"/>
                  </a:schemeClr>
                </a:solidFill>
                <a:latin typeface="Montserrat" pitchFamily="2" charset="77"/>
              </a:rPr>
              <a:t>Une seule réponse possible – Question non obligatoire</a:t>
            </a:r>
          </a:p>
        </p:txBody>
      </p:sp>
      <p:graphicFrame>
        <p:nvGraphicFramePr>
          <p:cNvPr id="20" name="Graphique 19">
            <a:extLst>
              <a:ext uri="{FF2B5EF4-FFF2-40B4-BE49-F238E27FC236}">
                <a16:creationId xmlns:a16="http://schemas.microsoft.com/office/drawing/2014/main" id="{745F9277-0082-A74C-8182-C0A8FD7C0D67}"/>
              </a:ext>
            </a:extLst>
          </p:cNvPr>
          <p:cNvGraphicFramePr/>
          <p:nvPr>
            <p:extLst>
              <p:ext uri="{D42A27DB-BD31-4B8C-83A1-F6EECF244321}">
                <p14:modId xmlns:p14="http://schemas.microsoft.com/office/powerpoint/2010/main" val="3018151237"/>
              </p:ext>
            </p:extLst>
          </p:nvPr>
        </p:nvGraphicFramePr>
        <p:xfrm>
          <a:off x="83526" y="1116280"/>
          <a:ext cx="5209233" cy="44206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phique 20">
            <a:extLst>
              <a:ext uri="{FF2B5EF4-FFF2-40B4-BE49-F238E27FC236}">
                <a16:creationId xmlns:a16="http://schemas.microsoft.com/office/drawing/2014/main" id="{CFF4D999-6F82-044E-B1D4-E8D0B5A37205}"/>
              </a:ext>
            </a:extLst>
          </p:cNvPr>
          <p:cNvGraphicFramePr/>
          <p:nvPr>
            <p:extLst>
              <p:ext uri="{D42A27DB-BD31-4B8C-83A1-F6EECF244321}">
                <p14:modId xmlns:p14="http://schemas.microsoft.com/office/powerpoint/2010/main" val="4070001482"/>
              </p:ext>
            </p:extLst>
          </p:nvPr>
        </p:nvGraphicFramePr>
        <p:xfrm>
          <a:off x="4610098" y="1108773"/>
          <a:ext cx="5645197" cy="4420696"/>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a16="http://schemas.microsoft.com/office/drawing/2014/main" id="{FCD819B0-EEEC-E94F-BA4B-E39178D68655}"/>
              </a:ext>
            </a:extLst>
          </p:cNvPr>
          <p:cNvSpPr txBox="1"/>
          <p:nvPr/>
        </p:nvSpPr>
        <p:spPr>
          <a:xfrm>
            <a:off x="5504152" y="962788"/>
            <a:ext cx="5334001"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Q15.</a:t>
            </a:r>
            <a:r>
              <a:rPr lang="fr-FR" sz="1200" dirty="0">
                <a:latin typeface="Montserrat" pitchFamily="2" charset="77"/>
              </a:rPr>
              <a:t> </a:t>
            </a:r>
            <a:r>
              <a:rPr lang="fr-FR" sz="1200" dirty="0">
                <a:solidFill>
                  <a:schemeClr val="tx1">
                    <a:lumMod val="75000"/>
                    <a:lumOff val="25000"/>
                  </a:schemeClr>
                </a:solidFill>
                <a:latin typeface="Montserrat" pitchFamily="2" charset="77"/>
              </a:rPr>
              <a:t>Et cette ouverture a-t-elle entraîné… ?</a:t>
            </a:r>
          </a:p>
          <a:p>
            <a:r>
              <a:rPr lang="fr-FR" sz="1200" dirty="0">
                <a:solidFill>
                  <a:schemeClr val="tx1">
                    <a:lumMod val="50000"/>
                    <a:lumOff val="50000"/>
                  </a:schemeClr>
                </a:solidFill>
                <a:latin typeface="Montserrat" pitchFamily="2" charset="77"/>
              </a:rPr>
              <a:t>Une seule réponse possible – Question non obligatoire</a:t>
            </a:r>
          </a:p>
        </p:txBody>
      </p:sp>
      <p:pic>
        <p:nvPicPr>
          <p:cNvPr id="12" name="Graphique 11" descr="Internet">
            <a:extLst>
              <a:ext uri="{FF2B5EF4-FFF2-40B4-BE49-F238E27FC236}">
                <a16:creationId xmlns:a16="http://schemas.microsoft.com/office/drawing/2014/main" id="{8ED42677-52CB-494C-A691-D4D433C5AE2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273400" y="3826657"/>
            <a:ext cx="254000" cy="254000"/>
          </a:xfrm>
          <a:prstGeom prst="rect">
            <a:avLst/>
          </a:prstGeom>
        </p:spPr>
      </p:pic>
      <p:sp>
        <p:nvSpPr>
          <p:cNvPr id="13" name="Rectangle 12">
            <a:extLst>
              <a:ext uri="{FF2B5EF4-FFF2-40B4-BE49-F238E27FC236}">
                <a16:creationId xmlns:a16="http://schemas.microsoft.com/office/drawing/2014/main" id="{CD634717-9A70-6F45-8890-98C13456DBC0}"/>
              </a:ext>
            </a:extLst>
          </p:cNvPr>
          <p:cNvSpPr/>
          <p:nvPr/>
        </p:nvSpPr>
        <p:spPr>
          <a:xfrm>
            <a:off x="3148663" y="3834206"/>
            <a:ext cx="990532"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solidFill>
                  <a:srgbClr val="00FF30"/>
                </a:solidFill>
                <a:latin typeface="Montserrat" pitchFamily="2" charset="77"/>
              </a:rPr>
              <a:t>32%</a:t>
            </a:r>
          </a:p>
        </p:txBody>
      </p:sp>
      <p:pic>
        <p:nvPicPr>
          <p:cNvPr id="14" name="Graphique 13" descr="Internet">
            <a:extLst>
              <a:ext uri="{FF2B5EF4-FFF2-40B4-BE49-F238E27FC236}">
                <a16:creationId xmlns:a16="http://schemas.microsoft.com/office/drawing/2014/main" id="{BB94EFAD-9759-904A-9160-3F38E14963E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260857" y="3699741"/>
            <a:ext cx="254000" cy="254000"/>
          </a:xfrm>
          <a:prstGeom prst="rect">
            <a:avLst/>
          </a:prstGeom>
        </p:spPr>
      </p:pic>
      <p:sp>
        <p:nvSpPr>
          <p:cNvPr id="15" name="Rectangle 14">
            <a:extLst>
              <a:ext uri="{FF2B5EF4-FFF2-40B4-BE49-F238E27FC236}">
                <a16:creationId xmlns:a16="http://schemas.microsoft.com/office/drawing/2014/main" id="{49AB4299-E858-BD41-9411-E9BF7C68EF30}"/>
              </a:ext>
            </a:extLst>
          </p:cNvPr>
          <p:cNvSpPr/>
          <p:nvPr/>
        </p:nvSpPr>
        <p:spPr>
          <a:xfrm>
            <a:off x="8171153" y="3699741"/>
            <a:ext cx="990532"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solidFill>
                  <a:srgbClr val="00FF30"/>
                </a:solidFill>
                <a:latin typeface="Montserrat" pitchFamily="2" charset="77"/>
              </a:rPr>
              <a:t>32%</a:t>
            </a:r>
          </a:p>
        </p:txBody>
      </p:sp>
      <p:sp>
        <p:nvSpPr>
          <p:cNvPr id="16" name="Rectangle 15">
            <a:extLst>
              <a:ext uri="{FF2B5EF4-FFF2-40B4-BE49-F238E27FC236}">
                <a16:creationId xmlns:a16="http://schemas.microsoft.com/office/drawing/2014/main" id="{E16685EE-16E6-5744-92CD-6187839BB4A3}"/>
              </a:ext>
            </a:extLst>
          </p:cNvPr>
          <p:cNvSpPr/>
          <p:nvPr/>
        </p:nvSpPr>
        <p:spPr>
          <a:xfrm>
            <a:off x="3762872" y="4000459"/>
            <a:ext cx="341309" cy="307769"/>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solidFill>
                  <a:srgbClr val="00FF30"/>
                </a:solidFill>
                <a:latin typeface="Wingdings"/>
                <a:ea typeface="Wingdings"/>
                <a:cs typeface="Wingdings"/>
                <a:sym typeface="Wingdings"/>
              </a:rPr>
              <a:t></a:t>
            </a:r>
            <a:endParaRPr lang="fr-FR" dirty="0">
              <a:solidFill>
                <a:srgbClr val="00FF30"/>
              </a:solidFill>
            </a:endParaRPr>
          </a:p>
        </p:txBody>
      </p:sp>
      <p:sp>
        <p:nvSpPr>
          <p:cNvPr id="17" name="ZoneTexte 16">
            <a:extLst>
              <a:ext uri="{FF2B5EF4-FFF2-40B4-BE49-F238E27FC236}">
                <a16:creationId xmlns:a16="http://schemas.microsoft.com/office/drawing/2014/main" id="{5BC171A6-7720-104A-8D4E-4B14525874E5}"/>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18" name="Image 17" descr="Une image contenant homme, équitation, portant, planche&#10;&#10;Description générée automatiquement">
            <a:extLst>
              <a:ext uri="{FF2B5EF4-FFF2-40B4-BE49-F238E27FC236}">
                <a16:creationId xmlns:a16="http://schemas.microsoft.com/office/drawing/2014/main" id="{AFA022DD-8476-4045-AA67-0A6C16CFA386}"/>
              </a:ext>
            </a:extLst>
          </p:cNvPr>
          <p:cNvPicPr>
            <a:picLocks noChangeAspect="1"/>
          </p:cNvPicPr>
          <p:nvPr/>
        </p:nvPicPr>
        <p:blipFill rotWithShape="1">
          <a:blip r:embed="rId7"/>
          <a:srcRect l="58556" t="54925" r="19321" b="7863"/>
          <a:stretch/>
        </p:blipFill>
        <p:spPr>
          <a:xfrm>
            <a:off x="231495" y="6481837"/>
            <a:ext cx="359462" cy="403547"/>
          </a:xfrm>
          <a:prstGeom prst="rect">
            <a:avLst/>
          </a:prstGeom>
        </p:spPr>
      </p:pic>
      <p:sp>
        <p:nvSpPr>
          <p:cNvPr id="19" name="Rectangle 18">
            <a:extLst>
              <a:ext uri="{FF2B5EF4-FFF2-40B4-BE49-F238E27FC236}">
                <a16:creationId xmlns:a16="http://schemas.microsoft.com/office/drawing/2014/main" id="{03377117-B84C-E349-8601-EC2A38220F8C}"/>
              </a:ext>
            </a:extLst>
          </p:cNvPr>
          <p:cNvSpPr/>
          <p:nvPr/>
        </p:nvSpPr>
        <p:spPr>
          <a:xfrm>
            <a:off x="8746748" y="3799772"/>
            <a:ext cx="341309" cy="307769"/>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dirty="0">
                <a:solidFill>
                  <a:srgbClr val="00FF30"/>
                </a:solidFill>
                <a:latin typeface="Wingdings"/>
                <a:ea typeface="Wingdings"/>
                <a:cs typeface="Wingdings"/>
                <a:sym typeface="Wingdings"/>
              </a:rPr>
              <a:t></a:t>
            </a:r>
            <a:endParaRPr lang="fr-FR" dirty="0">
              <a:solidFill>
                <a:srgbClr val="00FF30"/>
              </a:solidFill>
            </a:endParaRPr>
          </a:p>
        </p:txBody>
      </p:sp>
      <p:pic>
        <p:nvPicPr>
          <p:cNvPr id="22" name="Image 21">
            <a:extLst>
              <a:ext uri="{FF2B5EF4-FFF2-40B4-BE49-F238E27FC236}">
                <a16:creationId xmlns:a16="http://schemas.microsoft.com/office/drawing/2014/main" id="{1CD1FDC3-BF88-C244-838F-6F829E445DA2}"/>
              </a:ext>
            </a:extLst>
          </p:cNvPr>
          <p:cNvPicPr>
            <a:picLocks noChangeAspect="1"/>
          </p:cNvPicPr>
          <p:nvPr/>
        </p:nvPicPr>
        <p:blipFill>
          <a:blip r:embed="rId8"/>
          <a:stretch>
            <a:fillRect/>
          </a:stretch>
        </p:blipFill>
        <p:spPr>
          <a:xfrm>
            <a:off x="805134" y="5497663"/>
            <a:ext cx="727075" cy="692222"/>
          </a:xfrm>
          <a:prstGeom prst="rect">
            <a:avLst/>
          </a:prstGeom>
        </p:spPr>
      </p:pic>
      <p:sp>
        <p:nvSpPr>
          <p:cNvPr id="23" name="Rectangle 22">
            <a:extLst>
              <a:ext uri="{FF2B5EF4-FFF2-40B4-BE49-F238E27FC236}">
                <a16:creationId xmlns:a16="http://schemas.microsoft.com/office/drawing/2014/main" id="{E0BE46C0-1E7C-B642-9B4F-25FA3B4781AC}"/>
              </a:ext>
            </a:extLst>
          </p:cNvPr>
          <p:cNvSpPr/>
          <p:nvPr/>
        </p:nvSpPr>
        <p:spPr bwMode="auto">
          <a:xfrm>
            <a:off x="1539054" y="5580338"/>
            <a:ext cx="10127352" cy="1176758"/>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Dans le contexte actuel, les personnes interrogées sont plus négatives à l’égard de l’impact de l’ouverture des marchés sur les prix. Elles sont 36% à penser qu’elle a entraîné la hausse des prix, soit une hausse de 13 points par rapport à l’année dernière.</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L’impact est moindre sur la perception de la qualité de service. Certes les personnes interrogées sont un peu plus nombreuses qu’en 2020 à trouver que l’ouverture a conduit à sa détérioration (+5 pts). Mais la part des répondants à percevoir une amélioration des services est stable (27%).</a:t>
            </a:r>
          </a:p>
        </p:txBody>
      </p:sp>
      <p:sp>
        <p:nvSpPr>
          <p:cNvPr id="24" name="Ellipse 23">
            <a:extLst>
              <a:ext uri="{FF2B5EF4-FFF2-40B4-BE49-F238E27FC236}">
                <a16:creationId xmlns:a16="http://schemas.microsoft.com/office/drawing/2014/main" id="{2401E2E2-75F1-A44E-AA55-E5FD056E1FFF}"/>
              </a:ext>
            </a:extLst>
          </p:cNvPr>
          <p:cNvSpPr/>
          <p:nvPr/>
        </p:nvSpPr>
        <p:spPr>
          <a:xfrm>
            <a:off x="8199207" y="3607435"/>
            <a:ext cx="756767" cy="788456"/>
          </a:xfrm>
          <a:prstGeom prst="ellipse">
            <a:avLst/>
          </a:prstGeom>
          <a:noFill/>
          <a:ln>
            <a:solidFill>
              <a:srgbClr val="00F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21F8E191-BB45-CD49-8FEB-255DAA77E567}"/>
              </a:ext>
            </a:extLst>
          </p:cNvPr>
          <p:cNvSpPr/>
          <p:nvPr/>
        </p:nvSpPr>
        <p:spPr>
          <a:xfrm>
            <a:off x="3217429" y="3699741"/>
            <a:ext cx="756767" cy="788456"/>
          </a:xfrm>
          <a:prstGeom prst="ellipse">
            <a:avLst/>
          </a:prstGeom>
          <a:noFill/>
          <a:ln>
            <a:solidFill>
              <a:srgbClr val="00F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C3F7EF93-0603-4745-801C-4E82151422DD}"/>
              </a:ext>
            </a:extLst>
          </p:cNvPr>
          <p:cNvCxnSpPr>
            <a:cxnSpLocks/>
          </p:cNvCxnSpPr>
          <p:nvPr/>
        </p:nvCxnSpPr>
        <p:spPr>
          <a:xfrm>
            <a:off x="5433060" y="974572"/>
            <a:ext cx="0" cy="4588677"/>
          </a:xfrm>
          <a:prstGeom prst="line">
            <a:avLst/>
          </a:prstGeom>
          <a:ln>
            <a:solidFill>
              <a:srgbClr val="00FF30"/>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C851CD2B-DF92-E74C-AE1E-DC1AE12C98F9}"/>
              </a:ext>
            </a:extLst>
          </p:cNvPr>
          <p:cNvSpPr txBox="1"/>
          <p:nvPr/>
        </p:nvSpPr>
        <p:spPr>
          <a:xfrm>
            <a:off x="10228820" y="3508009"/>
            <a:ext cx="1879654" cy="954107"/>
          </a:xfrm>
          <a:prstGeom prst="rect">
            <a:avLst/>
          </a:prstGeom>
          <a:noFill/>
          <a:ln>
            <a:noFill/>
          </a:ln>
        </p:spPr>
        <p:txBody>
          <a:bodyPr wrap="square" rtlCol="0">
            <a:spAutoFit/>
          </a:bodyPr>
          <a:lstStyle/>
          <a:p>
            <a:r>
              <a:rPr lang="fr-FR" sz="1200" b="1" dirty="0">
                <a:latin typeface="Montserrat" pitchFamily="2" charset="77"/>
              </a:rPr>
              <a:t>41% des contrats d’électricité en tarifs réglementés </a:t>
            </a:r>
            <a:r>
              <a:rPr lang="fr-FR" sz="1000" b="1" dirty="0">
                <a:latin typeface="Montserrat" pitchFamily="2" charset="77"/>
              </a:rPr>
              <a:t>(vs 30% pour les offres de marché)</a:t>
            </a:r>
          </a:p>
        </p:txBody>
      </p:sp>
      <p:sp>
        <p:nvSpPr>
          <p:cNvPr id="33" name="ZoneTexte 32">
            <a:extLst>
              <a:ext uri="{FF2B5EF4-FFF2-40B4-BE49-F238E27FC236}">
                <a16:creationId xmlns:a16="http://schemas.microsoft.com/office/drawing/2014/main" id="{D93C572E-F5BF-9E4C-A85D-56A7AF5E8827}"/>
              </a:ext>
            </a:extLst>
          </p:cNvPr>
          <p:cNvSpPr txBox="1"/>
          <p:nvPr/>
        </p:nvSpPr>
        <p:spPr>
          <a:xfrm>
            <a:off x="9951369" y="4505389"/>
            <a:ext cx="2038693" cy="984885"/>
          </a:xfrm>
          <a:prstGeom prst="rect">
            <a:avLst/>
          </a:prstGeom>
          <a:noFill/>
          <a:ln>
            <a:noFill/>
          </a:ln>
        </p:spPr>
        <p:txBody>
          <a:bodyPr wrap="square" rtlCol="0">
            <a:spAutoFit/>
          </a:bodyPr>
          <a:lstStyle/>
          <a:p>
            <a:r>
              <a:rPr lang="fr-FR" sz="1200" b="1" dirty="0">
                <a:solidFill>
                  <a:srgbClr val="00FF30"/>
                </a:solidFill>
                <a:latin typeface="Montserrat" pitchFamily="2" charset="77"/>
              </a:rPr>
              <a:t>36% des contrats d’électricité en  offre de marché en électricité </a:t>
            </a:r>
            <a:r>
              <a:rPr lang="fr-FR" sz="1000" b="1" dirty="0">
                <a:solidFill>
                  <a:srgbClr val="00FF30"/>
                </a:solidFill>
                <a:latin typeface="Montserrat" pitchFamily="2" charset="77"/>
              </a:rPr>
              <a:t>(vs 20% pour les  tarifs réglementés)</a:t>
            </a:r>
          </a:p>
        </p:txBody>
      </p:sp>
    </p:spTree>
    <p:extLst>
      <p:ext uri="{BB962C8B-B14F-4D97-AF65-F5344CB8AC3E}">
        <p14:creationId xmlns:p14="http://schemas.microsoft.com/office/powerpoint/2010/main" val="365769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F55148B-A982-A345-B253-B98DED1A68A1}"/>
              </a:ext>
            </a:extLst>
          </p:cNvPr>
          <p:cNvSpPr txBox="1"/>
          <p:nvPr/>
        </p:nvSpPr>
        <p:spPr>
          <a:xfrm>
            <a:off x="411226" y="998746"/>
            <a:ext cx="10447305"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Q26B. </a:t>
            </a:r>
            <a:r>
              <a:rPr lang="fr-FR" sz="1200" dirty="0">
                <a:solidFill>
                  <a:schemeClr val="tx1">
                    <a:lumMod val="75000"/>
                    <a:lumOff val="25000"/>
                  </a:schemeClr>
                </a:solidFill>
                <a:latin typeface="Montserrat" pitchFamily="2" charset="77"/>
              </a:rPr>
              <a:t>Pensez-vous que les tarifs réglementés de vente d’électricité et de gaz naturel vont prochainement disparaître ?</a:t>
            </a:r>
          </a:p>
          <a:p>
            <a:r>
              <a:rPr lang="fr-FR" sz="1200" dirty="0">
                <a:solidFill>
                  <a:schemeClr val="bg1">
                    <a:lumMod val="50000"/>
                  </a:schemeClr>
                </a:solidFill>
                <a:latin typeface="Montserrat" pitchFamily="2" charset="77"/>
              </a:rPr>
              <a:t>Une seule réponse possible</a:t>
            </a:r>
          </a:p>
          <a:p>
            <a:endParaRPr lang="fr-FR" sz="1200" dirty="0">
              <a:latin typeface="Montserrat" pitchFamily="2" charset="77"/>
            </a:endParaRPr>
          </a:p>
        </p:txBody>
      </p:sp>
      <p:sp>
        <p:nvSpPr>
          <p:cNvPr id="3" name="ZoneTexte 2">
            <a:extLst>
              <a:ext uri="{FF2B5EF4-FFF2-40B4-BE49-F238E27FC236}">
                <a16:creationId xmlns:a16="http://schemas.microsoft.com/office/drawing/2014/main" id="{6A004A6F-A1FE-9043-80D7-BE93FD553B58}"/>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disparition des tarifs réglementés</a:t>
            </a:r>
          </a:p>
        </p:txBody>
      </p:sp>
      <p:graphicFrame>
        <p:nvGraphicFramePr>
          <p:cNvPr id="4" name="Graphique 3">
            <a:extLst>
              <a:ext uri="{FF2B5EF4-FFF2-40B4-BE49-F238E27FC236}">
                <a16:creationId xmlns:a16="http://schemas.microsoft.com/office/drawing/2014/main" id="{C549F391-6A6E-E44C-B17F-93662298162F}"/>
              </a:ext>
            </a:extLst>
          </p:cNvPr>
          <p:cNvGraphicFramePr/>
          <p:nvPr>
            <p:extLst>
              <p:ext uri="{D42A27DB-BD31-4B8C-83A1-F6EECF244321}">
                <p14:modId xmlns:p14="http://schemas.microsoft.com/office/powerpoint/2010/main" val="214601585"/>
              </p:ext>
            </p:extLst>
          </p:nvPr>
        </p:nvGraphicFramePr>
        <p:xfrm>
          <a:off x="307805" y="1376714"/>
          <a:ext cx="10654145" cy="3947023"/>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 6">
            <a:extLst>
              <a:ext uri="{FF2B5EF4-FFF2-40B4-BE49-F238E27FC236}">
                <a16:creationId xmlns:a16="http://schemas.microsoft.com/office/drawing/2014/main" id="{E668696E-64E0-5946-AF22-FE29986E81FF}"/>
              </a:ext>
            </a:extLst>
          </p:cNvPr>
          <p:cNvPicPr>
            <a:picLocks noChangeAspect="1"/>
          </p:cNvPicPr>
          <p:nvPr/>
        </p:nvPicPr>
        <p:blipFill>
          <a:blip r:embed="rId3"/>
          <a:stretch>
            <a:fillRect/>
          </a:stretch>
        </p:blipFill>
        <p:spPr>
          <a:xfrm>
            <a:off x="2571750" y="5411566"/>
            <a:ext cx="725218" cy="692222"/>
          </a:xfrm>
          <a:prstGeom prst="rect">
            <a:avLst/>
          </a:prstGeom>
        </p:spPr>
      </p:pic>
      <p:sp>
        <p:nvSpPr>
          <p:cNvPr id="8" name="Rectangle 7">
            <a:extLst>
              <a:ext uri="{FF2B5EF4-FFF2-40B4-BE49-F238E27FC236}">
                <a16:creationId xmlns:a16="http://schemas.microsoft.com/office/drawing/2014/main" id="{6CD12C9A-7F31-3D4D-92B1-C753F7B2EB72}"/>
              </a:ext>
            </a:extLst>
          </p:cNvPr>
          <p:cNvSpPr/>
          <p:nvPr/>
        </p:nvSpPr>
        <p:spPr bwMode="auto">
          <a:xfrm>
            <a:off x="3460675" y="5577869"/>
            <a:ext cx="5683326" cy="646331"/>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Seuls 7% des Français savent que seul le tarif réglementé de vente de gaz est concerné.</a:t>
            </a:r>
          </a:p>
        </p:txBody>
      </p:sp>
      <p:pic>
        <p:nvPicPr>
          <p:cNvPr id="9" name="Image 8" descr="Une image contenant homme, équitation, portant, planche&#10;&#10;Description générée automatiquement">
            <a:extLst>
              <a:ext uri="{FF2B5EF4-FFF2-40B4-BE49-F238E27FC236}">
                <a16:creationId xmlns:a16="http://schemas.microsoft.com/office/drawing/2014/main" id="{BFC8B261-FCA5-D34D-B4B5-CAE5B5350940}"/>
              </a:ext>
            </a:extLst>
          </p:cNvPr>
          <p:cNvPicPr>
            <a:picLocks noChangeAspect="1"/>
          </p:cNvPicPr>
          <p:nvPr/>
        </p:nvPicPr>
        <p:blipFill rotWithShape="1">
          <a:blip r:embed="rId4"/>
          <a:srcRect l="58556" t="54925" r="19321" b="7863"/>
          <a:stretch/>
        </p:blipFill>
        <p:spPr>
          <a:xfrm>
            <a:off x="231495" y="6481837"/>
            <a:ext cx="359462" cy="403547"/>
          </a:xfrm>
          <a:prstGeom prst="rect">
            <a:avLst/>
          </a:prstGeom>
        </p:spPr>
      </p:pic>
      <p:sp>
        <p:nvSpPr>
          <p:cNvPr id="10" name="ZoneTexte 9">
            <a:extLst>
              <a:ext uri="{FF2B5EF4-FFF2-40B4-BE49-F238E27FC236}">
                <a16:creationId xmlns:a16="http://schemas.microsoft.com/office/drawing/2014/main" id="{7DC628DF-50C6-954E-AB70-2940D93E4DCC}"/>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sp>
        <p:nvSpPr>
          <p:cNvPr id="11" name="ZoneTexte 10">
            <a:extLst>
              <a:ext uri="{FF2B5EF4-FFF2-40B4-BE49-F238E27FC236}">
                <a16:creationId xmlns:a16="http://schemas.microsoft.com/office/drawing/2014/main" id="{3D83B533-212B-7C4B-944E-22D9AE0A385F}"/>
              </a:ext>
            </a:extLst>
          </p:cNvPr>
          <p:cNvSpPr txBox="1"/>
          <p:nvPr/>
        </p:nvSpPr>
        <p:spPr>
          <a:xfrm>
            <a:off x="5781217" y="3819449"/>
            <a:ext cx="6410783" cy="1384995"/>
          </a:xfrm>
          <a:prstGeom prst="rect">
            <a:avLst/>
          </a:prstGeom>
          <a:noFill/>
          <a:ln>
            <a:noFill/>
          </a:ln>
        </p:spPr>
        <p:txBody>
          <a:bodyPr wrap="square" rtlCol="0">
            <a:spAutoFit/>
          </a:bodyPr>
          <a:lstStyle/>
          <a:p>
            <a:r>
              <a:rPr lang="fr-FR" sz="1200" b="1" dirty="0">
                <a:solidFill>
                  <a:srgbClr val="00FF30"/>
                </a:solidFill>
                <a:latin typeface="Montserrat" pitchFamily="2" charset="77"/>
              </a:rPr>
              <a:t>27% de ceux qui ont changé de fournisseur de gaz dans les 12 derniers mois </a:t>
            </a:r>
            <a:br>
              <a:rPr lang="fr-FR" sz="1200" b="1" dirty="0">
                <a:solidFill>
                  <a:srgbClr val="00FF30"/>
                </a:solidFill>
                <a:latin typeface="Montserrat" pitchFamily="2" charset="77"/>
              </a:rPr>
            </a:br>
            <a:r>
              <a:rPr lang="fr-FR" sz="1200" b="1" dirty="0">
                <a:solidFill>
                  <a:srgbClr val="00FF30"/>
                </a:solidFill>
                <a:latin typeface="Montserrat" pitchFamily="2" charset="77"/>
              </a:rPr>
              <a:t>13% de ceux qui envisagent de changer de fournisseur de gaz </a:t>
            </a:r>
            <a:br>
              <a:rPr lang="fr-FR" sz="1200" b="1" dirty="0">
                <a:solidFill>
                  <a:srgbClr val="00FF30"/>
                </a:solidFill>
                <a:latin typeface="Montserrat" pitchFamily="2" charset="77"/>
              </a:rPr>
            </a:br>
            <a:r>
              <a:rPr lang="fr-FR" sz="1200" b="1" dirty="0">
                <a:solidFill>
                  <a:srgbClr val="00FF30"/>
                </a:solidFill>
                <a:latin typeface="Montserrat" pitchFamily="2" charset="77"/>
              </a:rPr>
              <a:t>13% des 18-34 ans</a:t>
            </a:r>
          </a:p>
          <a:p>
            <a:r>
              <a:rPr lang="fr-FR" sz="1200" b="1" dirty="0">
                <a:solidFill>
                  <a:srgbClr val="00FF30"/>
                </a:solidFill>
                <a:latin typeface="Montserrat" pitchFamily="2" charset="77"/>
              </a:rPr>
              <a:t>13% des cadres et professions intellectuelles supérieures</a:t>
            </a:r>
          </a:p>
          <a:p>
            <a:r>
              <a:rPr lang="fr-FR" sz="1200" b="1" dirty="0">
                <a:solidFill>
                  <a:srgbClr val="00FF30"/>
                </a:solidFill>
                <a:latin typeface="Montserrat" pitchFamily="2" charset="77"/>
              </a:rPr>
              <a:t>13% des contrats d’électricité en offre de marché</a:t>
            </a:r>
          </a:p>
          <a:p>
            <a:r>
              <a:rPr lang="fr-FR" sz="1200" b="1" dirty="0">
                <a:solidFill>
                  <a:srgbClr val="00FF30"/>
                </a:solidFill>
                <a:latin typeface="Montserrat" pitchFamily="2" charset="77"/>
              </a:rPr>
              <a:t>12% des employés</a:t>
            </a:r>
          </a:p>
          <a:p>
            <a:r>
              <a:rPr lang="fr-FR" sz="1200" b="1" dirty="0">
                <a:solidFill>
                  <a:srgbClr val="00FF30"/>
                </a:solidFill>
                <a:latin typeface="Montserrat" pitchFamily="2" charset="77"/>
              </a:rPr>
              <a:t>11% de ceux qui ont cherché des informations</a:t>
            </a:r>
            <a:endParaRPr lang="fr-FR" sz="1000" b="1" dirty="0">
              <a:solidFill>
                <a:srgbClr val="00FF30"/>
              </a:solidFill>
              <a:latin typeface="Montserrat" pitchFamily="2" charset="77"/>
            </a:endParaRPr>
          </a:p>
        </p:txBody>
      </p:sp>
      <p:sp>
        <p:nvSpPr>
          <p:cNvPr id="5" name="Flèche courbée vers la droite 4">
            <a:extLst>
              <a:ext uri="{FF2B5EF4-FFF2-40B4-BE49-F238E27FC236}">
                <a16:creationId xmlns:a16="http://schemas.microsoft.com/office/drawing/2014/main" id="{53449E13-F25E-A140-88CD-8D9C99A95EB1}"/>
              </a:ext>
            </a:extLst>
          </p:cNvPr>
          <p:cNvSpPr/>
          <p:nvPr/>
        </p:nvSpPr>
        <p:spPr>
          <a:xfrm>
            <a:off x="4969574" y="3543424"/>
            <a:ext cx="731520" cy="1216152"/>
          </a:xfrm>
          <a:prstGeom prst="curvedRightArrow">
            <a:avLst/>
          </a:prstGeom>
          <a:solidFill>
            <a:srgbClr val="00FF30"/>
          </a:solidFill>
          <a:ln>
            <a:solidFill>
              <a:srgbClr val="00F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0379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omme, équitation, portant, planche&#10;&#10;Description générée automatiquement">
            <a:extLst>
              <a:ext uri="{FF2B5EF4-FFF2-40B4-BE49-F238E27FC236}">
                <a16:creationId xmlns:a16="http://schemas.microsoft.com/office/drawing/2014/main" id="{E484FA9E-A929-5247-884A-C4AF2F0B20D1}"/>
              </a:ext>
            </a:extLst>
          </p:cNvPr>
          <p:cNvPicPr>
            <a:picLocks noChangeAspect="1"/>
          </p:cNvPicPr>
          <p:nvPr/>
        </p:nvPicPr>
        <p:blipFill rotWithShape="1">
          <a:blip r:embed="rId2"/>
          <a:srcRect l="58556" t="54925" r="19321" b="7863"/>
          <a:stretch/>
        </p:blipFill>
        <p:spPr>
          <a:xfrm>
            <a:off x="231495" y="6481837"/>
            <a:ext cx="359462" cy="403547"/>
          </a:xfrm>
          <a:prstGeom prst="rect">
            <a:avLst/>
          </a:prstGeom>
        </p:spPr>
      </p:pic>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opinion sur l’offre de marché</a:t>
            </a:r>
          </a:p>
        </p:txBody>
      </p:sp>
      <p:sp>
        <p:nvSpPr>
          <p:cNvPr id="12" name="ZoneTexte 11">
            <a:extLst>
              <a:ext uri="{FF2B5EF4-FFF2-40B4-BE49-F238E27FC236}">
                <a16:creationId xmlns:a16="http://schemas.microsoft.com/office/drawing/2014/main" id="{2726C949-59A9-A145-8C8B-20CA3C321826}"/>
              </a:ext>
            </a:extLst>
          </p:cNvPr>
          <p:cNvSpPr txBox="1"/>
          <p:nvPr/>
        </p:nvSpPr>
        <p:spPr>
          <a:xfrm>
            <a:off x="411226" y="998746"/>
            <a:ext cx="10447305"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Q27. </a:t>
            </a:r>
            <a:r>
              <a:rPr lang="fr-FR" sz="1200" dirty="0">
                <a:solidFill>
                  <a:schemeClr val="tx1">
                    <a:lumMod val="75000"/>
                    <a:lumOff val="25000"/>
                  </a:schemeClr>
                </a:solidFill>
                <a:latin typeface="Montserrat" pitchFamily="2" charset="77"/>
              </a:rPr>
              <a:t>Pensez-vous qu’en quittant les tarifs réglementés de vente pour souscrire une offre de marché , vous pouvez réaliser des économies sur votre facture ?</a:t>
            </a:r>
          </a:p>
          <a:p>
            <a:r>
              <a:rPr lang="fr-FR" sz="1200" dirty="0">
                <a:solidFill>
                  <a:schemeClr val="bg1">
                    <a:lumMod val="50000"/>
                  </a:schemeClr>
                </a:solidFill>
                <a:latin typeface="Montserrat" pitchFamily="2" charset="77"/>
              </a:rPr>
              <a:t>Une seule réponse possible – Question non obligatoire</a:t>
            </a:r>
          </a:p>
          <a:p>
            <a:endParaRPr lang="fr-FR" sz="1200" dirty="0">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228928" y="6523676"/>
            <a:ext cx="1760505" cy="202025"/>
          </a:xfrm>
          <a:prstGeom prst="rect">
            <a:avLst/>
          </a:prstGeom>
        </p:spPr>
      </p:pic>
      <p:pic>
        <p:nvPicPr>
          <p:cNvPr id="42" name="Image 41">
            <a:extLst>
              <a:ext uri="{FF2B5EF4-FFF2-40B4-BE49-F238E27FC236}">
                <a16:creationId xmlns:a16="http://schemas.microsoft.com/office/drawing/2014/main" id="{8E517B32-0011-804C-B105-366CDF5EAFCD}"/>
              </a:ext>
            </a:extLst>
          </p:cNvPr>
          <p:cNvPicPr>
            <a:picLocks noChangeAspect="1"/>
          </p:cNvPicPr>
          <p:nvPr/>
        </p:nvPicPr>
        <p:blipFill>
          <a:blip r:embed="rId5"/>
          <a:stretch>
            <a:fillRect/>
          </a:stretch>
        </p:blipFill>
        <p:spPr>
          <a:xfrm>
            <a:off x="716730" y="5469058"/>
            <a:ext cx="672882" cy="692222"/>
          </a:xfrm>
          <a:prstGeom prst="rect">
            <a:avLst/>
          </a:prstGeom>
        </p:spPr>
      </p:pic>
      <p:graphicFrame>
        <p:nvGraphicFramePr>
          <p:cNvPr id="17" name="Graphique 16">
            <a:extLst>
              <a:ext uri="{FF2B5EF4-FFF2-40B4-BE49-F238E27FC236}">
                <a16:creationId xmlns:a16="http://schemas.microsoft.com/office/drawing/2014/main" id="{6073ABE7-AC7C-754A-97F6-3DD6DE2729F7}"/>
              </a:ext>
            </a:extLst>
          </p:cNvPr>
          <p:cNvGraphicFramePr/>
          <p:nvPr>
            <p:extLst>
              <p:ext uri="{D42A27DB-BD31-4B8C-83A1-F6EECF244321}">
                <p14:modId xmlns:p14="http://schemas.microsoft.com/office/powerpoint/2010/main" val="3184930444"/>
              </p:ext>
            </p:extLst>
          </p:nvPr>
        </p:nvGraphicFramePr>
        <p:xfrm>
          <a:off x="2129773" y="1491702"/>
          <a:ext cx="5924057" cy="4176464"/>
        </p:xfrm>
        <a:graphic>
          <a:graphicData uri="http://schemas.openxmlformats.org/drawingml/2006/chart">
            <c:chart xmlns:c="http://schemas.openxmlformats.org/drawingml/2006/chart" xmlns:r="http://schemas.openxmlformats.org/officeDocument/2006/relationships" r:id="rId6"/>
          </a:graphicData>
        </a:graphic>
      </p:graphicFrame>
      <p:sp>
        <p:nvSpPr>
          <p:cNvPr id="23" name="ZoneTexte 22">
            <a:extLst>
              <a:ext uri="{FF2B5EF4-FFF2-40B4-BE49-F238E27FC236}">
                <a16:creationId xmlns:a16="http://schemas.microsoft.com/office/drawing/2014/main" id="{09AFE218-C5E5-6F4F-8609-4DEB4996FF71}"/>
              </a:ext>
            </a:extLst>
          </p:cNvPr>
          <p:cNvSpPr txBox="1"/>
          <p:nvPr/>
        </p:nvSpPr>
        <p:spPr>
          <a:xfrm>
            <a:off x="7831207" y="2690158"/>
            <a:ext cx="3317438" cy="369332"/>
          </a:xfrm>
          <a:prstGeom prst="rect">
            <a:avLst/>
          </a:prstGeom>
          <a:noFill/>
        </p:spPr>
        <p:txBody>
          <a:bodyPr wrap="square" rtlCol="0">
            <a:spAutoFit/>
          </a:bodyPr>
          <a:lstStyle/>
          <a:p>
            <a:r>
              <a:rPr lang="fr-FR" b="1" dirty="0">
                <a:solidFill>
                  <a:srgbClr val="00FF30"/>
                </a:solidFill>
                <a:latin typeface="Montserrat" pitchFamily="2" charset="77"/>
              </a:rPr>
              <a:t>59% </a:t>
            </a:r>
            <a:r>
              <a:rPr lang="fr-FR" sz="1400" dirty="0">
                <a:solidFill>
                  <a:srgbClr val="00FF30"/>
                </a:solidFill>
                <a:latin typeface="Montserrat" pitchFamily="2" charset="77"/>
              </a:rPr>
              <a:t>Pensent faire des économies </a:t>
            </a:r>
            <a:endParaRPr lang="fr-FR" sz="1000" dirty="0">
              <a:solidFill>
                <a:srgbClr val="00FF30"/>
              </a:solidFill>
              <a:latin typeface="Montserrat" pitchFamily="2" charset="77"/>
            </a:endParaRPr>
          </a:p>
        </p:txBody>
      </p:sp>
      <p:sp>
        <p:nvSpPr>
          <p:cNvPr id="15" name="Rectangle 14">
            <a:extLst>
              <a:ext uri="{FF2B5EF4-FFF2-40B4-BE49-F238E27FC236}">
                <a16:creationId xmlns:a16="http://schemas.microsoft.com/office/drawing/2014/main" id="{938099A7-14A5-E04F-8E05-87B2DFE99B84}"/>
              </a:ext>
            </a:extLst>
          </p:cNvPr>
          <p:cNvSpPr/>
          <p:nvPr/>
        </p:nvSpPr>
        <p:spPr>
          <a:xfrm>
            <a:off x="8755381" y="3256040"/>
            <a:ext cx="2540316" cy="41549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a:latin typeface="Montserrat" pitchFamily="2" charset="77"/>
              </a:rPr>
              <a:t>Rappel 2019   </a:t>
            </a:r>
            <a:r>
              <a:rPr lang="fr-FR" sz="1050" dirty="0">
                <a:latin typeface="Montserrat" pitchFamily="2" charset="77"/>
              </a:rPr>
              <a:t>	   </a:t>
            </a:r>
            <a:r>
              <a:rPr lang="fr-FR" sz="1000" dirty="0">
                <a:latin typeface="Montserrat" pitchFamily="2" charset="77"/>
              </a:rPr>
              <a:t>57</a:t>
            </a:r>
            <a:r>
              <a:rPr lang="fr-FR" sz="1000" i="1" dirty="0">
                <a:latin typeface="Montserrat" pitchFamily="2" charset="77"/>
              </a:rPr>
              <a:t>%            	      	   </a:t>
            </a:r>
            <a:r>
              <a:rPr lang="fr-FR" sz="1000" dirty="0">
                <a:latin typeface="Montserrat" pitchFamily="2" charset="77"/>
              </a:rPr>
              <a:t>68</a:t>
            </a:r>
            <a:r>
              <a:rPr lang="fr-FR" sz="1050" dirty="0">
                <a:latin typeface="Montserrat" pitchFamily="2" charset="77"/>
              </a:rPr>
              <a:t>%</a:t>
            </a:r>
          </a:p>
        </p:txBody>
      </p:sp>
      <p:pic>
        <p:nvPicPr>
          <p:cNvPr id="16" name="Graphique 15" descr="Téléphone à haut-parleur">
            <a:extLst>
              <a:ext uri="{FF2B5EF4-FFF2-40B4-BE49-F238E27FC236}">
                <a16:creationId xmlns:a16="http://schemas.microsoft.com/office/drawing/2014/main" id="{7D61725C-B6CF-4542-8C01-421931C6031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581106" y="3231868"/>
            <a:ext cx="251979" cy="251979"/>
          </a:xfrm>
          <a:prstGeom prst="rect">
            <a:avLst/>
          </a:prstGeom>
        </p:spPr>
      </p:pic>
      <p:pic>
        <p:nvPicPr>
          <p:cNvPr id="18" name="Graphique 17" descr="Internet">
            <a:extLst>
              <a:ext uri="{FF2B5EF4-FFF2-40B4-BE49-F238E27FC236}">
                <a16:creationId xmlns:a16="http://schemas.microsoft.com/office/drawing/2014/main" id="{24283E20-0D44-0946-A658-96D9B49BA60E}"/>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581106" y="3437660"/>
            <a:ext cx="254000" cy="254000"/>
          </a:xfrm>
          <a:prstGeom prst="rect">
            <a:avLst/>
          </a:prstGeom>
        </p:spPr>
      </p:pic>
      <p:sp>
        <p:nvSpPr>
          <p:cNvPr id="19" name="ZoneTexte 18">
            <a:extLst>
              <a:ext uri="{FF2B5EF4-FFF2-40B4-BE49-F238E27FC236}">
                <a16:creationId xmlns:a16="http://schemas.microsoft.com/office/drawing/2014/main" id="{1F194D2D-1ADC-DD44-BA38-E77664171A4F}"/>
              </a:ext>
            </a:extLst>
          </p:cNvPr>
          <p:cNvSpPr txBox="1"/>
          <p:nvPr/>
        </p:nvSpPr>
        <p:spPr>
          <a:xfrm>
            <a:off x="8793991" y="3667750"/>
            <a:ext cx="1391870" cy="230832"/>
          </a:xfrm>
          <a:prstGeom prst="rect">
            <a:avLst/>
          </a:prstGeom>
          <a:noFill/>
        </p:spPr>
        <p:txBody>
          <a:bodyPr wrap="square" rtlCol="0">
            <a:spAutoFit/>
          </a:bodyPr>
          <a:lstStyle/>
          <a:p>
            <a:pPr algn="r"/>
            <a:r>
              <a:rPr lang="fr-FR" sz="900" dirty="0">
                <a:latin typeface="Montserrat" pitchFamily="2" charset="77"/>
              </a:rPr>
              <a:t>Rappel 2018 	57%</a:t>
            </a:r>
          </a:p>
        </p:txBody>
      </p:sp>
      <p:sp>
        <p:nvSpPr>
          <p:cNvPr id="20" name="ZoneTexte 19">
            <a:extLst>
              <a:ext uri="{FF2B5EF4-FFF2-40B4-BE49-F238E27FC236}">
                <a16:creationId xmlns:a16="http://schemas.microsoft.com/office/drawing/2014/main" id="{EE929929-5148-2743-9DD7-AB5E992FA84C}"/>
              </a:ext>
            </a:extLst>
          </p:cNvPr>
          <p:cNvSpPr txBox="1"/>
          <p:nvPr/>
        </p:nvSpPr>
        <p:spPr>
          <a:xfrm>
            <a:off x="104662" y="2672215"/>
            <a:ext cx="3998708" cy="369332"/>
          </a:xfrm>
          <a:prstGeom prst="rect">
            <a:avLst/>
          </a:prstGeom>
          <a:noFill/>
        </p:spPr>
        <p:txBody>
          <a:bodyPr wrap="square" rtlCol="0">
            <a:spAutoFit/>
          </a:bodyPr>
          <a:lstStyle/>
          <a:p>
            <a:r>
              <a:rPr lang="fr-FR" b="1" dirty="0">
                <a:solidFill>
                  <a:schemeClr val="tx1">
                    <a:lumMod val="75000"/>
                    <a:lumOff val="25000"/>
                  </a:schemeClr>
                </a:solidFill>
                <a:latin typeface="Montserrat" pitchFamily="2" charset="77"/>
              </a:rPr>
              <a:t>41% </a:t>
            </a:r>
            <a:r>
              <a:rPr lang="fr-FR" sz="1400" dirty="0">
                <a:solidFill>
                  <a:schemeClr val="tx1">
                    <a:lumMod val="75000"/>
                    <a:lumOff val="25000"/>
                  </a:schemeClr>
                </a:solidFill>
                <a:latin typeface="Montserrat" pitchFamily="2" charset="77"/>
              </a:rPr>
              <a:t>Ne pensent pas faire des économies </a:t>
            </a:r>
            <a:endParaRPr lang="fr-FR" sz="1000" dirty="0">
              <a:solidFill>
                <a:schemeClr val="tx1">
                  <a:lumMod val="75000"/>
                  <a:lumOff val="25000"/>
                </a:schemeClr>
              </a:solidFill>
              <a:latin typeface="Montserrat" pitchFamily="2" charset="77"/>
            </a:endParaRPr>
          </a:p>
        </p:txBody>
      </p:sp>
      <p:sp>
        <p:nvSpPr>
          <p:cNvPr id="21" name="Rectangle 20">
            <a:extLst>
              <a:ext uri="{FF2B5EF4-FFF2-40B4-BE49-F238E27FC236}">
                <a16:creationId xmlns:a16="http://schemas.microsoft.com/office/drawing/2014/main" id="{FB7C51E4-68F8-7A40-932D-E9B346B631CA}"/>
              </a:ext>
            </a:extLst>
          </p:cNvPr>
          <p:cNvSpPr/>
          <p:nvPr/>
        </p:nvSpPr>
        <p:spPr>
          <a:xfrm>
            <a:off x="1107335" y="3286527"/>
            <a:ext cx="1741404" cy="415498"/>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a:latin typeface="Montserrat" pitchFamily="2" charset="77"/>
              </a:rPr>
              <a:t>Rappel 2019        22%            	   32%</a:t>
            </a:r>
          </a:p>
        </p:txBody>
      </p:sp>
      <p:pic>
        <p:nvPicPr>
          <p:cNvPr id="25" name="Graphique 24" descr="Téléphone à haut-parleur">
            <a:extLst>
              <a:ext uri="{FF2B5EF4-FFF2-40B4-BE49-F238E27FC236}">
                <a16:creationId xmlns:a16="http://schemas.microsoft.com/office/drawing/2014/main" id="{CFC506BC-CEE5-454E-805B-C576BAD0D00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965593" y="3269579"/>
            <a:ext cx="251979" cy="251979"/>
          </a:xfrm>
          <a:prstGeom prst="rect">
            <a:avLst/>
          </a:prstGeom>
        </p:spPr>
      </p:pic>
      <p:pic>
        <p:nvPicPr>
          <p:cNvPr id="26" name="Graphique 25" descr="Internet">
            <a:extLst>
              <a:ext uri="{FF2B5EF4-FFF2-40B4-BE49-F238E27FC236}">
                <a16:creationId xmlns:a16="http://schemas.microsoft.com/office/drawing/2014/main" id="{2EE37961-17E0-D14C-AD1B-1C251337E06A}"/>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979473" y="3467476"/>
            <a:ext cx="254000" cy="254000"/>
          </a:xfrm>
          <a:prstGeom prst="rect">
            <a:avLst/>
          </a:prstGeom>
        </p:spPr>
      </p:pic>
      <p:sp>
        <p:nvSpPr>
          <p:cNvPr id="27" name="ZoneTexte 26">
            <a:extLst>
              <a:ext uri="{FF2B5EF4-FFF2-40B4-BE49-F238E27FC236}">
                <a16:creationId xmlns:a16="http://schemas.microsoft.com/office/drawing/2014/main" id="{3C92498D-1AAB-8840-B380-B63EED268429}"/>
              </a:ext>
            </a:extLst>
          </p:cNvPr>
          <p:cNvSpPr txBox="1"/>
          <p:nvPr/>
        </p:nvSpPr>
        <p:spPr>
          <a:xfrm>
            <a:off x="1143704" y="3761123"/>
            <a:ext cx="1419310" cy="230832"/>
          </a:xfrm>
          <a:prstGeom prst="rect">
            <a:avLst/>
          </a:prstGeom>
          <a:noFill/>
        </p:spPr>
        <p:txBody>
          <a:bodyPr wrap="square" rtlCol="0">
            <a:spAutoFit/>
          </a:bodyPr>
          <a:lstStyle/>
          <a:p>
            <a:pPr algn="r"/>
            <a:r>
              <a:rPr lang="fr-FR" sz="900" dirty="0">
                <a:latin typeface="Montserrat" pitchFamily="2" charset="77"/>
              </a:rPr>
              <a:t>Rappel 2018        27%</a:t>
            </a:r>
          </a:p>
        </p:txBody>
      </p:sp>
      <p:pic>
        <p:nvPicPr>
          <p:cNvPr id="32" name="chart">
            <a:extLst>
              <a:ext uri="{FF2B5EF4-FFF2-40B4-BE49-F238E27FC236}">
                <a16:creationId xmlns:a16="http://schemas.microsoft.com/office/drawing/2014/main" id="{762B6086-E3EB-EA48-B5E8-FC6759BD6DCF}"/>
              </a:ext>
            </a:extLst>
          </p:cNvPr>
          <p:cNvPicPr>
            <a:picLocks noChangeAspect="1"/>
          </p:cNvPicPr>
          <p:nvPr/>
        </p:nvPicPr>
        <p:blipFill>
          <a:blip r:embed="rId11"/>
          <a:stretch>
            <a:fillRect/>
          </a:stretch>
        </p:blipFill>
        <p:spPr>
          <a:xfrm>
            <a:off x="10056462" y="3220305"/>
            <a:ext cx="363543" cy="390483"/>
          </a:xfrm>
          <a:prstGeom prst="rect">
            <a:avLst/>
          </a:prstGeom>
        </p:spPr>
      </p:pic>
      <p:pic>
        <p:nvPicPr>
          <p:cNvPr id="34" name="chart">
            <a:extLst>
              <a:ext uri="{FF2B5EF4-FFF2-40B4-BE49-F238E27FC236}">
                <a16:creationId xmlns:a16="http://schemas.microsoft.com/office/drawing/2014/main" id="{91E3AC86-3E08-C843-BFB6-8C268D08500C}"/>
              </a:ext>
            </a:extLst>
          </p:cNvPr>
          <p:cNvPicPr>
            <a:picLocks noChangeAspect="1"/>
          </p:cNvPicPr>
          <p:nvPr/>
        </p:nvPicPr>
        <p:blipFill>
          <a:blip r:embed="rId11"/>
          <a:stretch>
            <a:fillRect/>
          </a:stretch>
        </p:blipFill>
        <p:spPr>
          <a:xfrm>
            <a:off x="2470413" y="3247649"/>
            <a:ext cx="363543" cy="390483"/>
          </a:xfrm>
          <a:prstGeom prst="rect">
            <a:avLst/>
          </a:prstGeom>
        </p:spPr>
      </p:pic>
      <p:sp>
        <p:nvSpPr>
          <p:cNvPr id="35" name="ZoneTexte 34">
            <a:extLst>
              <a:ext uri="{FF2B5EF4-FFF2-40B4-BE49-F238E27FC236}">
                <a16:creationId xmlns:a16="http://schemas.microsoft.com/office/drawing/2014/main" id="{C6DE6C3D-3EFC-B94B-B695-CD10FB5C17BD}"/>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sp>
        <p:nvSpPr>
          <p:cNvPr id="36" name="Rectangle 35">
            <a:extLst>
              <a:ext uri="{FF2B5EF4-FFF2-40B4-BE49-F238E27FC236}">
                <a16:creationId xmlns:a16="http://schemas.microsoft.com/office/drawing/2014/main" id="{48E69C5C-1134-2340-9A9C-F4BC0862F81A}"/>
              </a:ext>
            </a:extLst>
          </p:cNvPr>
          <p:cNvSpPr/>
          <p:nvPr/>
        </p:nvSpPr>
        <p:spPr bwMode="auto">
          <a:xfrm>
            <a:off x="1441062" y="5559702"/>
            <a:ext cx="9721101" cy="611255"/>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Ayant aujourd’hui des factures d’énergies plus élevées, les Français sont moins persuadés de pouvoir faire des économies en quittant les tarifs réglementés de vente pour souscrire une offre de marché. </a:t>
            </a:r>
          </a:p>
        </p:txBody>
      </p:sp>
      <p:sp>
        <p:nvSpPr>
          <p:cNvPr id="33" name="ZoneTexte 32">
            <a:extLst>
              <a:ext uri="{FF2B5EF4-FFF2-40B4-BE49-F238E27FC236}">
                <a16:creationId xmlns:a16="http://schemas.microsoft.com/office/drawing/2014/main" id="{01B4D5ED-DA77-B24C-8D05-EA0384575DF2}"/>
              </a:ext>
            </a:extLst>
          </p:cNvPr>
          <p:cNvSpPr txBox="1"/>
          <p:nvPr/>
        </p:nvSpPr>
        <p:spPr>
          <a:xfrm>
            <a:off x="7511397" y="3039848"/>
            <a:ext cx="2674464" cy="246221"/>
          </a:xfrm>
          <a:prstGeom prst="rect">
            <a:avLst/>
          </a:prstGeom>
          <a:noFill/>
        </p:spPr>
        <p:txBody>
          <a:bodyPr wrap="square" rtlCol="0">
            <a:spAutoFit/>
          </a:bodyPr>
          <a:lstStyle/>
          <a:p>
            <a:pPr algn="r"/>
            <a:r>
              <a:rPr lang="fr-FR" sz="1000" b="1" i="1" dirty="0">
                <a:latin typeface="Montserrat" pitchFamily="2" charset="77"/>
              </a:rPr>
              <a:t>Rappel 2020	  65%</a:t>
            </a:r>
          </a:p>
        </p:txBody>
      </p:sp>
      <p:sp>
        <p:nvSpPr>
          <p:cNvPr id="37" name="ZoneTexte 36">
            <a:extLst>
              <a:ext uri="{FF2B5EF4-FFF2-40B4-BE49-F238E27FC236}">
                <a16:creationId xmlns:a16="http://schemas.microsoft.com/office/drawing/2014/main" id="{7EF9D9D0-7B19-C747-9A5F-9D5476E1349B}"/>
              </a:ext>
            </a:extLst>
          </p:cNvPr>
          <p:cNvSpPr txBox="1"/>
          <p:nvPr/>
        </p:nvSpPr>
        <p:spPr>
          <a:xfrm>
            <a:off x="1143704" y="3055515"/>
            <a:ext cx="1419310" cy="246221"/>
          </a:xfrm>
          <a:prstGeom prst="rect">
            <a:avLst/>
          </a:prstGeom>
          <a:noFill/>
        </p:spPr>
        <p:txBody>
          <a:bodyPr wrap="square" rtlCol="0">
            <a:spAutoFit/>
          </a:bodyPr>
          <a:lstStyle/>
          <a:p>
            <a:pPr algn="r"/>
            <a:r>
              <a:rPr lang="fr-FR" sz="1000" b="1" i="1" dirty="0">
                <a:latin typeface="Montserrat" pitchFamily="2" charset="77"/>
              </a:rPr>
              <a:t>Rappel 2020    35%</a:t>
            </a:r>
          </a:p>
        </p:txBody>
      </p:sp>
      <p:pic>
        <p:nvPicPr>
          <p:cNvPr id="39" name="chart">
            <a:extLst>
              <a:ext uri="{FF2B5EF4-FFF2-40B4-BE49-F238E27FC236}">
                <a16:creationId xmlns:a16="http://schemas.microsoft.com/office/drawing/2014/main" id="{87781EAF-1BD8-1149-9DF2-D5FCE1D75881}"/>
              </a:ext>
            </a:extLst>
          </p:cNvPr>
          <p:cNvPicPr>
            <a:picLocks noChangeAspect="1"/>
          </p:cNvPicPr>
          <p:nvPr/>
        </p:nvPicPr>
        <p:blipFill>
          <a:blip r:embed="rId12"/>
          <a:stretch>
            <a:fillRect/>
          </a:stretch>
        </p:blipFill>
        <p:spPr>
          <a:xfrm>
            <a:off x="10102502" y="3028076"/>
            <a:ext cx="317503" cy="330182"/>
          </a:xfrm>
          <a:prstGeom prst="rect">
            <a:avLst/>
          </a:prstGeom>
        </p:spPr>
      </p:pic>
      <p:pic>
        <p:nvPicPr>
          <p:cNvPr id="40" name="chart">
            <a:extLst>
              <a:ext uri="{FF2B5EF4-FFF2-40B4-BE49-F238E27FC236}">
                <a16:creationId xmlns:a16="http://schemas.microsoft.com/office/drawing/2014/main" id="{8FD4E643-C040-CB42-B534-A494F5DBA982}"/>
              </a:ext>
            </a:extLst>
          </p:cNvPr>
          <p:cNvPicPr>
            <a:picLocks noChangeAspect="1"/>
          </p:cNvPicPr>
          <p:nvPr/>
        </p:nvPicPr>
        <p:blipFill>
          <a:blip r:embed="rId11"/>
          <a:stretch>
            <a:fillRect/>
          </a:stretch>
        </p:blipFill>
        <p:spPr>
          <a:xfrm>
            <a:off x="2462522" y="3008028"/>
            <a:ext cx="363543" cy="390483"/>
          </a:xfrm>
          <a:prstGeom prst="rect">
            <a:avLst/>
          </a:prstGeom>
        </p:spPr>
      </p:pic>
    </p:spTree>
    <p:extLst>
      <p:ext uri="{BB962C8B-B14F-4D97-AF65-F5344CB8AC3E}">
        <p14:creationId xmlns:p14="http://schemas.microsoft.com/office/powerpoint/2010/main" val="4291596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prix de l’électricité</a:t>
            </a: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2"/>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3"/>
          <a:stretch>
            <a:fillRect/>
          </a:stretch>
        </p:blipFill>
        <p:spPr>
          <a:xfrm>
            <a:off x="14084086" y="6483708"/>
            <a:ext cx="1760505" cy="202025"/>
          </a:xfrm>
          <a:prstGeom prst="rect">
            <a:avLst/>
          </a:prstGeom>
        </p:spPr>
      </p:pic>
      <p:sp>
        <p:nvSpPr>
          <p:cNvPr id="28" name="ZoneTexte 27">
            <a:extLst>
              <a:ext uri="{FF2B5EF4-FFF2-40B4-BE49-F238E27FC236}">
                <a16:creationId xmlns:a16="http://schemas.microsoft.com/office/drawing/2014/main" id="{5B4D0AF2-E43E-AF4A-BFE8-32C279E20929}"/>
              </a:ext>
            </a:extLst>
          </p:cNvPr>
          <p:cNvSpPr txBox="1"/>
          <p:nvPr/>
        </p:nvSpPr>
        <p:spPr>
          <a:xfrm>
            <a:off x="411226" y="947972"/>
            <a:ext cx="9553250" cy="430887"/>
          </a:xfrm>
          <a:prstGeom prst="rect">
            <a:avLst/>
          </a:prstGeom>
          <a:noFill/>
        </p:spPr>
        <p:txBody>
          <a:bodyPr wrap="square" rtlCol="0">
            <a:spAutoFit/>
          </a:bodyPr>
          <a:lstStyle/>
          <a:p>
            <a:r>
              <a:rPr lang="fr-FR" sz="1100" b="1" dirty="0">
                <a:solidFill>
                  <a:srgbClr val="00FF30"/>
                </a:solidFill>
                <a:latin typeface="Montserrat" pitchFamily="2" charset="77"/>
              </a:rPr>
              <a:t>Q6b. </a:t>
            </a:r>
            <a:r>
              <a:rPr lang="fr-FR" sz="1100" dirty="0">
                <a:solidFill>
                  <a:schemeClr val="tx1">
                    <a:lumMod val="75000"/>
                    <a:lumOff val="25000"/>
                  </a:schemeClr>
                </a:solidFill>
                <a:latin typeface="Montserrat" pitchFamily="2" charset="77"/>
              </a:rPr>
              <a:t>Pensez-vous que le prix de l’électricité en France est parmi le moins cher en Europe ?</a:t>
            </a:r>
          </a:p>
          <a:p>
            <a:r>
              <a:rPr lang="fr-FR" sz="1100" dirty="0">
                <a:solidFill>
                  <a:schemeClr val="tx1">
                    <a:lumMod val="50000"/>
                    <a:lumOff val="50000"/>
                  </a:schemeClr>
                </a:solidFill>
                <a:latin typeface="Montserrat" pitchFamily="2" charset="77"/>
              </a:rPr>
              <a:t>Une seule réponse possible</a:t>
            </a:r>
            <a:endParaRPr lang="fr-FR" sz="1100" dirty="0">
              <a:latin typeface="Montserrat" pitchFamily="2" charset="77"/>
            </a:endParaRPr>
          </a:p>
        </p:txBody>
      </p:sp>
      <p:graphicFrame>
        <p:nvGraphicFramePr>
          <p:cNvPr id="9" name="Graphique 8">
            <a:extLst>
              <a:ext uri="{FF2B5EF4-FFF2-40B4-BE49-F238E27FC236}">
                <a16:creationId xmlns:a16="http://schemas.microsoft.com/office/drawing/2014/main" id="{2A5E1D54-FC0A-5A42-BE48-271BD22AFE25}"/>
              </a:ext>
            </a:extLst>
          </p:cNvPr>
          <p:cNvGraphicFramePr/>
          <p:nvPr>
            <p:extLst>
              <p:ext uri="{D42A27DB-BD31-4B8C-83A1-F6EECF244321}">
                <p14:modId xmlns:p14="http://schemas.microsoft.com/office/powerpoint/2010/main" val="3063373265"/>
              </p:ext>
            </p:extLst>
          </p:nvPr>
        </p:nvGraphicFramePr>
        <p:xfrm>
          <a:off x="223505" y="1336678"/>
          <a:ext cx="8132621" cy="2177579"/>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a:extLst>
              <a:ext uri="{FF2B5EF4-FFF2-40B4-BE49-F238E27FC236}">
                <a16:creationId xmlns:a16="http://schemas.microsoft.com/office/drawing/2014/main" id="{13855A79-5F9E-B44C-A8D2-4DC40D0A63B5}"/>
              </a:ext>
            </a:extLst>
          </p:cNvPr>
          <p:cNvSpPr txBox="1"/>
          <p:nvPr/>
        </p:nvSpPr>
        <p:spPr>
          <a:xfrm>
            <a:off x="8489736" y="1418431"/>
            <a:ext cx="1037463" cy="276999"/>
          </a:xfrm>
          <a:prstGeom prst="rect">
            <a:avLst/>
          </a:prstGeom>
          <a:noFill/>
        </p:spPr>
        <p:txBody>
          <a:bodyPr wrap="none" rtlCol="0">
            <a:spAutoFit/>
          </a:bodyPr>
          <a:lstStyle/>
          <a:p>
            <a:pPr algn="ctr"/>
            <a:r>
              <a:rPr lang="fr-FR" sz="1200" dirty="0">
                <a:latin typeface="Montserrat" pitchFamily="2" charset="77"/>
              </a:rPr>
              <a:t>% D’accord</a:t>
            </a:r>
          </a:p>
        </p:txBody>
      </p:sp>
      <p:sp>
        <p:nvSpPr>
          <p:cNvPr id="11" name="Rectangle 10">
            <a:extLst>
              <a:ext uri="{FF2B5EF4-FFF2-40B4-BE49-F238E27FC236}">
                <a16:creationId xmlns:a16="http://schemas.microsoft.com/office/drawing/2014/main" id="{BDB86258-D4FF-7449-AC28-F501BC2CEB88}"/>
              </a:ext>
            </a:extLst>
          </p:cNvPr>
          <p:cNvSpPr/>
          <p:nvPr/>
        </p:nvSpPr>
        <p:spPr>
          <a:xfrm>
            <a:off x="8569252" y="1761761"/>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45%</a:t>
            </a:r>
          </a:p>
        </p:txBody>
      </p:sp>
      <p:sp>
        <p:nvSpPr>
          <p:cNvPr id="27" name="ZoneTexte 26">
            <a:extLst>
              <a:ext uri="{FF2B5EF4-FFF2-40B4-BE49-F238E27FC236}">
                <a16:creationId xmlns:a16="http://schemas.microsoft.com/office/drawing/2014/main" id="{987C7BB5-F692-C644-B50B-DAD50D3191D0}"/>
              </a:ext>
            </a:extLst>
          </p:cNvPr>
          <p:cNvSpPr txBox="1"/>
          <p:nvPr/>
        </p:nvSpPr>
        <p:spPr>
          <a:xfrm>
            <a:off x="4609256" y="2721628"/>
            <a:ext cx="4275869" cy="569387"/>
          </a:xfrm>
          <a:prstGeom prst="rect">
            <a:avLst/>
          </a:prstGeom>
          <a:noFill/>
        </p:spPr>
        <p:txBody>
          <a:bodyPr wrap="square" rtlCol="0">
            <a:spAutoFit/>
          </a:bodyPr>
          <a:lstStyle/>
          <a:p>
            <a:r>
              <a:rPr lang="fr-FR" sz="1100" b="1" dirty="0">
                <a:solidFill>
                  <a:srgbClr val="00FF30"/>
                </a:solidFill>
                <a:latin typeface="Montserrat" pitchFamily="2" charset="77"/>
              </a:rPr>
              <a:t>Q6c. </a:t>
            </a:r>
            <a:r>
              <a:rPr lang="fr-FR" sz="1100" dirty="0">
                <a:solidFill>
                  <a:schemeClr val="tx1">
                    <a:lumMod val="75000"/>
                    <a:lumOff val="25000"/>
                  </a:schemeClr>
                </a:solidFill>
                <a:latin typeface="Montserrat" pitchFamily="2" charset="77"/>
              </a:rPr>
              <a:t>D’après vous, pour quelles raisons le prix de l’électricité est parmi le moins cher d’Europe ? </a:t>
            </a:r>
          </a:p>
          <a:p>
            <a:r>
              <a:rPr lang="fr-FR" sz="900" dirty="0">
                <a:solidFill>
                  <a:schemeClr val="tx1">
                    <a:lumMod val="50000"/>
                    <a:lumOff val="50000"/>
                  </a:schemeClr>
                </a:solidFill>
                <a:latin typeface="Montserrat" pitchFamily="2" charset="77"/>
              </a:rPr>
              <a:t>Assistée – Plusieurs réponses possibles</a:t>
            </a:r>
            <a:endParaRPr lang="fr-FR" sz="900" dirty="0">
              <a:latin typeface="Montserrat" pitchFamily="2" charset="77"/>
            </a:endParaRPr>
          </a:p>
        </p:txBody>
      </p:sp>
      <p:graphicFrame>
        <p:nvGraphicFramePr>
          <p:cNvPr id="29" name="Graphique 28">
            <a:extLst>
              <a:ext uri="{FF2B5EF4-FFF2-40B4-BE49-F238E27FC236}">
                <a16:creationId xmlns:a16="http://schemas.microsoft.com/office/drawing/2014/main" id="{835D0091-F03B-6742-A8E5-AD4EC35A2A33}"/>
              </a:ext>
            </a:extLst>
          </p:cNvPr>
          <p:cNvGraphicFramePr/>
          <p:nvPr>
            <p:extLst>
              <p:ext uri="{D42A27DB-BD31-4B8C-83A1-F6EECF244321}">
                <p14:modId xmlns:p14="http://schemas.microsoft.com/office/powerpoint/2010/main" val="375478726"/>
              </p:ext>
            </p:extLst>
          </p:nvPr>
        </p:nvGraphicFramePr>
        <p:xfrm>
          <a:off x="3419009" y="3302529"/>
          <a:ext cx="8364731" cy="3240360"/>
        </p:xfrm>
        <a:graphic>
          <a:graphicData uri="http://schemas.openxmlformats.org/drawingml/2006/chart">
            <c:chart xmlns:c="http://schemas.openxmlformats.org/drawingml/2006/chart" xmlns:r="http://schemas.openxmlformats.org/officeDocument/2006/relationships" r:id="rId5"/>
          </a:graphicData>
        </a:graphic>
      </p:graphicFrame>
      <p:pic>
        <p:nvPicPr>
          <p:cNvPr id="54" name="Image 53" descr="Une image contenant homme, équitation, portant, planche&#10;&#10;Description générée automatiquement">
            <a:extLst>
              <a:ext uri="{FF2B5EF4-FFF2-40B4-BE49-F238E27FC236}">
                <a16:creationId xmlns:a16="http://schemas.microsoft.com/office/drawing/2014/main" id="{248DCAB3-7A6D-0048-96F0-3849163C73C2}"/>
              </a:ext>
            </a:extLst>
          </p:cNvPr>
          <p:cNvPicPr>
            <a:picLocks noChangeAspect="1"/>
          </p:cNvPicPr>
          <p:nvPr/>
        </p:nvPicPr>
        <p:blipFill rotWithShape="1">
          <a:blip r:embed="rId6"/>
          <a:srcRect l="58556" t="54925" r="19321" b="7863"/>
          <a:stretch/>
        </p:blipFill>
        <p:spPr>
          <a:xfrm>
            <a:off x="21543" y="6379145"/>
            <a:ext cx="359462" cy="403547"/>
          </a:xfrm>
          <a:prstGeom prst="rect">
            <a:avLst/>
          </a:prstGeom>
        </p:spPr>
      </p:pic>
      <p:sp>
        <p:nvSpPr>
          <p:cNvPr id="58" name="ZoneTexte 57">
            <a:extLst>
              <a:ext uri="{FF2B5EF4-FFF2-40B4-BE49-F238E27FC236}">
                <a16:creationId xmlns:a16="http://schemas.microsoft.com/office/drawing/2014/main" id="{0C27F20B-0A6A-264E-B69A-6887ACEBBCF0}"/>
              </a:ext>
            </a:extLst>
          </p:cNvPr>
          <p:cNvSpPr txBox="1"/>
          <p:nvPr/>
        </p:nvSpPr>
        <p:spPr>
          <a:xfrm>
            <a:off x="350482" y="6516053"/>
            <a:ext cx="1301696" cy="215444"/>
          </a:xfrm>
          <a:prstGeom prst="rect">
            <a:avLst/>
          </a:prstGeom>
          <a:noFill/>
          <a:ln>
            <a:noFill/>
          </a:ln>
        </p:spPr>
        <p:txBody>
          <a:bodyPr wrap="square" rtlCol="0">
            <a:spAutoFit/>
          </a:bodyPr>
          <a:lstStyle/>
          <a:p>
            <a:r>
              <a:rPr lang="fr-FR" sz="800" dirty="0"/>
              <a:t>2016 foyers</a:t>
            </a:r>
          </a:p>
        </p:txBody>
      </p:sp>
      <p:pic>
        <p:nvPicPr>
          <p:cNvPr id="74" name="Image 73">
            <a:extLst>
              <a:ext uri="{FF2B5EF4-FFF2-40B4-BE49-F238E27FC236}">
                <a16:creationId xmlns:a16="http://schemas.microsoft.com/office/drawing/2014/main" id="{67D45CA6-B496-7D46-8804-229D1B7D9161}"/>
              </a:ext>
            </a:extLst>
          </p:cNvPr>
          <p:cNvPicPr>
            <a:picLocks noChangeAspect="1"/>
          </p:cNvPicPr>
          <p:nvPr/>
        </p:nvPicPr>
        <p:blipFill>
          <a:blip r:embed="rId7"/>
          <a:stretch>
            <a:fillRect/>
          </a:stretch>
        </p:blipFill>
        <p:spPr>
          <a:xfrm>
            <a:off x="411226" y="3391917"/>
            <a:ext cx="677740" cy="692222"/>
          </a:xfrm>
          <a:prstGeom prst="rect">
            <a:avLst/>
          </a:prstGeom>
        </p:spPr>
      </p:pic>
      <p:sp>
        <p:nvSpPr>
          <p:cNvPr id="75" name="Rectangle 74">
            <a:extLst>
              <a:ext uri="{FF2B5EF4-FFF2-40B4-BE49-F238E27FC236}">
                <a16:creationId xmlns:a16="http://schemas.microsoft.com/office/drawing/2014/main" id="{A9000C05-DCE8-5440-BFDE-73297EF8B389}"/>
              </a:ext>
            </a:extLst>
          </p:cNvPr>
          <p:cNvSpPr/>
          <p:nvPr/>
        </p:nvSpPr>
        <p:spPr bwMode="auto">
          <a:xfrm>
            <a:off x="1115872" y="3445734"/>
            <a:ext cx="2762050" cy="2073079"/>
          </a:xfrm>
          <a:prstGeom prst="rect">
            <a:avLst/>
          </a:prstGeom>
          <a:noFill/>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Seulement un peu moins de la moitié des Français pensent  que le prix de l’électricité en France est parmi les moins chers en Europe.</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Pour eux, c’est grâce à l’utilisation de l’énergie nucléaire historique et aux tarifs réglementés fixés par les pouvoirs publics.</a:t>
            </a:r>
          </a:p>
        </p:txBody>
      </p:sp>
      <p:sp>
        <p:nvSpPr>
          <p:cNvPr id="16" name="ZoneTexte 15">
            <a:extLst>
              <a:ext uri="{FF2B5EF4-FFF2-40B4-BE49-F238E27FC236}">
                <a16:creationId xmlns:a16="http://schemas.microsoft.com/office/drawing/2014/main" id="{F365DB10-FA20-A645-AF59-78E9CB81CC21}"/>
              </a:ext>
            </a:extLst>
          </p:cNvPr>
          <p:cNvSpPr txBox="1"/>
          <p:nvPr/>
        </p:nvSpPr>
        <p:spPr>
          <a:xfrm>
            <a:off x="9734883" y="1671198"/>
            <a:ext cx="1981562" cy="1015663"/>
          </a:xfrm>
          <a:prstGeom prst="rect">
            <a:avLst/>
          </a:prstGeom>
          <a:noFill/>
          <a:ln>
            <a:noFill/>
          </a:ln>
        </p:spPr>
        <p:txBody>
          <a:bodyPr wrap="square" rtlCol="0">
            <a:spAutoFit/>
          </a:bodyPr>
          <a:lstStyle/>
          <a:p>
            <a:pPr algn="ctr"/>
            <a:r>
              <a:rPr lang="fr-FR" sz="1200" dirty="0">
                <a:latin typeface="Montserrat" pitchFamily="2" charset="77"/>
              </a:rPr>
              <a:t>40% des locataires</a:t>
            </a:r>
          </a:p>
          <a:p>
            <a:pPr algn="ctr"/>
            <a:r>
              <a:rPr lang="fr-FR" sz="1200" dirty="0">
                <a:latin typeface="Montserrat" pitchFamily="2" charset="77"/>
              </a:rPr>
              <a:t>39% de ceux qui ne cherchent pas d’information</a:t>
            </a:r>
          </a:p>
          <a:p>
            <a:pPr algn="ctr"/>
            <a:r>
              <a:rPr lang="fr-FR" sz="1200" dirty="0">
                <a:latin typeface="Montserrat" pitchFamily="2" charset="77"/>
              </a:rPr>
              <a:t>36% des ouvriers</a:t>
            </a:r>
          </a:p>
        </p:txBody>
      </p:sp>
    </p:spTree>
    <p:extLst>
      <p:ext uri="{BB962C8B-B14F-4D97-AF65-F5344CB8AC3E}">
        <p14:creationId xmlns:p14="http://schemas.microsoft.com/office/powerpoint/2010/main" val="115657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omme, équitation, portant, planche&#10;&#10;Description générée automatiquement">
            <a:extLst>
              <a:ext uri="{FF2B5EF4-FFF2-40B4-BE49-F238E27FC236}">
                <a16:creationId xmlns:a16="http://schemas.microsoft.com/office/drawing/2014/main" id="{E484FA9E-A929-5247-884A-C4AF2F0B20D1}"/>
              </a:ext>
            </a:extLst>
          </p:cNvPr>
          <p:cNvPicPr>
            <a:picLocks noChangeAspect="1"/>
          </p:cNvPicPr>
          <p:nvPr/>
        </p:nvPicPr>
        <p:blipFill rotWithShape="1">
          <a:blip r:embed="rId2"/>
          <a:srcRect l="58556" t="54925" r="19321" b="7863"/>
          <a:stretch/>
        </p:blipFill>
        <p:spPr>
          <a:xfrm>
            <a:off x="231495" y="6481837"/>
            <a:ext cx="359462" cy="403547"/>
          </a:xfrm>
          <a:prstGeom prst="rect">
            <a:avLst/>
          </a:prstGeom>
        </p:spPr>
      </p:pic>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sollicitation des clients</a:t>
            </a:r>
          </a:p>
        </p:txBody>
      </p:sp>
      <p:sp>
        <p:nvSpPr>
          <p:cNvPr id="12" name="ZoneTexte 11">
            <a:extLst>
              <a:ext uri="{FF2B5EF4-FFF2-40B4-BE49-F238E27FC236}">
                <a16:creationId xmlns:a16="http://schemas.microsoft.com/office/drawing/2014/main" id="{2726C949-59A9-A145-8C8B-20CA3C321826}"/>
              </a:ext>
            </a:extLst>
          </p:cNvPr>
          <p:cNvSpPr txBox="1"/>
          <p:nvPr/>
        </p:nvSpPr>
        <p:spPr>
          <a:xfrm>
            <a:off x="336561" y="846963"/>
            <a:ext cx="10447305"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Q33.</a:t>
            </a:r>
            <a:r>
              <a:rPr lang="fr-FR" sz="1200" dirty="0">
                <a:solidFill>
                  <a:schemeClr val="tx1">
                    <a:lumMod val="75000"/>
                    <a:lumOff val="25000"/>
                  </a:schemeClr>
                </a:solidFill>
              </a:rPr>
              <a:t> </a:t>
            </a:r>
            <a:r>
              <a:rPr lang="fr-FR" sz="1200" dirty="0">
                <a:solidFill>
                  <a:schemeClr val="tx1">
                    <a:lumMod val="75000"/>
                    <a:lumOff val="25000"/>
                  </a:schemeClr>
                </a:solidFill>
                <a:latin typeface="Montserrat" pitchFamily="2" charset="77"/>
              </a:rPr>
              <a:t>Avez-vous déjà été sollicité pour souscrire à une autre offre de fourniture d’électricité ou de gaz naturel par… ? </a:t>
            </a:r>
          </a:p>
          <a:p>
            <a:r>
              <a:rPr lang="fr-FR" sz="1200" dirty="0">
                <a:solidFill>
                  <a:schemeClr val="bg1">
                    <a:lumMod val="50000"/>
                  </a:schemeClr>
                </a:solidFill>
                <a:latin typeface="Montserrat" pitchFamily="2" charset="77"/>
              </a:rPr>
              <a:t>Une seule réponse possible</a:t>
            </a:r>
            <a:r>
              <a:rPr lang="fr-FR" sz="1200" dirty="0">
                <a:solidFill>
                  <a:schemeClr val="tx1">
                    <a:lumMod val="75000"/>
                    <a:lumOff val="25000"/>
                  </a:schemeClr>
                </a:solidFill>
                <a:latin typeface="Montserrat" pitchFamily="2" charset="77"/>
              </a:rPr>
              <a:t> </a:t>
            </a:r>
            <a:endParaRPr lang="fr-FR" sz="1200" b="1" dirty="0">
              <a:solidFill>
                <a:schemeClr val="accent4"/>
              </a:solidFill>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228928" y="6523676"/>
            <a:ext cx="1760505" cy="202025"/>
          </a:xfrm>
          <a:prstGeom prst="rect">
            <a:avLst/>
          </a:prstGeom>
        </p:spPr>
      </p:pic>
      <p:sp>
        <p:nvSpPr>
          <p:cNvPr id="24" name="ZoneTexte 23">
            <a:extLst>
              <a:ext uri="{FF2B5EF4-FFF2-40B4-BE49-F238E27FC236}">
                <a16:creationId xmlns:a16="http://schemas.microsoft.com/office/drawing/2014/main" id="{534850EC-674C-994B-A9C3-779262816BDE}"/>
              </a:ext>
            </a:extLst>
          </p:cNvPr>
          <p:cNvSpPr txBox="1"/>
          <p:nvPr/>
        </p:nvSpPr>
        <p:spPr>
          <a:xfrm>
            <a:off x="-602485" y="1778561"/>
            <a:ext cx="2674464" cy="400110"/>
          </a:xfrm>
          <a:prstGeom prst="rect">
            <a:avLst/>
          </a:prstGeom>
          <a:noFill/>
        </p:spPr>
        <p:txBody>
          <a:bodyPr wrap="square" rtlCol="0">
            <a:spAutoFit/>
          </a:bodyPr>
          <a:lstStyle/>
          <a:p>
            <a:pPr algn="r"/>
            <a:r>
              <a:rPr lang="fr-FR" sz="1000" b="1" dirty="0">
                <a:latin typeface="Montserrat" pitchFamily="2" charset="77"/>
              </a:rPr>
              <a:t>Rappel 2019</a:t>
            </a:r>
          </a:p>
          <a:p>
            <a:pPr algn="r"/>
            <a:r>
              <a:rPr lang="fr-FR" sz="1000" i="1" dirty="0">
                <a:latin typeface="Montserrat" pitchFamily="2" charset="77"/>
              </a:rPr>
              <a:t>Rappel 2018</a:t>
            </a:r>
          </a:p>
        </p:txBody>
      </p:sp>
      <p:graphicFrame>
        <p:nvGraphicFramePr>
          <p:cNvPr id="15" name="Graphique 14">
            <a:extLst>
              <a:ext uri="{FF2B5EF4-FFF2-40B4-BE49-F238E27FC236}">
                <a16:creationId xmlns:a16="http://schemas.microsoft.com/office/drawing/2014/main" id="{D732DEA5-76E4-E94E-856C-8C48A24E7166}"/>
              </a:ext>
            </a:extLst>
          </p:cNvPr>
          <p:cNvGraphicFramePr/>
          <p:nvPr>
            <p:extLst>
              <p:ext uri="{D42A27DB-BD31-4B8C-83A1-F6EECF244321}">
                <p14:modId xmlns:p14="http://schemas.microsoft.com/office/powerpoint/2010/main" val="3330113387"/>
              </p:ext>
            </p:extLst>
          </p:nvPr>
        </p:nvGraphicFramePr>
        <p:xfrm>
          <a:off x="0" y="1321912"/>
          <a:ext cx="9493095" cy="5079378"/>
        </p:xfrm>
        <a:graphic>
          <a:graphicData uri="http://schemas.openxmlformats.org/drawingml/2006/chart">
            <c:chart xmlns:c="http://schemas.openxmlformats.org/drawingml/2006/chart" xmlns:r="http://schemas.openxmlformats.org/officeDocument/2006/relationships" r:id="rId5"/>
          </a:graphicData>
        </a:graphic>
      </p:graphicFrame>
      <p:sp>
        <p:nvSpPr>
          <p:cNvPr id="50" name="ZoneTexte 49">
            <a:extLst>
              <a:ext uri="{FF2B5EF4-FFF2-40B4-BE49-F238E27FC236}">
                <a16:creationId xmlns:a16="http://schemas.microsoft.com/office/drawing/2014/main" id="{CB88BDD6-FBE4-3F45-9DC9-CB2E321DF2F2}"/>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51" name="Image 50">
            <a:extLst>
              <a:ext uri="{FF2B5EF4-FFF2-40B4-BE49-F238E27FC236}">
                <a16:creationId xmlns:a16="http://schemas.microsoft.com/office/drawing/2014/main" id="{29288BF3-C99B-A445-BD41-71F983DC1CB2}"/>
              </a:ext>
            </a:extLst>
          </p:cNvPr>
          <p:cNvPicPr>
            <a:picLocks noChangeAspect="1"/>
          </p:cNvPicPr>
          <p:nvPr/>
        </p:nvPicPr>
        <p:blipFill>
          <a:blip r:embed="rId6"/>
          <a:stretch>
            <a:fillRect/>
          </a:stretch>
        </p:blipFill>
        <p:spPr>
          <a:xfrm>
            <a:off x="789166" y="4954708"/>
            <a:ext cx="672882" cy="692222"/>
          </a:xfrm>
          <a:prstGeom prst="rect">
            <a:avLst/>
          </a:prstGeom>
        </p:spPr>
      </p:pic>
      <p:sp>
        <p:nvSpPr>
          <p:cNvPr id="52" name="Rectangle 51">
            <a:extLst>
              <a:ext uri="{FF2B5EF4-FFF2-40B4-BE49-F238E27FC236}">
                <a16:creationId xmlns:a16="http://schemas.microsoft.com/office/drawing/2014/main" id="{7015EFA5-33DF-BC47-A984-5EA217CB6806}"/>
              </a:ext>
            </a:extLst>
          </p:cNvPr>
          <p:cNvSpPr/>
          <p:nvPr/>
        </p:nvSpPr>
        <p:spPr bwMode="auto">
          <a:xfrm>
            <a:off x="1494321" y="4894939"/>
            <a:ext cx="9721101" cy="854846"/>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Comme l’année dernière, la moitié des foyers français ont été sollicités pour souscrire à une autre offre de fourniture d’énergie.</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2/3 des sollicitations se font toujours au téléphone.</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personnes âgées sont les plus souvent sollicitées.</a:t>
            </a:r>
          </a:p>
        </p:txBody>
      </p:sp>
      <p:sp>
        <p:nvSpPr>
          <p:cNvPr id="16" name="ZoneTexte 15">
            <a:extLst>
              <a:ext uri="{FF2B5EF4-FFF2-40B4-BE49-F238E27FC236}">
                <a16:creationId xmlns:a16="http://schemas.microsoft.com/office/drawing/2014/main" id="{555B1A3C-A414-524E-B5F5-8DB5F2210170}"/>
              </a:ext>
            </a:extLst>
          </p:cNvPr>
          <p:cNvSpPr txBox="1"/>
          <p:nvPr/>
        </p:nvSpPr>
        <p:spPr>
          <a:xfrm>
            <a:off x="2319196" y="3429000"/>
            <a:ext cx="1981562" cy="830997"/>
          </a:xfrm>
          <a:prstGeom prst="rect">
            <a:avLst/>
          </a:prstGeom>
          <a:noFill/>
          <a:ln>
            <a:noFill/>
          </a:ln>
        </p:spPr>
        <p:txBody>
          <a:bodyPr wrap="square" rtlCol="0">
            <a:spAutoFit/>
          </a:bodyPr>
          <a:lstStyle/>
          <a:p>
            <a:pPr algn="ctr"/>
            <a:r>
              <a:rPr lang="fr-FR" sz="1200" dirty="0">
                <a:solidFill>
                  <a:srgbClr val="00FF30"/>
                </a:solidFill>
                <a:latin typeface="Montserrat" pitchFamily="2" charset="77"/>
              </a:rPr>
              <a:t>66% des contrats d’électricité en offre de marché</a:t>
            </a:r>
          </a:p>
          <a:p>
            <a:pPr algn="ctr"/>
            <a:r>
              <a:rPr lang="fr-FR" sz="1200" dirty="0">
                <a:solidFill>
                  <a:srgbClr val="00FF30"/>
                </a:solidFill>
                <a:latin typeface="Montserrat" pitchFamily="2" charset="77"/>
              </a:rPr>
              <a:t>61% des 65 ans et plus.</a:t>
            </a:r>
          </a:p>
        </p:txBody>
      </p:sp>
    </p:spTree>
    <p:extLst>
      <p:ext uri="{BB962C8B-B14F-4D97-AF65-F5344CB8AC3E}">
        <p14:creationId xmlns:p14="http://schemas.microsoft.com/office/powerpoint/2010/main" val="221330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omme, équitation, portant, planche&#10;&#10;Description générée automatiquement">
            <a:extLst>
              <a:ext uri="{FF2B5EF4-FFF2-40B4-BE49-F238E27FC236}">
                <a16:creationId xmlns:a16="http://schemas.microsoft.com/office/drawing/2014/main" id="{E484FA9E-A929-5247-884A-C4AF2F0B20D1}"/>
              </a:ext>
            </a:extLst>
          </p:cNvPr>
          <p:cNvPicPr>
            <a:picLocks noChangeAspect="1"/>
          </p:cNvPicPr>
          <p:nvPr/>
        </p:nvPicPr>
        <p:blipFill rotWithShape="1">
          <a:blip r:embed="rId2"/>
          <a:srcRect l="58556" t="54925" r="19321" b="7863"/>
          <a:stretch/>
        </p:blipFill>
        <p:spPr>
          <a:xfrm>
            <a:off x="231495" y="6481837"/>
            <a:ext cx="359462" cy="403547"/>
          </a:xfrm>
          <a:prstGeom prst="rect">
            <a:avLst/>
          </a:prstGeom>
        </p:spPr>
      </p:pic>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identité des entreprises en prospection</a:t>
            </a:r>
          </a:p>
        </p:txBody>
      </p:sp>
      <p:sp>
        <p:nvSpPr>
          <p:cNvPr id="12" name="ZoneTexte 11">
            <a:extLst>
              <a:ext uri="{FF2B5EF4-FFF2-40B4-BE49-F238E27FC236}">
                <a16:creationId xmlns:a16="http://schemas.microsoft.com/office/drawing/2014/main" id="{2726C949-59A9-A145-8C8B-20CA3C321826}"/>
              </a:ext>
            </a:extLst>
          </p:cNvPr>
          <p:cNvSpPr txBox="1"/>
          <p:nvPr/>
        </p:nvSpPr>
        <p:spPr>
          <a:xfrm>
            <a:off x="400491" y="1007923"/>
            <a:ext cx="10447305"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Q34. </a:t>
            </a:r>
            <a:r>
              <a:rPr lang="fr-FR" sz="1200" dirty="0">
                <a:solidFill>
                  <a:schemeClr val="tx1">
                    <a:lumMod val="75000"/>
                    <a:lumOff val="25000"/>
                  </a:schemeClr>
                </a:solidFill>
                <a:latin typeface="Montserrat" pitchFamily="2" charset="77"/>
              </a:rPr>
              <a:t>Cette sollicitation pour souscrire à une autre offre a-t-elle été faite par … ?</a:t>
            </a:r>
          </a:p>
          <a:p>
            <a:r>
              <a:rPr lang="fr-FR" sz="1200" dirty="0">
                <a:solidFill>
                  <a:schemeClr val="tx1">
                    <a:lumMod val="50000"/>
                    <a:lumOff val="50000"/>
                  </a:schemeClr>
                </a:solidFill>
                <a:latin typeface="Montserrat" pitchFamily="2" charset="77"/>
              </a:rPr>
              <a:t>Plusieurs réponses possibles</a:t>
            </a:r>
            <a:endParaRPr lang="fr-FR" sz="1200" dirty="0">
              <a:solidFill>
                <a:schemeClr val="tx1">
                  <a:lumMod val="75000"/>
                  <a:lumOff val="25000"/>
                </a:schemeClr>
              </a:solidFill>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228928" y="6523676"/>
            <a:ext cx="1760505" cy="202025"/>
          </a:xfrm>
          <a:prstGeom prst="rect">
            <a:avLst/>
          </a:prstGeom>
        </p:spPr>
      </p:pic>
      <p:pic>
        <p:nvPicPr>
          <p:cNvPr id="42" name="Image 41">
            <a:extLst>
              <a:ext uri="{FF2B5EF4-FFF2-40B4-BE49-F238E27FC236}">
                <a16:creationId xmlns:a16="http://schemas.microsoft.com/office/drawing/2014/main" id="{8E517B32-0011-804C-B105-366CDF5EAFCD}"/>
              </a:ext>
            </a:extLst>
          </p:cNvPr>
          <p:cNvPicPr>
            <a:picLocks noChangeAspect="1"/>
          </p:cNvPicPr>
          <p:nvPr/>
        </p:nvPicPr>
        <p:blipFill>
          <a:blip r:embed="rId5"/>
          <a:stretch>
            <a:fillRect/>
          </a:stretch>
        </p:blipFill>
        <p:spPr>
          <a:xfrm>
            <a:off x="7290350" y="4635609"/>
            <a:ext cx="981936" cy="692222"/>
          </a:xfrm>
          <a:prstGeom prst="rect">
            <a:avLst/>
          </a:prstGeom>
        </p:spPr>
      </p:pic>
      <p:sp>
        <p:nvSpPr>
          <p:cNvPr id="24" name="ZoneTexte 23">
            <a:extLst>
              <a:ext uri="{FF2B5EF4-FFF2-40B4-BE49-F238E27FC236}">
                <a16:creationId xmlns:a16="http://schemas.microsoft.com/office/drawing/2014/main" id="{534850EC-674C-994B-A9C3-779262816BDE}"/>
              </a:ext>
            </a:extLst>
          </p:cNvPr>
          <p:cNvSpPr txBox="1"/>
          <p:nvPr/>
        </p:nvSpPr>
        <p:spPr>
          <a:xfrm>
            <a:off x="-1532654" y="4314361"/>
            <a:ext cx="2674464" cy="707886"/>
          </a:xfrm>
          <a:prstGeom prst="rect">
            <a:avLst/>
          </a:prstGeom>
          <a:noFill/>
        </p:spPr>
        <p:txBody>
          <a:bodyPr wrap="square" rtlCol="0">
            <a:spAutoFit/>
          </a:bodyPr>
          <a:lstStyle/>
          <a:p>
            <a:pPr algn="r"/>
            <a:r>
              <a:rPr lang="fr-FR" sz="1000" b="1" dirty="0">
                <a:latin typeface="Montserrat" pitchFamily="2" charset="77"/>
              </a:rPr>
              <a:t>Rappel 2020</a:t>
            </a:r>
          </a:p>
          <a:p>
            <a:pPr algn="r"/>
            <a:r>
              <a:rPr lang="fr-FR" sz="1000" dirty="0">
                <a:latin typeface="Montserrat" pitchFamily="2" charset="77"/>
              </a:rPr>
              <a:t>Rappel 2019</a:t>
            </a:r>
          </a:p>
          <a:p>
            <a:pPr algn="r"/>
            <a:endParaRPr lang="fr-FR" sz="1000" dirty="0">
              <a:latin typeface="Montserrat" pitchFamily="2" charset="77"/>
            </a:endParaRPr>
          </a:p>
          <a:p>
            <a:pPr algn="r"/>
            <a:r>
              <a:rPr lang="fr-FR" sz="1000" i="1" dirty="0">
                <a:latin typeface="Montserrat" pitchFamily="2" charset="77"/>
              </a:rPr>
              <a:t>Rappel 2018</a:t>
            </a:r>
          </a:p>
        </p:txBody>
      </p:sp>
      <p:graphicFrame>
        <p:nvGraphicFramePr>
          <p:cNvPr id="34" name="Graphique 33">
            <a:extLst>
              <a:ext uri="{FF2B5EF4-FFF2-40B4-BE49-F238E27FC236}">
                <a16:creationId xmlns:a16="http://schemas.microsoft.com/office/drawing/2014/main" id="{D953751B-8992-EE48-AFAB-5F881683D912}"/>
              </a:ext>
            </a:extLst>
          </p:cNvPr>
          <p:cNvGraphicFramePr/>
          <p:nvPr>
            <p:extLst>
              <p:ext uri="{D42A27DB-BD31-4B8C-83A1-F6EECF244321}">
                <p14:modId xmlns:p14="http://schemas.microsoft.com/office/powerpoint/2010/main" val="3459415257"/>
              </p:ext>
            </p:extLst>
          </p:nvPr>
        </p:nvGraphicFramePr>
        <p:xfrm>
          <a:off x="1220702" y="-426763"/>
          <a:ext cx="6058935" cy="4920351"/>
        </p:xfrm>
        <a:graphic>
          <a:graphicData uri="http://schemas.openxmlformats.org/drawingml/2006/chart">
            <c:chart xmlns:c="http://schemas.openxmlformats.org/drawingml/2006/chart" xmlns:r="http://schemas.openxmlformats.org/officeDocument/2006/relationships" r:id="rId6"/>
          </a:graphicData>
        </a:graphic>
      </p:graphicFrame>
      <p:sp>
        <p:nvSpPr>
          <p:cNvPr id="36" name="ZoneTexte 35">
            <a:extLst>
              <a:ext uri="{FF2B5EF4-FFF2-40B4-BE49-F238E27FC236}">
                <a16:creationId xmlns:a16="http://schemas.microsoft.com/office/drawing/2014/main" id="{C3F22217-4586-0B43-B0FB-EB0CDCB0AB64}"/>
              </a:ext>
            </a:extLst>
          </p:cNvPr>
          <p:cNvSpPr txBox="1"/>
          <p:nvPr/>
        </p:nvSpPr>
        <p:spPr>
          <a:xfrm>
            <a:off x="4751500" y="1945164"/>
            <a:ext cx="1152128" cy="646331"/>
          </a:xfrm>
          <a:prstGeom prst="rect">
            <a:avLst/>
          </a:prstGeom>
          <a:noFill/>
        </p:spPr>
        <p:txBody>
          <a:bodyPr wrap="square" rtlCol="0">
            <a:spAutoFit/>
          </a:bodyPr>
          <a:lstStyle/>
          <a:p>
            <a:pPr algn="ctr"/>
            <a:r>
              <a:rPr lang="fr-FR" sz="1200" dirty="0">
                <a:solidFill>
                  <a:schemeClr val="tx1">
                    <a:lumMod val="75000"/>
                    <a:lumOff val="25000"/>
                  </a:schemeClr>
                </a:solidFill>
                <a:latin typeface="Montserrat" pitchFamily="2" charset="77"/>
              </a:rPr>
              <a:t>Le fournisseur actuel</a:t>
            </a:r>
          </a:p>
        </p:txBody>
      </p:sp>
      <p:sp>
        <p:nvSpPr>
          <p:cNvPr id="37" name="ZoneTexte 36">
            <a:extLst>
              <a:ext uri="{FF2B5EF4-FFF2-40B4-BE49-F238E27FC236}">
                <a16:creationId xmlns:a16="http://schemas.microsoft.com/office/drawing/2014/main" id="{90B97685-F93E-4546-84B8-71F78AC7B7CB}"/>
              </a:ext>
            </a:extLst>
          </p:cNvPr>
          <p:cNvSpPr txBox="1"/>
          <p:nvPr/>
        </p:nvSpPr>
        <p:spPr>
          <a:xfrm>
            <a:off x="1727165" y="1916073"/>
            <a:ext cx="1152128" cy="646331"/>
          </a:xfrm>
          <a:prstGeom prst="rect">
            <a:avLst/>
          </a:prstGeom>
          <a:noFill/>
        </p:spPr>
        <p:txBody>
          <a:bodyPr wrap="square" rtlCol="0">
            <a:spAutoFit/>
          </a:bodyPr>
          <a:lstStyle/>
          <a:p>
            <a:pPr algn="ctr"/>
            <a:r>
              <a:rPr lang="fr-FR" sz="1200" dirty="0">
                <a:solidFill>
                  <a:schemeClr val="tx1">
                    <a:lumMod val="75000"/>
                    <a:lumOff val="25000"/>
                  </a:schemeClr>
                </a:solidFill>
                <a:latin typeface="Montserrat" pitchFamily="2" charset="77"/>
              </a:rPr>
              <a:t>Un autre fournisseur </a:t>
            </a:r>
            <a:r>
              <a:rPr lang="fr-FR" sz="1100" dirty="0">
                <a:solidFill>
                  <a:schemeClr val="tx1">
                    <a:lumMod val="50000"/>
                    <a:lumOff val="50000"/>
                  </a:schemeClr>
                </a:solidFill>
                <a:latin typeface="Montserrat" pitchFamily="2" charset="77"/>
              </a:rPr>
              <a:t>(concurrent)</a:t>
            </a:r>
            <a:endParaRPr lang="fr-FR" sz="1200" dirty="0">
              <a:solidFill>
                <a:schemeClr val="tx1">
                  <a:lumMod val="50000"/>
                  <a:lumOff val="50000"/>
                </a:schemeClr>
              </a:solidFill>
              <a:latin typeface="Montserrat" pitchFamily="2" charset="77"/>
            </a:endParaRPr>
          </a:p>
        </p:txBody>
      </p:sp>
      <p:sp>
        <p:nvSpPr>
          <p:cNvPr id="38" name="ZoneTexte 37">
            <a:extLst>
              <a:ext uri="{FF2B5EF4-FFF2-40B4-BE49-F238E27FC236}">
                <a16:creationId xmlns:a16="http://schemas.microsoft.com/office/drawing/2014/main" id="{66EF8025-C4ED-9F40-8552-CE64E37F4BED}"/>
              </a:ext>
            </a:extLst>
          </p:cNvPr>
          <p:cNvSpPr txBox="1"/>
          <p:nvPr/>
        </p:nvSpPr>
        <p:spPr>
          <a:xfrm>
            <a:off x="3227572" y="1917075"/>
            <a:ext cx="1152128" cy="461665"/>
          </a:xfrm>
          <a:prstGeom prst="rect">
            <a:avLst/>
          </a:prstGeom>
          <a:noFill/>
        </p:spPr>
        <p:txBody>
          <a:bodyPr wrap="square" rtlCol="0">
            <a:spAutoFit/>
          </a:bodyPr>
          <a:lstStyle/>
          <a:p>
            <a:pPr algn="ctr"/>
            <a:r>
              <a:rPr lang="fr-FR" sz="1200" dirty="0">
                <a:solidFill>
                  <a:schemeClr val="tx1">
                    <a:lumMod val="75000"/>
                    <a:lumOff val="25000"/>
                  </a:schemeClr>
                </a:solidFill>
                <a:latin typeface="Montserrat" pitchFamily="2" charset="77"/>
              </a:rPr>
              <a:t>Un autre organisme</a:t>
            </a:r>
          </a:p>
        </p:txBody>
      </p:sp>
      <p:cxnSp>
        <p:nvCxnSpPr>
          <p:cNvPr id="40" name="Connecteur droit 39">
            <a:extLst>
              <a:ext uri="{FF2B5EF4-FFF2-40B4-BE49-F238E27FC236}">
                <a16:creationId xmlns:a16="http://schemas.microsoft.com/office/drawing/2014/main" id="{D335BE00-8BD1-BA41-8B6C-610CD0BEA30F}"/>
              </a:ext>
            </a:extLst>
          </p:cNvPr>
          <p:cNvCxnSpPr>
            <a:cxnSpLocks/>
          </p:cNvCxnSpPr>
          <p:nvPr/>
        </p:nvCxnSpPr>
        <p:spPr bwMode="auto">
          <a:xfrm>
            <a:off x="3196288" y="1603665"/>
            <a:ext cx="31284" cy="3402089"/>
          </a:xfrm>
          <a:prstGeom prst="line">
            <a:avLst/>
          </a:prstGeom>
          <a:solidFill>
            <a:schemeClr val="accent1"/>
          </a:solidFill>
          <a:ln w="9525" cap="flat" cmpd="sng" algn="ctr">
            <a:solidFill>
              <a:schemeClr val="tx1">
                <a:lumMod val="75000"/>
                <a:lumOff val="25000"/>
              </a:schemeClr>
            </a:solidFill>
            <a:prstDash val="dot"/>
            <a:round/>
            <a:headEnd type="none" w="med" len="med"/>
            <a:tailEnd type="none" w="med" len="med"/>
          </a:ln>
          <a:effectLst/>
          <a:extLst>
            <a:ext uri="{AF507438-7753-43e0-B8FC-AC1667EBCBE1}">
              <a14:hiddenEffects xmlns:c="http://schemas.openxmlformats.org/drawingml/2006/chart" xmlns:cdr="http://schemas.openxmlformats.org/drawingml/2006/chartDrawing" xmlns:a14="http://schemas.microsoft.com/office/drawing/2010/main" xmlns="" xmlns:lc="http://schemas.openxmlformats.org/drawingml/2006/lockedCanvas">
                <a:effectLst>
                  <a:outerShdw blurRad="63500" dist="38099" dir="2700000" algn="ctr" rotWithShape="0">
                    <a:schemeClr val="bg2">
                      <a:alpha val="74998"/>
                    </a:schemeClr>
                  </a:outerShdw>
                </a:effectLst>
              </a14:hiddenEffects>
            </a:ext>
          </a:extLst>
        </p:spPr>
      </p:cxnSp>
      <p:cxnSp>
        <p:nvCxnSpPr>
          <p:cNvPr id="41" name="Connecteur droit 40">
            <a:extLst>
              <a:ext uri="{FF2B5EF4-FFF2-40B4-BE49-F238E27FC236}">
                <a16:creationId xmlns:a16="http://schemas.microsoft.com/office/drawing/2014/main" id="{D335BE00-8BD1-BA41-8B6C-610CD0BEA30F}"/>
              </a:ext>
            </a:extLst>
          </p:cNvPr>
          <p:cNvCxnSpPr>
            <a:cxnSpLocks/>
          </p:cNvCxnSpPr>
          <p:nvPr/>
        </p:nvCxnSpPr>
        <p:spPr bwMode="auto">
          <a:xfrm>
            <a:off x="4570869" y="1603665"/>
            <a:ext cx="0" cy="3402089"/>
          </a:xfrm>
          <a:prstGeom prst="line">
            <a:avLst/>
          </a:prstGeom>
          <a:solidFill>
            <a:schemeClr val="accent1"/>
          </a:solidFill>
          <a:ln w="9525" cap="flat" cmpd="sng" algn="ctr">
            <a:solidFill>
              <a:schemeClr val="tx1">
                <a:lumMod val="75000"/>
                <a:lumOff val="25000"/>
              </a:schemeClr>
            </a:solidFill>
            <a:prstDash val="dot"/>
            <a:round/>
            <a:headEnd type="none" w="med" len="med"/>
            <a:tailEnd type="none" w="med" len="med"/>
          </a:ln>
          <a:effectLst/>
          <a:extLst>
            <a:ext uri="{AF507438-7753-43e0-B8FC-AC1667EBCBE1}">
              <a14:hiddenEffects xmlns:c="http://schemas.openxmlformats.org/drawingml/2006/chart" xmlns:cdr="http://schemas.openxmlformats.org/drawingml/2006/chartDrawing" xmlns:a14="http://schemas.microsoft.com/office/drawing/2010/main" xmlns="" xmlns:lc="http://schemas.openxmlformats.org/drawingml/2006/lockedCanvas">
                <a:effectLst>
                  <a:outerShdw blurRad="63500" dist="38099" dir="2700000" algn="ctr" rotWithShape="0">
                    <a:schemeClr val="bg2">
                      <a:alpha val="74998"/>
                    </a:schemeClr>
                  </a:outerShdw>
                </a:effectLst>
              </a14:hiddenEffects>
            </a:ext>
          </a:extLst>
        </p:spPr>
      </p:cxnSp>
      <p:cxnSp>
        <p:nvCxnSpPr>
          <p:cNvPr id="44" name="Connecteur droit 43">
            <a:extLst>
              <a:ext uri="{FF2B5EF4-FFF2-40B4-BE49-F238E27FC236}">
                <a16:creationId xmlns:a16="http://schemas.microsoft.com/office/drawing/2014/main" id="{D335BE00-8BD1-BA41-8B6C-610CD0BEA30F}"/>
              </a:ext>
            </a:extLst>
          </p:cNvPr>
          <p:cNvCxnSpPr>
            <a:cxnSpLocks/>
          </p:cNvCxnSpPr>
          <p:nvPr/>
        </p:nvCxnSpPr>
        <p:spPr bwMode="auto">
          <a:xfrm>
            <a:off x="1488839" y="2740816"/>
            <a:ext cx="4739084" cy="0"/>
          </a:xfrm>
          <a:prstGeom prst="line">
            <a:avLst/>
          </a:prstGeom>
          <a:solidFill>
            <a:schemeClr val="accent1"/>
          </a:solidFill>
          <a:ln w="9525" cap="flat" cmpd="sng" algn="ctr">
            <a:solidFill>
              <a:schemeClr val="tx1">
                <a:lumMod val="75000"/>
                <a:lumOff val="25000"/>
              </a:schemeClr>
            </a:solidFill>
            <a:prstDash val="dot"/>
            <a:round/>
            <a:headEnd type="none" w="med" len="med"/>
            <a:tailEnd type="none" w="med" len="med"/>
          </a:ln>
          <a:effectLst/>
          <a:extLst>
            <a:ext uri="{AF507438-7753-43e0-B8FC-AC1667EBCBE1}">
              <a14:hiddenEffects xmlns:c="http://schemas.openxmlformats.org/drawingml/2006/chart" xmlns:cdr="http://schemas.openxmlformats.org/drawingml/2006/chartDrawing" xmlns:a14="http://schemas.microsoft.com/office/drawing/2010/main" xmlns="" xmlns:lc="http://schemas.openxmlformats.org/drawingml/2006/lockedCanvas">
                <a:effectLst>
                  <a:outerShdw blurRad="63500" dist="38099" dir="2700000" algn="ctr" rotWithShape="0">
                    <a:schemeClr val="bg2">
                      <a:alpha val="74998"/>
                    </a:schemeClr>
                  </a:outerShdw>
                </a:effectLst>
              </a14:hiddenEffects>
            </a:ext>
          </a:extLst>
        </p:spPr>
      </p:cxnSp>
      <p:sp>
        <p:nvSpPr>
          <p:cNvPr id="49" name="ZoneTexte 48">
            <a:extLst>
              <a:ext uri="{FF2B5EF4-FFF2-40B4-BE49-F238E27FC236}">
                <a16:creationId xmlns:a16="http://schemas.microsoft.com/office/drawing/2014/main" id="{8C44494F-8044-4F4A-80E8-1B75753C8F9F}"/>
              </a:ext>
            </a:extLst>
          </p:cNvPr>
          <p:cNvSpPr txBox="1"/>
          <p:nvPr/>
        </p:nvSpPr>
        <p:spPr>
          <a:xfrm>
            <a:off x="1979322" y="4783158"/>
            <a:ext cx="663576" cy="246221"/>
          </a:xfrm>
          <a:prstGeom prst="rect">
            <a:avLst/>
          </a:prstGeom>
          <a:noFill/>
        </p:spPr>
        <p:txBody>
          <a:bodyPr wrap="square" rtlCol="0">
            <a:spAutoFit/>
          </a:bodyPr>
          <a:lstStyle/>
          <a:p>
            <a:r>
              <a:rPr lang="fr-FR" sz="1000" i="1" dirty="0">
                <a:latin typeface="Montserrat" pitchFamily="2" charset="77"/>
              </a:rPr>
              <a:t>69%</a:t>
            </a:r>
          </a:p>
        </p:txBody>
      </p:sp>
      <p:sp>
        <p:nvSpPr>
          <p:cNvPr id="50" name="ZoneTexte 49">
            <a:extLst>
              <a:ext uri="{FF2B5EF4-FFF2-40B4-BE49-F238E27FC236}">
                <a16:creationId xmlns:a16="http://schemas.microsoft.com/office/drawing/2014/main" id="{B4CCC98F-DCBF-324B-9372-24D452560110}"/>
              </a:ext>
            </a:extLst>
          </p:cNvPr>
          <p:cNvSpPr txBox="1"/>
          <p:nvPr/>
        </p:nvSpPr>
        <p:spPr>
          <a:xfrm>
            <a:off x="1961643" y="4310383"/>
            <a:ext cx="587706" cy="569387"/>
          </a:xfrm>
          <a:prstGeom prst="rect">
            <a:avLst/>
          </a:prstGeom>
          <a:noFill/>
        </p:spPr>
        <p:txBody>
          <a:bodyPr wrap="square" rtlCol="0">
            <a:spAutoFit/>
          </a:bodyPr>
          <a:lstStyle/>
          <a:p>
            <a:r>
              <a:rPr lang="fr-FR" sz="1100" b="1" dirty="0">
                <a:latin typeface="Montserrat" pitchFamily="2" charset="77"/>
              </a:rPr>
              <a:t>82%</a:t>
            </a:r>
          </a:p>
          <a:p>
            <a:r>
              <a:rPr lang="fr-FR" sz="1000" dirty="0">
                <a:latin typeface="Montserrat" pitchFamily="2" charset="77"/>
              </a:rPr>
              <a:t>78%</a:t>
            </a:r>
          </a:p>
          <a:p>
            <a:r>
              <a:rPr lang="fr-FR" sz="1000" dirty="0">
                <a:latin typeface="Montserrat" pitchFamily="2" charset="77"/>
              </a:rPr>
              <a:t>82%</a:t>
            </a:r>
          </a:p>
        </p:txBody>
      </p:sp>
      <p:sp>
        <p:nvSpPr>
          <p:cNvPr id="51" name="ZoneTexte 50">
            <a:extLst>
              <a:ext uri="{FF2B5EF4-FFF2-40B4-BE49-F238E27FC236}">
                <a16:creationId xmlns:a16="http://schemas.microsoft.com/office/drawing/2014/main" id="{8B59451F-B707-B44C-B32B-F39CD487F404}"/>
              </a:ext>
            </a:extLst>
          </p:cNvPr>
          <p:cNvSpPr txBox="1"/>
          <p:nvPr/>
        </p:nvSpPr>
        <p:spPr>
          <a:xfrm>
            <a:off x="3688661" y="4764525"/>
            <a:ext cx="663576" cy="261610"/>
          </a:xfrm>
          <a:prstGeom prst="rect">
            <a:avLst/>
          </a:prstGeom>
          <a:noFill/>
        </p:spPr>
        <p:txBody>
          <a:bodyPr wrap="square" rtlCol="0">
            <a:spAutoFit/>
          </a:bodyPr>
          <a:lstStyle/>
          <a:p>
            <a:r>
              <a:rPr lang="fr-FR" sz="1050" i="1" dirty="0">
                <a:latin typeface="Montserrat" pitchFamily="2" charset="77"/>
              </a:rPr>
              <a:t>23%</a:t>
            </a:r>
          </a:p>
        </p:txBody>
      </p:sp>
      <p:sp>
        <p:nvSpPr>
          <p:cNvPr id="52" name="ZoneTexte 51">
            <a:extLst>
              <a:ext uri="{FF2B5EF4-FFF2-40B4-BE49-F238E27FC236}">
                <a16:creationId xmlns:a16="http://schemas.microsoft.com/office/drawing/2014/main" id="{DEBEF0A8-12B2-B147-A4DC-1D7A2B2A5952}"/>
              </a:ext>
            </a:extLst>
          </p:cNvPr>
          <p:cNvSpPr txBox="1"/>
          <p:nvPr/>
        </p:nvSpPr>
        <p:spPr>
          <a:xfrm>
            <a:off x="3712699" y="4295866"/>
            <a:ext cx="587706" cy="569387"/>
          </a:xfrm>
          <a:prstGeom prst="rect">
            <a:avLst/>
          </a:prstGeom>
          <a:noFill/>
        </p:spPr>
        <p:txBody>
          <a:bodyPr wrap="square" rtlCol="0">
            <a:spAutoFit/>
          </a:bodyPr>
          <a:lstStyle/>
          <a:p>
            <a:r>
              <a:rPr lang="fr-FR" sz="1100" b="1" dirty="0">
                <a:latin typeface="Montserrat" pitchFamily="2" charset="77"/>
              </a:rPr>
              <a:t>6%</a:t>
            </a:r>
          </a:p>
          <a:p>
            <a:r>
              <a:rPr lang="fr-FR" sz="1000" dirty="0">
                <a:latin typeface="Montserrat" pitchFamily="2" charset="77"/>
              </a:rPr>
              <a:t>15%</a:t>
            </a:r>
          </a:p>
          <a:p>
            <a:r>
              <a:rPr lang="fr-FR" sz="1000" dirty="0">
                <a:latin typeface="Montserrat" pitchFamily="2" charset="77"/>
              </a:rPr>
              <a:t>6%</a:t>
            </a:r>
          </a:p>
        </p:txBody>
      </p:sp>
      <p:sp>
        <p:nvSpPr>
          <p:cNvPr id="53" name="ZoneTexte 52">
            <a:extLst>
              <a:ext uri="{FF2B5EF4-FFF2-40B4-BE49-F238E27FC236}">
                <a16:creationId xmlns:a16="http://schemas.microsoft.com/office/drawing/2014/main" id="{A371CA83-8B10-F44E-8364-71A0FE22BA46}"/>
              </a:ext>
            </a:extLst>
          </p:cNvPr>
          <p:cNvSpPr txBox="1"/>
          <p:nvPr/>
        </p:nvSpPr>
        <p:spPr>
          <a:xfrm>
            <a:off x="5311395" y="4783158"/>
            <a:ext cx="663576" cy="246221"/>
          </a:xfrm>
          <a:prstGeom prst="rect">
            <a:avLst/>
          </a:prstGeom>
          <a:noFill/>
        </p:spPr>
        <p:txBody>
          <a:bodyPr wrap="square" rtlCol="0">
            <a:spAutoFit/>
          </a:bodyPr>
          <a:lstStyle/>
          <a:p>
            <a:r>
              <a:rPr lang="fr-FR" sz="1000" i="1" dirty="0">
                <a:latin typeface="Montserrat" pitchFamily="2" charset="77"/>
              </a:rPr>
              <a:t>10%</a:t>
            </a:r>
          </a:p>
        </p:txBody>
      </p:sp>
      <p:sp>
        <p:nvSpPr>
          <p:cNvPr id="54" name="ZoneTexte 53">
            <a:extLst>
              <a:ext uri="{FF2B5EF4-FFF2-40B4-BE49-F238E27FC236}">
                <a16:creationId xmlns:a16="http://schemas.microsoft.com/office/drawing/2014/main" id="{52B2262B-407C-2A45-BFEC-101F5ACE3717}"/>
              </a:ext>
            </a:extLst>
          </p:cNvPr>
          <p:cNvSpPr txBox="1"/>
          <p:nvPr/>
        </p:nvSpPr>
        <p:spPr>
          <a:xfrm>
            <a:off x="5322209" y="4299429"/>
            <a:ext cx="587706" cy="569387"/>
          </a:xfrm>
          <a:prstGeom prst="rect">
            <a:avLst/>
          </a:prstGeom>
          <a:noFill/>
        </p:spPr>
        <p:txBody>
          <a:bodyPr wrap="square" rtlCol="0">
            <a:spAutoFit/>
          </a:bodyPr>
          <a:lstStyle/>
          <a:p>
            <a:r>
              <a:rPr lang="fr-FR" sz="1100" b="1" dirty="0">
                <a:latin typeface="Montserrat" pitchFamily="2" charset="77"/>
              </a:rPr>
              <a:t>19%</a:t>
            </a:r>
          </a:p>
          <a:p>
            <a:r>
              <a:rPr lang="fr-FR" sz="1000" dirty="0">
                <a:latin typeface="Montserrat" pitchFamily="2" charset="77"/>
              </a:rPr>
              <a:t>12%</a:t>
            </a:r>
          </a:p>
          <a:p>
            <a:r>
              <a:rPr lang="fr-FR" sz="1000" dirty="0">
                <a:latin typeface="Montserrat" pitchFamily="2" charset="77"/>
              </a:rPr>
              <a:t>17%</a:t>
            </a:r>
          </a:p>
        </p:txBody>
      </p:sp>
      <p:sp>
        <p:nvSpPr>
          <p:cNvPr id="31" name="ZoneTexte 30">
            <a:extLst>
              <a:ext uri="{FF2B5EF4-FFF2-40B4-BE49-F238E27FC236}">
                <a16:creationId xmlns:a16="http://schemas.microsoft.com/office/drawing/2014/main" id="{2B6B14CD-4F2B-1B40-9E52-D3752318CCA3}"/>
              </a:ext>
            </a:extLst>
          </p:cNvPr>
          <p:cNvSpPr txBox="1"/>
          <p:nvPr/>
        </p:nvSpPr>
        <p:spPr>
          <a:xfrm>
            <a:off x="590956" y="6564512"/>
            <a:ext cx="2808735" cy="215444"/>
          </a:xfrm>
          <a:prstGeom prst="rect">
            <a:avLst/>
          </a:prstGeom>
          <a:noFill/>
          <a:ln>
            <a:noFill/>
          </a:ln>
        </p:spPr>
        <p:txBody>
          <a:bodyPr wrap="square" rtlCol="0">
            <a:spAutoFit/>
          </a:bodyPr>
          <a:lstStyle/>
          <a:p>
            <a:r>
              <a:rPr lang="fr-FR" sz="800" dirty="0"/>
              <a:t>1112 foyers sollicités pour souscrire une offre d’énergie</a:t>
            </a:r>
          </a:p>
        </p:txBody>
      </p:sp>
      <p:pic>
        <p:nvPicPr>
          <p:cNvPr id="33" name="Graphique 32" descr="Téléphone à haut-parleur">
            <a:extLst>
              <a:ext uri="{FF2B5EF4-FFF2-40B4-BE49-F238E27FC236}">
                <a16:creationId xmlns:a16="http://schemas.microsoft.com/office/drawing/2014/main" id="{3F57C4CF-7CBF-044A-A968-73656663FED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596628" y="4443421"/>
            <a:ext cx="251979" cy="252004"/>
          </a:xfrm>
          <a:prstGeom prst="rect">
            <a:avLst/>
          </a:prstGeom>
        </p:spPr>
      </p:pic>
      <p:pic>
        <p:nvPicPr>
          <p:cNvPr id="45" name="Graphique 44" descr="Internet">
            <a:extLst>
              <a:ext uri="{FF2B5EF4-FFF2-40B4-BE49-F238E27FC236}">
                <a16:creationId xmlns:a16="http://schemas.microsoft.com/office/drawing/2014/main" id="{D3A945F1-371D-4F47-9E80-1C9035AA7AE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588704" y="4688069"/>
            <a:ext cx="254000" cy="252004"/>
          </a:xfrm>
          <a:prstGeom prst="rect">
            <a:avLst/>
          </a:prstGeom>
        </p:spPr>
      </p:pic>
      <p:pic>
        <p:nvPicPr>
          <p:cNvPr id="46" name="Graphique 45" descr="Téléphone à haut-parleur">
            <a:extLst>
              <a:ext uri="{FF2B5EF4-FFF2-40B4-BE49-F238E27FC236}">
                <a16:creationId xmlns:a16="http://schemas.microsoft.com/office/drawing/2014/main" id="{A3190F3F-F842-F445-A06B-8D703625409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518982" y="4470627"/>
            <a:ext cx="251979" cy="252004"/>
          </a:xfrm>
          <a:prstGeom prst="rect">
            <a:avLst/>
          </a:prstGeom>
        </p:spPr>
      </p:pic>
      <p:pic>
        <p:nvPicPr>
          <p:cNvPr id="47" name="Graphique 46" descr="Internet">
            <a:extLst>
              <a:ext uri="{FF2B5EF4-FFF2-40B4-BE49-F238E27FC236}">
                <a16:creationId xmlns:a16="http://schemas.microsoft.com/office/drawing/2014/main" id="{8892A954-7438-C54C-8491-A98C9AF4DFE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530877" y="4651374"/>
            <a:ext cx="254000" cy="252004"/>
          </a:xfrm>
          <a:prstGeom prst="rect">
            <a:avLst/>
          </a:prstGeom>
        </p:spPr>
      </p:pic>
      <p:pic>
        <p:nvPicPr>
          <p:cNvPr id="48" name="Graphique 47" descr="Téléphone à haut-parleur">
            <a:extLst>
              <a:ext uri="{FF2B5EF4-FFF2-40B4-BE49-F238E27FC236}">
                <a16:creationId xmlns:a16="http://schemas.microsoft.com/office/drawing/2014/main" id="{4703BEEE-058A-2041-BE1C-C40A5FD82A7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5142907" y="4427160"/>
            <a:ext cx="251979" cy="252004"/>
          </a:xfrm>
          <a:prstGeom prst="rect">
            <a:avLst/>
          </a:prstGeom>
        </p:spPr>
      </p:pic>
      <p:pic>
        <p:nvPicPr>
          <p:cNvPr id="57" name="Graphique 56" descr="Internet">
            <a:extLst>
              <a:ext uri="{FF2B5EF4-FFF2-40B4-BE49-F238E27FC236}">
                <a16:creationId xmlns:a16="http://schemas.microsoft.com/office/drawing/2014/main" id="{57D935D6-8A7D-184C-A432-62E0BC43BA43}"/>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130153" y="4626786"/>
            <a:ext cx="254000" cy="252004"/>
          </a:xfrm>
          <a:prstGeom prst="rect">
            <a:avLst/>
          </a:prstGeom>
        </p:spPr>
      </p:pic>
      <p:sp>
        <p:nvSpPr>
          <p:cNvPr id="59" name="ZoneTexte 58">
            <a:extLst>
              <a:ext uri="{FF2B5EF4-FFF2-40B4-BE49-F238E27FC236}">
                <a16:creationId xmlns:a16="http://schemas.microsoft.com/office/drawing/2014/main" id="{3B26B40A-6370-BA4B-98CF-72B297120281}"/>
              </a:ext>
            </a:extLst>
          </p:cNvPr>
          <p:cNvSpPr txBox="1"/>
          <p:nvPr/>
        </p:nvSpPr>
        <p:spPr>
          <a:xfrm>
            <a:off x="590956" y="5556686"/>
            <a:ext cx="5977541" cy="400110"/>
          </a:xfrm>
          <a:prstGeom prst="rect">
            <a:avLst/>
          </a:prstGeom>
          <a:noFill/>
        </p:spPr>
        <p:txBody>
          <a:bodyPr wrap="square" rtlCol="0">
            <a:spAutoFit/>
          </a:bodyPr>
          <a:lstStyle/>
          <a:p>
            <a:pPr algn="ctr"/>
            <a:r>
              <a:rPr lang="fr-FR" sz="1000" dirty="0">
                <a:latin typeface="Montserrat" pitchFamily="2" charset="77"/>
              </a:rPr>
              <a:t>Sur internet, la question est obligatoire, </a:t>
            </a:r>
          </a:p>
          <a:p>
            <a:pPr algn="ctr"/>
            <a:r>
              <a:rPr lang="fr-FR" sz="1000" dirty="0">
                <a:latin typeface="Montserrat" pitchFamily="2" charset="77"/>
              </a:rPr>
              <a:t>alors qu’au téléphone 8% des répondants n’ont pas voulu répondre en 2018 et en 2019.</a:t>
            </a:r>
          </a:p>
        </p:txBody>
      </p:sp>
      <p:sp>
        <p:nvSpPr>
          <p:cNvPr id="60" name="Rectangle 59">
            <a:extLst>
              <a:ext uri="{FF2B5EF4-FFF2-40B4-BE49-F238E27FC236}">
                <a16:creationId xmlns:a16="http://schemas.microsoft.com/office/drawing/2014/main" id="{D6CDEDCC-0A8C-CB44-8514-A53A01B96A1C}"/>
              </a:ext>
            </a:extLst>
          </p:cNvPr>
          <p:cNvSpPr/>
          <p:nvPr/>
        </p:nvSpPr>
        <p:spPr bwMode="auto">
          <a:xfrm>
            <a:off x="8357314" y="4410376"/>
            <a:ext cx="2699103" cy="1012480"/>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 démarchage par un fournisseur concurrent reste le plus fréquent, et concerne la moitié des foyers.</a:t>
            </a:r>
          </a:p>
        </p:txBody>
      </p:sp>
      <p:pic>
        <p:nvPicPr>
          <p:cNvPr id="61" name="chart">
            <a:extLst>
              <a:ext uri="{FF2B5EF4-FFF2-40B4-BE49-F238E27FC236}">
                <a16:creationId xmlns:a16="http://schemas.microsoft.com/office/drawing/2014/main" id="{2BBD2E76-044C-EC40-B202-83FF3A81F1BF}"/>
              </a:ext>
            </a:extLst>
          </p:cNvPr>
          <p:cNvPicPr>
            <a:picLocks noChangeAspect="1"/>
          </p:cNvPicPr>
          <p:nvPr/>
        </p:nvPicPr>
        <p:blipFill>
          <a:blip r:embed="rId11"/>
          <a:stretch>
            <a:fillRect/>
          </a:stretch>
        </p:blipFill>
        <p:spPr>
          <a:xfrm>
            <a:off x="2309258" y="4427858"/>
            <a:ext cx="363543" cy="390483"/>
          </a:xfrm>
          <a:prstGeom prst="rect">
            <a:avLst/>
          </a:prstGeom>
        </p:spPr>
      </p:pic>
      <p:pic>
        <p:nvPicPr>
          <p:cNvPr id="62" name="chart">
            <a:extLst>
              <a:ext uri="{FF2B5EF4-FFF2-40B4-BE49-F238E27FC236}">
                <a16:creationId xmlns:a16="http://schemas.microsoft.com/office/drawing/2014/main" id="{467A5912-DA20-0048-BFC0-8D6FAC4C44BA}"/>
              </a:ext>
            </a:extLst>
          </p:cNvPr>
          <p:cNvPicPr>
            <a:picLocks noChangeAspect="1"/>
          </p:cNvPicPr>
          <p:nvPr/>
        </p:nvPicPr>
        <p:blipFill>
          <a:blip r:embed="rId12"/>
          <a:stretch>
            <a:fillRect/>
          </a:stretch>
        </p:blipFill>
        <p:spPr>
          <a:xfrm>
            <a:off x="4008132" y="4447194"/>
            <a:ext cx="317503" cy="330182"/>
          </a:xfrm>
          <a:prstGeom prst="rect">
            <a:avLst/>
          </a:prstGeom>
        </p:spPr>
      </p:pic>
      <p:pic>
        <p:nvPicPr>
          <p:cNvPr id="63" name="chart">
            <a:extLst>
              <a:ext uri="{FF2B5EF4-FFF2-40B4-BE49-F238E27FC236}">
                <a16:creationId xmlns:a16="http://schemas.microsoft.com/office/drawing/2014/main" id="{98CA4C9E-6DB3-C54A-BB3C-F78620E0F547}"/>
              </a:ext>
            </a:extLst>
          </p:cNvPr>
          <p:cNvPicPr>
            <a:picLocks noChangeAspect="1"/>
          </p:cNvPicPr>
          <p:nvPr/>
        </p:nvPicPr>
        <p:blipFill>
          <a:blip r:embed="rId12"/>
          <a:stretch>
            <a:fillRect/>
          </a:stretch>
        </p:blipFill>
        <p:spPr>
          <a:xfrm>
            <a:off x="5574188" y="4458008"/>
            <a:ext cx="317503" cy="330182"/>
          </a:xfrm>
          <a:prstGeom prst="rect">
            <a:avLst/>
          </a:prstGeom>
        </p:spPr>
      </p:pic>
      <p:sp>
        <p:nvSpPr>
          <p:cNvPr id="64" name="ZoneTexte 63">
            <a:extLst>
              <a:ext uri="{FF2B5EF4-FFF2-40B4-BE49-F238E27FC236}">
                <a16:creationId xmlns:a16="http://schemas.microsoft.com/office/drawing/2014/main" id="{3187079D-237F-0344-8F62-B94923B5C827}"/>
              </a:ext>
            </a:extLst>
          </p:cNvPr>
          <p:cNvSpPr txBox="1"/>
          <p:nvPr/>
        </p:nvSpPr>
        <p:spPr>
          <a:xfrm>
            <a:off x="7438134" y="2105887"/>
            <a:ext cx="3940252" cy="584775"/>
          </a:xfrm>
          <a:prstGeom prst="rect">
            <a:avLst/>
          </a:prstGeom>
          <a:noFill/>
        </p:spPr>
        <p:txBody>
          <a:bodyPr wrap="square" rtlCol="0">
            <a:spAutoFit/>
          </a:bodyPr>
          <a:lstStyle/>
          <a:p>
            <a:r>
              <a:rPr lang="fr-FR" b="1" dirty="0">
                <a:latin typeface="Montserrat" pitchFamily="2" charset="77"/>
              </a:rPr>
              <a:t>46% </a:t>
            </a:r>
            <a:r>
              <a:rPr lang="fr-FR" sz="1400" dirty="0">
                <a:latin typeface="Montserrat" pitchFamily="2" charset="77"/>
              </a:rPr>
              <a:t>des répondants ont été démarchés </a:t>
            </a:r>
          </a:p>
          <a:p>
            <a:pPr algn="ctr"/>
            <a:r>
              <a:rPr lang="fr-FR" sz="1400" dirty="0">
                <a:latin typeface="Montserrat" pitchFamily="2" charset="77"/>
              </a:rPr>
              <a:t>par un concurrent</a:t>
            </a:r>
            <a:endParaRPr lang="fr-FR" sz="1000" dirty="0">
              <a:latin typeface="Montserrat" pitchFamily="2" charset="77"/>
            </a:endParaRPr>
          </a:p>
        </p:txBody>
      </p:sp>
      <p:sp>
        <p:nvSpPr>
          <p:cNvPr id="65" name="Rectangle 64">
            <a:extLst>
              <a:ext uri="{FF2B5EF4-FFF2-40B4-BE49-F238E27FC236}">
                <a16:creationId xmlns:a16="http://schemas.microsoft.com/office/drawing/2014/main" id="{B0B3B562-C3E8-534D-8D03-12CDFA697256}"/>
              </a:ext>
            </a:extLst>
          </p:cNvPr>
          <p:cNvSpPr/>
          <p:nvPr/>
        </p:nvSpPr>
        <p:spPr>
          <a:xfrm>
            <a:off x="8622934" y="3076532"/>
            <a:ext cx="2884877" cy="40011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1000" dirty="0">
                <a:latin typeface="Montserrat" pitchFamily="2" charset="77"/>
              </a:rPr>
              <a:t>Rappel 2019         46%            	      </a:t>
            </a:r>
          </a:p>
          <a:p>
            <a:r>
              <a:rPr lang="fr-FR" sz="1000" dirty="0">
                <a:latin typeface="Montserrat" pitchFamily="2" charset="77"/>
              </a:rPr>
              <a:t>	    40%</a:t>
            </a:r>
          </a:p>
        </p:txBody>
      </p:sp>
      <p:pic>
        <p:nvPicPr>
          <p:cNvPr id="66" name="Graphique 65" descr="Téléphone à haut-parleur">
            <a:extLst>
              <a:ext uri="{FF2B5EF4-FFF2-40B4-BE49-F238E27FC236}">
                <a16:creationId xmlns:a16="http://schemas.microsoft.com/office/drawing/2014/main" id="{43479578-0CF1-EE42-B2CB-E4D4E27E6632}"/>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525176" y="3024407"/>
            <a:ext cx="251979" cy="251979"/>
          </a:xfrm>
          <a:prstGeom prst="rect">
            <a:avLst/>
          </a:prstGeom>
        </p:spPr>
      </p:pic>
      <p:pic>
        <p:nvPicPr>
          <p:cNvPr id="67" name="Graphique 66" descr="Internet">
            <a:extLst>
              <a:ext uri="{FF2B5EF4-FFF2-40B4-BE49-F238E27FC236}">
                <a16:creationId xmlns:a16="http://schemas.microsoft.com/office/drawing/2014/main" id="{758DC01A-2F92-384B-93C8-CE42076B323E}"/>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525176" y="3198675"/>
            <a:ext cx="254000" cy="254000"/>
          </a:xfrm>
          <a:prstGeom prst="rect">
            <a:avLst/>
          </a:prstGeom>
        </p:spPr>
      </p:pic>
      <p:sp>
        <p:nvSpPr>
          <p:cNvPr id="68" name="ZoneTexte 67">
            <a:extLst>
              <a:ext uri="{FF2B5EF4-FFF2-40B4-BE49-F238E27FC236}">
                <a16:creationId xmlns:a16="http://schemas.microsoft.com/office/drawing/2014/main" id="{DEAAAC0C-60A0-3647-9EDC-1EFE7273D0D6}"/>
              </a:ext>
            </a:extLst>
          </p:cNvPr>
          <p:cNvSpPr txBox="1"/>
          <p:nvPr/>
        </p:nvSpPr>
        <p:spPr>
          <a:xfrm>
            <a:off x="7460870" y="3441575"/>
            <a:ext cx="2674464" cy="246221"/>
          </a:xfrm>
          <a:prstGeom prst="rect">
            <a:avLst/>
          </a:prstGeom>
          <a:noFill/>
        </p:spPr>
        <p:txBody>
          <a:bodyPr wrap="square" rtlCol="0">
            <a:spAutoFit/>
          </a:bodyPr>
          <a:lstStyle/>
          <a:p>
            <a:pPr algn="r"/>
            <a:r>
              <a:rPr lang="fr-FR" sz="1000" i="1" dirty="0">
                <a:latin typeface="Montserrat" pitchFamily="2" charset="77"/>
              </a:rPr>
              <a:t>Rappel 2018         38%</a:t>
            </a:r>
          </a:p>
        </p:txBody>
      </p:sp>
      <p:pic>
        <p:nvPicPr>
          <p:cNvPr id="69" name="chart">
            <a:extLst>
              <a:ext uri="{FF2B5EF4-FFF2-40B4-BE49-F238E27FC236}">
                <a16:creationId xmlns:a16="http://schemas.microsoft.com/office/drawing/2014/main" id="{0FAB5913-7A1C-4343-8DCC-9B475F72FB76}"/>
              </a:ext>
            </a:extLst>
          </p:cNvPr>
          <p:cNvPicPr>
            <a:picLocks noChangeAspect="1"/>
          </p:cNvPicPr>
          <p:nvPr/>
        </p:nvPicPr>
        <p:blipFill>
          <a:blip r:embed="rId11"/>
          <a:stretch>
            <a:fillRect/>
          </a:stretch>
        </p:blipFill>
        <p:spPr>
          <a:xfrm>
            <a:off x="9964509" y="3032843"/>
            <a:ext cx="363543" cy="390483"/>
          </a:xfrm>
          <a:prstGeom prst="rect">
            <a:avLst/>
          </a:prstGeom>
        </p:spPr>
      </p:pic>
      <p:sp>
        <p:nvSpPr>
          <p:cNvPr id="55" name="ZoneTexte 54">
            <a:extLst>
              <a:ext uri="{FF2B5EF4-FFF2-40B4-BE49-F238E27FC236}">
                <a16:creationId xmlns:a16="http://schemas.microsoft.com/office/drawing/2014/main" id="{DCC018B7-F715-8F49-85F9-50E87E2E3446}"/>
              </a:ext>
            </a:extLst>
          </p:cNvPr>
          <p:cNvSpPr txBox="1"/>
          <p:nvPr/>
        </p:nvSpPr>
        <p:spPr>
          <a:xfrm>
            <a:off x="7470806" y="2840443"/>
            <a:ext cx="2674464" cy="246221"/>
          </a:xfrm>
          <a:prstGeom prst="rect">
            <a:avLst/>
          </a:prstGeom>
          <a:noFill/>
        </p:spPr>
        <p:txBody>
          <a:bodyPr wrap="square" rtlCol="0">
            <a:spAutoFit/>
          </a:bodyPr>
          <a:lstStyle/>
          <a:p>
            <a:pPr algn="r"/>
            <a:r>
              <a:rPr lang="fr-FR" sz="1000" b="1" dirty="0">
                <a:latin typeface="Montserrat" pitchFamily="2" charset="77"/>
              </a:rPr>
              <a:t>Rappel 2020        42%</a:t>
            </a:r>
          </a:p>
        </p:txBody>
      </p:sp>
    </p:spTree>
    <p:extLst>
      <p:ext uri="{BB962C8B-B14F-4D97-AF65-F5344CB8AC3E}">
        <p14:creationId xmlns:p14="http://schemas.microsoft.com/office/powerpoint/2010/main" val="141042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150125-7295-644D-AC7B-DABCC170D118}"/>
              </a:ext>
            </a:extLst>
          </p:cNvPr>
          <p:cNvSpPr/>
          <p:nvPr/>
        </p:nvSpPr>
        <p:spPr>
          <a:xfrm>
            <a:off x="662540" y="377931"/>
            <a:ext cx="7563342"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3732A909-2F45-4C40-A30F-B5BFB03F58B1}"/>
              </a:ext>
            </a:extLst>
          </p:cNvPr>
          <p:cNvSpPr txBox="1"/>
          <p:nvPr/>
        </p:nvSpPr>
        <p:spPr>
          <a:xfrm>
            <a:off x="263525" y="836712"/>
            <a:ext cx="9993831"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méthodologie</a:t>
            </a:r>
          </a:p>
        </p:txBody>
      </p:sp>
      <p:sp>
        <p:nvSpPr>
          <p:cNvPr id="7" name="Rectangle 6">
            <a:extLst>
              <a:ext uri="{FF2B5EF4-FFF2-40B4-BE49-F238E27FC236}">
                <a16:creationId xmlns:a16="http://schemas.microsoft.com/office/drawing/2014/main" id="{A0185310-C666-CA4D-AFB7-7A8EEB9A84DD}"/>
              </a:ext>
            </a:extLst>
          </p:cNvPr>
          <p:cNvSpPr/>
          <p:nvPr/>
        </p:nvSpPr>
        <p:spPr>
          <a:xfrm>
            <a:off x="-4345160" y="-623534"/>
            <a:ext cx="1682917" cy="1682917"/>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E6360156-63D9-D84C-A2CE-4973E8132169}"/>
              </a:ext>
            </a:extLst>
          </p:cNvPr>
          <p:cNvSpPr/>
          <p:nvPr/>
        </p:nvSpPr>
        <p:spPr>
          <a:xfrm>
            <a:off x="-4129136" y="1368583"/>
            <a:ext cx="2088232" cy="2088232"/>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F53F0BC9-B39B-564E-90A2-F5A611CD7BF1}"/>
              </a:ext>
            </a:extLst>
          </p:cNvPr>
          <p:cNvPicPr>
            <a:picLocks noChangeAspect="1"/>
          </p:cNvPicPr>
          <p:nvPr/>
        </p:nvPicPr>
        <p:blipFill rotWithShape="1">
          <a:blip r:embed="rId3"/>
          <a:srcRect l="11151" t="7611" r="10100" b="21651"/>
          <a:stretch/>
        </p:blipFill>
        <p:spPr>
          <a:xfrm>
            <a:off x="337254" y="5054079"/>
            <a:ext cx="671272" cy="602994"/>
          </a:xfrm>
          <a:prstGeom prst="rect">
            <a:avLst/>
          </a:prstGeom>
        </p:spPr>
      </p:pic>
      <p:pic>
        <p:nvPicPr>
          <p:cNvPr id="11" name="Image 10">
            <a:extLst>
              <a:ext uri="{FF2B5EF4-FFF2-40B4-BE49-F238E27FC236}">
                <a16:creationId xmlns:a16="http://schemas.microsoft.com/office/drawing/2014/main" id="{21B3BC52-1EC8-6B4A-AAAE-D20429AA1721}"/>
              </a:ext>
            </a:extLst>
          </p:cNvPr>
          <p:cNvPicPr>
            <a:picLocks noChangeAspect="1"/>
          </p:cNvPicPr>
          <p:nvPr/>
        </p:nvPicPr>
        <p:blipFill rotWithShape="1">
          <a:blip r:embed="rId4"/>
          <a:srcRect b="13535"/>
          <a:stretch/>
        </p:blipFill>
        <p:spPr>
          <a:xfrm>
            <a:off x="253759" y="2662210"/>
            <a:ext cx="762722" cy="659491"/>
          </a:xfrm>
          <a:prstGeom prst="rect">
            <a:avLst/>
          </a:prstGeom>
        </p:spPr>
      </p:pic>
      <p:pic>
        <p:nvPicPr>
          <p:cNvPr id="12" name="Image 11">
            <a:extLst>
              <a:ext uri="{FF2B5EF4-FFF2-40B4-BE49-F238E27FC236}">
                <a16:creationId xmlns:a16="http://schemas.microsoft.com/office/drawing/2014/main" id="{1DDE9BC0-A7B2-5C49-92B9-586895B07D36}"/>
              </a:ext>
            </a:extLst>
          </p:cNvPr>
          <p:cNvPicPr>
            <a:picLocks noChangeAspect="1"/>
          </p:cNvPicPr>
          <p:nvPr/>
        </p:nvPicPr>
        <p:blipFill rotWithShape="1">
          <a:blip r:embed="rId5"/>
          <a:srcRect l="4851" t="16401" b="34755"/>
          <a:stretch/>
        </p:blipFill>
        <p:spPr>
          <a:xfrm>
            <a:off x="337254" y="1628600"/>
            <a:ext cx="701755" cy="360240"/>
          </a:xfrm>
          <a:prstGeom prst="rect">
            <a:avLst/>
          </a:prstGeom>
        </p:spPr>
      </p:pic>
      <p:pic>
        <p:nvPicPr>
          <p:cNvPr id="13" name="Image 12">
            <a:extLst>
              <a:ext uri="{FF2B5EF4-FFF2-40B4-BE49-F238E27FC236}">
                <a16:creationId xmlns:a16="http://schemas.microsoft.com/office/drawing/2014/main" id="{82AD6D51-566D-3942-8ADA-93A34014C445}"/>
              </a:ext>
            </a:extLst>
          </p:cNvPr>
          <p:cNvPicPr>
            <a:picLocks noChangeAspect="1"/>
          </p:cNvPicPr>
          <p:nvPr/>
        </p:nvPicPr>
        <p:blipFill rotWithShape="1">
          <a:blip r:embed="rId6"/>
          <a:srcRect l="20601" t="15447" r="21651" b="29001"/>
          <a:stretch/>
        </p:blipFill>
        <p:spPr>
          <a:xfrm>
            <a:off x="338025" y="3849916"/>
            <a:ext cx="612786" cy="589474"/>
          </a:xfrm>
          <a:prstGeom prst="rect">
            <a:avLst/>
          </a:prstGeom>
        </p:spPr>
      </p:pic>
      <p:sp>
        <p:nvSpPr>
          <p:cNvPr id="19" name="Ellipse 18">
            <a:extLst>
              <a:ext uri="{FF2B5EF4-FFF2-40B4-BE49-F238E27FC236}">
                <a16:creationId xmlns:a16="http://schemas.microsoft.com/office/drawing/2014/main" id="{4852F76A-700E-D44D-A33D-173D8B140EEF}"/>
              </a:ext>
            </a:extLst>
          </p:cNvPr>
          <p:cNvSpPr/>
          <p:nvPr/>
        </p:nvSpPr>
        <p:spPr>
          <a:xfrm>
            <a:off x="11534924" y="4954507"/>
            <a:ext cx="1566376" cy="1566376"/>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6DFC6313-C26A-1E45-A17B-226613BFA980}"/>
              </a:ext>
            </a:extLst>
          </p:cNvPr>
          <p:cNvPicPr>
            <a:picLocks noChangeAspect="1"/>
          </p:cNvPicPr>
          <p:nvPr/>
        </p:nvPicPr>
        <p:blipFill rotWithShape="1">
          <a:blip r:embed="rId7"/>
          <a:srcRect l="24843"/>
          <a:stretch/>
        </p:blipFill>
        <p:spPr>
          <a:xfrm>
            <a:off x="0" y="1541905"/>
            <a:ext cx="3452846" cy="4195790"/>
          </a:xfrm>
          <a:prstGeom prst="rect">
            <a:avLst/>
          </a:prstGeom>
        </p:spPr>
      </p:pic>
      <p:sp>
        <p:nvSpPr>
          <p:cNvPr id="14" name="ZoneTexte 13">
            <a:extLst>
              <a:ext uri="{FF2B5EF4-FFF2-40B4-BE49-F238E27FC236}">
                <a16:creationId xmlns:a16="http://schemas.microsoft.com/office/drawing/2014/main" id="{611CEE73-64B1-024C-A492-6581E96BBDBA}"/>
              </a:ext>
            </a:extLst>
          </p:cNvPr>
          <p:cNvSpPr txBox="1"/>
          <p:nvPr/>
        </p:nvSpPr>
        <p:spPr>
          <a:xfrm>
            <a:off x="3072736" y="1969999"/>
            <a:ext cx="8968823" cy="3182859"/>
          </a:xfrm>
          <a:prstGeom prst="rect">
            <a:avLst/>
          </a:prstGeom>
          <a:noFill/>
        </p:spPr>
        <p:txBody>
          <a:bodyPr wrap="square" lIns="180000" rtlCol="0" anchor="ctr">
            <a:spAutoFit/>
          </a:bodyPr>
          <a:lstStyle/>
          <a:p>
            <a:r>
              <a:rPr lang="fr-FR" sz="1400" dirty="0">
                <a:latin typeface="Montserrat" pitchFamily="2" charset="77"/>
                <a:cs typeface="Calibri" panose="020F0502020204030204" pitchFamily="34" charset="0"/>
              </a:rPr>
              <a:t>Echantillon de </a:t>
            </a:r>
            <a:r>
              <a:rPr lang="fr-FR" sz="1400" b="1" dirty="0">
                <a:latin typeface="Montserrat" pitchFamily="2" charset="77"/>
                <a:cs typeface="Calibri" panose="020F0502020204030204" pitchFamily="34" charset="0"/>
              </a:rPr>
              <a:t>2016 foyers interrogés (personne en charge des factures d’énergie) </a:t>
            </a:r>
            <a:r>
              <a:rPr lang="fr-FR" sz="1400" dirty="0">
                <a:latin typeface="Montserrat" pitchFamily="2" charset="77"/>
                <a:cs typeface="Calibri" panose="020F0502020204030204" pitchFamily="34" charset="0"/>
              </a:rPr>
              <a:t>représentatifs de l’ensemble des foyers français. </a:t>
            </a:r>
          </a:p>
          <a:p>
            <a:r>
              <a:rPr lang="fr-FR" sz="1400" dirty="0">
                <a:latin typeface="Montserrat" pitchFamily="2" charset="77"/>
                <a:cs typeface="Calibri" panose="020F0502020204030204" pitchFamily="34" charset="0"/>
              </a:rPr>
              <a:t>Un redressement a été réalisé pour assurer la représentativité des résultats (âge, région, taille de l’agglomération, catégorie socioprofessionnelle du chef de famille).</a:t>
            </a:r>
          </a:p>
          <a:p>
            <a:pPr>
              <a:lnSpc>
                <a:spcPct val="150000"/>
              </a:lnSpc>
              <a:buClr>
                <a:srgbClr val="00FF00"/>
              </a:buClr>
            </a:pPr>
            <a:endParaRPr lang="fr-FR" sz="1400" dirty="0">
              <a:latin typeface="Montserrat" pitchFamily="2" charset="77"/>
              <a:cs typeface="Calibri" panose="020F0502020204030204" pitchFamily="34" charset="0"/>
            </a:endParaRPr>
          </a:p>
          <a:p>
            <a:pPr marL="285750" indent="-285750">
              <a:lnSpc>
                <a:spcPct val="150000"/>
              </a:lnSpc>
              <a:buClr>
                <a:srgbClr val="00FF00"/>
              </a:buClr>
              <a:buFont typeface="Arial" panose="020B0604020202020204" pitchFamily="34" charset="0"/>
              <a:buChar char="•"/>
            </a:pPr>
            <a:r>
              <a:rPr lang="fr-FR" sz="1400" dirty="0">
                <a:latin typeface="Montserrat" pitchFamily="2" charset="77"/>
                <a:cs typeface="Calibri" panose="020F0502020204030204" pitchFamily="34" charset="0"/>
              </a:rPr>
              <a:t>L’échantillon a été interrogé par </a:t>
            </a:r>
            <a:r>
              <a:rPr lang="fr-FR" sz="1400" b="1" dirty="0">
                <a:latin typeface="Montserrat" pitchFamily="2" charset="77"/>
                <a:cs typeface="Calibri" panose="020F0502020204030204" pitchFamily="34" charset="0"/>
              </a:rPr>
              <a:t>voie électronique</a:t>
            </a:r>
            <a:r>
              <a:rPr lang="fr-FR" sz="1400" dirty="0">
                <a:latin typeface="Montserrat" pitchFamily="2" charset="77"/>
                <a:cs typeface="Calibri" panose="020F0502020204030204" pitchFamily="34" charset="0"/>
              </a:rPr>
              <a:t>.</a:t>
            </a:r>
          </a:p>
          <a:p>
            <a:pPr>
              <a:lnSpc>
                <a:spcPct val="150000"/>
              </a:lnSpc>
              <a:buClr>
                <a:srgbClr val="00FF00"/>
              </a:buClr>
            </a:pPr>
            <a:endParaRPr lang="fr-FR" sz="1400" i="1" dirty="0">
              <a:latin typeface="Montserrat" pitchFamily="2" charset="77"/>
              <a:cs typeface="Calibri" panose="020F0502020204030204" pitchFamily="34" charset="0"/>
            </a:endParaRPr>
          </a:p>
          <a:p>
            <a:pPr marL="285750" indent="-285750">
              <a:lnSpc>
                <a:spcPct val="150000"/>
              </a:lnSpc>
              <a:buClr>
                <a:srgbClr val="00FF00"/>
              </a:buClr>
              <a:buFont typeface="Arial" panose="020B0604020202020204" pitchFamily="34" charset="0"/>
              <a:buChar char="•"/>
            </a:pPr>
            <a:r>
              <a:rPr lang="fr-FR" sz="1400" dirty="0">
                <a:latin typeface="Montserrat" pitchFamily="2" charset="77"/>
                <a:cs typeface="Calibri" panose="020F0502020204030204" pitchFamily="34" charset="0"/>
              </a:rPr>
              <a:t>Les interviews ont été réalisées du </a:t>
            </a:r>
            <a:r>
              <a:rPr lang="fr-FR" sz="1400" b="1" dirty="0">
                <a:latin typeface="Montserrat" pitchFamily="2" charset="77"/>
                <a:cs typeface="Calibri" panose="020F0502020204030204" pitchFamily="34" charset="0"/>
              </a:rPr>
              <a:t>6 au 21 septembre 2021</a:t>
            </a:r>
            <a:r>
              <a:rPr lang="fr-FR" sz="1400" dirty="0">
                <a:latin typeface="Montserrat" pitchFamily="2" charset="77"/>
                <a:cs typeface="Calibri" panose="020F0502020204030204" pitchFamily="34" charset="0"/>
              </a:rPr>
              <a:t>.</a:t>
            </a:r>
            <a:r>
              <a:rPr lang="fr-FR" sz="1400" b="1" dirty="0">
                <a:latin typeface="Montserrat" pitchFamily="2" charset="77"/>
                <a:cs typeface="Calibri" panose="020F0502020204030204" pitchFamily="34" charset="0"/>
              </a:rPr>
              <a:t/>
            </a:r>
            <a:br>
              <a:rPr lang="fr-FR" sz="1400" b="1" dirty="0">
                <a:latin typeface="Montserrat" pitchFamily="2" charset="77"/>
                <a:cs typeface="Calibri" panose="020F0502020204030204" pitchFamily="34" charset="0"/>
              </a:rPr>
            </a:br>
            <a:endParaRPr lang="fr-FR" sz="1400" dirty="0">
              <a:latin typeface="Montserrat" pitchFamily="2" charset="77"/>
              <a:cs typeface="Calibri" panose="020F0502020204030204" pitchFamily="34" charset="0"/>
            </a:endParaRPr>
          </a:p>
          <a:p>
            <a:pPr marL="285750" indent="-285750">
              <a:lnSpc>
                <a:spcPct val="150000"/>
              </a:lnSpc>
              <a:buClr>
                <a:srgbClr val="00FF00"/>
              </a:buClr>
              <a:buFont typeface="Arial" panose="020B0604020202020204" pitchFamily="34" charset="0"/>
              <a:buChar char="•"/>
            </a:pPr>
            <a:r>
              <a:rPr lang="fr-FR" sz="1400" dirty="0">
                <a:latin typeface="Montserrat" pitchFamily="2" charset="77"/>
                <a:cs typeface="Calibri" panose="020F0502020204030204" pitchFamily="34" charset="0"/>
              </a:rPr>
              <a:t>Durée du questionnaire : </a:t>
            </a:r>
            <a:r>
              <a:rPr lang="fr-FR" sz="1400" b="1" dirty="0">
                <a:latin typeface="Montserrat" pitchFamily="2" charset="77"/>
                <a:cs typeface="Calibri" panose="020F0502020204030204" pitchFamily="34" charset="0"/>
              </a:rPr>
              <a:t>12 minutes</a:t>
            </a:r>
          </a:p>
          <a:p>
            <a:pPr>
              <a:lnSpc>
                <a:spcPct val="150000"/>
              </a:lnSpc>
              <a:buClr>
                <a:srgbClr val="00FF00"/>
              </a:buClr>
            </a:pPr>
            <a:endParaRPr lang="fr-FR" sz="1400" b="1" dirty="0">
              <a:latin typeface="Montserrat" pitchFamily="2" charset="77"/>
              <a:cs typeface="Calibri" panose="020F0502020204030204" pitchFamily="34" charset="0"/>
            </a:endParaRPr>
          </a:p>
        </p:txBody>
      </p:sp>
      <p:pic>
        <p:nvPicPr>
          <p:cNvPr id="30" name="Google Shape;65;p14">
            <a:extLst>
              <a:ext uri="{FF2B5EF4-FFF2-40B4-BE49-F238E27FC236}">
                <a16:creationId xmlns:a16="http://schemas.microsoft.com/office/drawing/2014/main" id="{62575B64-4066-0948-A639-8C17FDF1D2FE}"/>
              </a:ext>
            </a:extLst>
          </p:cNvPr>
          <p:cNvPicPr preferRelativeResize="0"/>
          <p:nvPr/>
        </p:nvPicPr>
        <p:blipFill rotWithShape="1">
          <a:blip r:embed="rId8">
            <a:alphaModFix/>
          </a:blip>
          <a:srcRect l="13931" t="17075" r="17700" b="20306"/>
          <a:stretch/>
        </p:blipFill>
        <p:spPr>
          <a:xfrm>
            <a:off x="8045361" y="-3573402"/>
            <a:ext cx="1529618" cy="1624917"/>
          </a:xfrm>
          <a:prstGeom prst="rect">
            <a:avLst/>
          </a:prstGeom>
          <a:noFill/>
          <a:ln>
            <a:noFill/>
          </a:ln>
        </p:spPr>
      </p:pic>
      <p:sp>
        <p:nvSpPr>
          <p:cNvPr id="31" name="Ellipse 30">
            <a:extLst>
              <a:ext uri="{FF2B5EF4-FFF2-40B4-BE49-F238E27FC236}">
                <a16:creationId xmlns:a16="http://schemas.microsoft.com/office/drawing/2014/main" id="{CE3F5064-EEA5-8E43-95CA-3864B04D9171}"/>
              </a:ext>
            </a:extLst>
          </p:cNvPr>
          <p:cNvSpPr/>
          <p:nvPr/>
        </p:nvSpPr>
        <p:spPr>
          <a:xfrm>
            <a:off x="4998963" y="-3667325"/>
            <a:ext cx="2088232" cy="2088232"/>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descr="Une image contenant homme, équitation, portant, planche&#10;&#10;Description générée automatiquement">
            <a:extLst>
              <a:ext uri="{FF2B5EF4-FFF2-40B4-BE49-F238E27FC236}">
                <a16:creationId xmlns:a16="http://schemas.microsoft.com/office/drawing/2014/main" id="{A9F580D1-3764-6F46-A9D3-BF9A37A82394}"/>
              </a:ext>
            </a:extLst>
          </p:cNvPr>
          <p:cNvPicPr>
            <a:picLocks noChangeAspect="1"/>
          </p:cNvPicPr>
          <p:nvPr/>
        </p:nvPicPr>
        <p:blipFill rotWithShape="1">
          <a:blip r:embed="rId9"/>
          <a:srcRect l="58556" t="54925" r="19321" b="7863"/>
          <a:stretch/>
        </p:blipFill>
        <p:spPr>
          <a:xfrm flipH="1">
            <a:off x="12018872" y="-6264750"/>
            <a:ext cx="1291793" cy="1512939"/>
          </a:xfrm>
          <a:prstGeom prst="rect">
            <a:avLst/>
          </a:prstGeom>
        </p:spPr>
      </p:pic>
      <p:pic>
        <p:nvPicPr>
          <p:cNvPr id="33" name="Google Shape;78;p16">
            <a:extLst>
              <a:ext uri="{FF2B5EF4-FFF2-40B4-BE49-F238E27FC236}">
                <a16:creationId xmlns:a16="http://schemas.microsoft.com/office/drawing/2014/main" id="{7D338148-5660-A94E-9690-B8B33C064776}"/>
              </a:ext>
            </a:extLst>
          </p:cNvPr>
          <p:cNvPicPr preferRelativeResize="0"/>
          <p:nvPr/>
        </p:nvPicPr>
        <p:blipFill rotWithShape="1">
          <a:blip r:embed="rId10">
            <a:alphaModFix/>
          </a:blip>
          <a:srcRect l="14207" t="16680" b="15209"/>
          <a:stretch/>
        </p:blipFill>
        <p:spPr>
          <a:xfrm>
            <a:off x="-4062649" y="-4163623"/>
            <a:ext cx="3937825" cy="2519650"/>
          </a:xfrm>
          <a:prstGeom prst="rect">
            <a:avLst/>
          </a:prstGeom>
          <a:noFill/>
          <a:ln>
            <a:noFill/>
          </a:ln>
        </p:spPr>
      </p:pic>
      <p:pic>
        <p:nvPicPr>
          <p:cNvPr id="34" name="Google Shape;251;p37">
            <a:extLst>
              <a:ext uri="{FF2B5EF4-FFF2-40B4-BE49-F238E27FC236}">
                <a16:creationId xmlns:a16="http://schemas.microsoft.com/office/drawing/2014/main" id="{6D52FAD8-B1DF-6847-8E46-2D7C971CB915}"/>
              </a:ext>
            </a:extLst>
          </p:cNvPr>
          <p:cNvPicPr preferRelativeResize="0"/>
          <p:nvPr/>
        </p:nvPicPr>
        <p:blipFill rotWithShape="1">
          <a:blip r:embed="rId11">
            <a:alphaModFix/>
          </a:blip>
          <a:srcRect l="10177" t="17847" r="56712" b="11215"/>
          <a:stretch/>
        </p:blipFill>
        <p:spPr>
          <a:xfrm>
            <a:off x="-7271209" y="-3806200"/>
            <a:ext cx="2738525" cy="3300275"/>
          </a:xfrm>
          <a:prstGeom prst="rect">
            <a:avLst/>
          </a:prstGeom>
          <a:noFill/>
          <a:ln>
            <a:noFill/>
          </a:ln>
        </p:spPr>
      </p:pic>
      <p:pic>
        <p:nvPicPr>
          <p:cNvPr id="35" name="Google Shape;78;p16">
            <a:extLst>
              <a:ext uri="{FF2B5EF4-FFF2-40B4-BE49-F238E27FC236}">
                <a16:creationId xmlns:a16="http://schemas.microsoft.com/office/drawing/2014/main" id="{C13ABEBE-DCC7-F44E-8A20-8C34327D0B40}"/>
              </a:ext>
            </a:extLst>
          </p:cNvPr>
          <p:cNvPicPr preferRelativeResize="0"/>
          <p:nvPr/>
        </p:nvPicPr>
        <p:blipFill rotWithShape="1">
          <a:blip r:embed="rId10">
            <a:alphaModFix/>
          </a:blip>
          <a:srcRect l="14207" t="16680" b="15209"/>
          <a:stretch/>
        </p:blipFill>
        <p:spPr>
          <a:xfrm flipH="1">
            <a:off x="11986683" y="-4378977"/>
            <a:ext cx="3937825" cy="2519650"/>
          </a:xfrm>
          <a:prstGeom prst="rect">
            <a:avLst/>
          </a:prstGeom>
          <a:noFill/>
          <a:ln>
            <a:noFill/>
          </a:ln>
        </p:spPr>
      </p:pic>
      <p:pic>
        <p:nvPicPr>
          <p:cNvPr id="36" name="Google Shape;251;p37">
            <a:extLst>
              <a:ext uri="{FF2B5EF4-FFF2-40B4-BE49-F238E27FC236}">
                <a16:creationId xmlns:a16="http://schemas.microsoft.com/office/drawing/2014/main" id="{3FEEB356-026B-0046-9554-97484D486028}"/>
              </a:ext>
            </a:extLst>
          </p:cNvPr>
          <p:cNvPicPr preferRelativeResize="0"/>
          <p:nvPr/>
        </p:nvPicPr>
        <p:blipFill rotWithShape="1">
          <a:blip r:embed="rId11">
            <a:alphaModFix/>
          </a:blip>
          <a:srcRect l="10177" t="17847" r="56712" b="11215"/>
          <a:stretch/>
        </p:blipFill>
        <p:spPr>
          <a:xfrm flipH="1">
            <a:off x="16382257" y="-4378977"/>
            <a:ext cx="2730757" cy="3300275"/>
          </a:xfrm>
          <a:prstGeom prst="rect">
            <a:avLst/>
          </a:prstGeom>
          <a:noFill/>
          <a:ln>
            <a:noFill/>
          </a:ln>
        </p:spPr>
      </p:pic>
      <p:grpSp>
        <p:nvGrpSpPr>
          <p:cNvPr id="37" name="Groupe 36">
            <a:extLst>
              <a:ext uri="{FF2B5EF4-FFF2-40B4-BE49-F238E27FC236}">
                <a16:creationId xmlns:a16="http://schemas.microsoft.com/office/drawing/2014/main" id="{D83E9EA2-E97B-BA4D-813D-76C4E7403B23}"/>
              </a:ext>
            </a:extLst>
          </p:cNvPr>
          <p:cNvGrpSpPr/>
          <p:nvPr/>
        </p:nvGrpSpPr>
        <p:grpSpPr>
          <a:xfrm>
            <a:off x="1415480" y="-1070528"/>
            <a:ext cx="9505056" cy="720080"/>
            <a:chOff x="1415480" y="-1070528"/>
            <a:chExt cx="9505056" cy="720080"/>
          </a:xfrm>
        </p:grpSpPr>
        <p:sp>
          <p:nvSpPr>
            <p:cNvPr id="38" name="Rectangle 37">
              <a:extLst>
                <a:ext uri="{FF2B5EF4-FFF2-40B4-BE49-F238E27FC236}">
                  <a16:creationId xmlns:a16="http://schemas.microsoft.com/office/drawing/2014/main" id="{F6A042B8-1A28-C143-8434-E17396704CF5}"/>
                </a:ext>
              </a:extLst>
            </p:cNvPr>
            <p:cNvSpPr/>
            <p:nvPr/>
          </p:nvSpPr>
          <p:spPr>
            <a:xfrm>
              <a:off x="1415480" y="-1070528"/>
              <a:ext cx="9505056"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9" name="Groupe 38">
              <a:extLst>
                <a:ext uri="{FF2B5EF4-FFF2-40B4-BE49-F238E27FC236}">
                  <a16:creationId xmlns:a16="http://schemas.microsoft.com/office/drawing/2014/main" id="{06BB9B1D-6754-D84D-AEED-BC627FEB877D}"/>
                </a:ext>
              </a:extLst>
            </p:cNvPr>
            <p:cNvGrpSpPr/>
            <p:nvPr/>
          </p:nvGrpSpPr>
          <p:grpSpPr>
            <a:xfrm>
              <a:off x="1775520" y="-855763"/>
              <a:ext cx="2953002" cy="333291"/>
              <a:chOff x="1365965" y="-647582"/>
              <a:chExt cx="2953002" cy="333291"/>
            </a:xfrm>
          </p:grpSpPr>
          <p:sp>
            <p:nvSpPr>
              <p:cNvPr id="49" name="Rectangle 48">
                <a:extLst>
                  <a:ext uri="{FF2B5EF4-FFF2-40B4-BE49-F238E27FC236}">
                    <a16:creationId xmlns:a16="http://schemas.microsoft.com/office/drawing/2014/main" id="{5A574227-573E-DB46-88D4-1F128FFFD145}"/>
                  </a:ext>
                </a:extLst>
              </p:cNvPr>
              <p:cNvSpPr/>
              <p:nvPr/>
            </p:nvSpPr>
            <p:spPr>
              <a:xfrm>
                <a:off x="1365965" y="-647582"/>
                <a:ext cx="360040" cy="333291"/>
              </a:xfrm>
              <a:prstGeom prst="rect">
                <a:avLst/>
              </a:prstGeom>
              <a:solidFill>
                <a:srgbClr val="FF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811BEDB7-8FA7-2746-AA88-1A3C880F51D4}"/>
                  </a:ext>
                </a:extLst>
              </p:cNvPr>
              <p:cNvSpPr/>
              <p:nvPr/>
            </p:nvSpPr>
            <p:spPr>
              <a:xfrm>
                <a:off x="1834553" y="-647582"/>
                <a:ext cx="360040" cy="333291"/>
              </a:xfrm>
              <a:prstGeom prst="rect">
                <a:avLst/>
              </a:prstGeom>
              <a:solidFill>
                <a:srgbClr val="FF9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3537C2E4-64C8-7E43-AF00-13EBC9A8258C}"/>
                  </a:ext>
                </a:extLst>
              </p:cNvPr>
              <p:cNvSpPr/>
              <p:nvPr/>
            </p:nvSpPr>
            <p:spPr>
              <a:xfrm>
                <a:off x="2303141" y="-647582"/>
                <a:ext cx="360040" cy="333291"/>
              </a:xfrm>
              <a:prstGeom prst="rect">
                <a:avLst/>
              </a:prstGeom>
              <a:solidFill>
                <a:srgbClr val="7AC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509C096F-BACF-024B-A29A-F43D23125436}"/>
                  </a:ext>
                </a:extLst>
              </p:cNvPr>
              <p:cNvSpPr/>
              <p:nvPr/>
            </p:nvSpPr>
            <p:spPr>
              <a:xfrm>
                <a:off x="2771729" y="-647582"/>
                <a:ext cx="360040" cy="333291"/>
              </a:xfrm>
              <a:prstGeom prst="rect">
                <a:avLst/>
              </a:prstGeom>
              <a:solidFill>
                <a:srgbClr val="50B7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1C9BBA92-D380-614B-A490-95C190EA20F3}"/>
                  </a:ext>
                </a:extLst>
              </p:cNvPr>
              <p:cNvSpPr/>
              <p:nvPr/>
            </p:nvSpPr>
            <p:spPr>
              <a:xfrm>
                <a:off x="3490340" y="-647582"/>
                <a:ext cx="360040" cy="33329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94C05D0-EF5B-8F46-BB6F-204E2DAE7ABE}"/>
                  </a:ext>
                </a:extLst>
              </p:cNvPr>
              <p:cNvSpPr/>
              <p:nvPr/>
            </p:nvSpPr>
            <p:spPr>
              <a:xfrm>
                <a:off x="3958927" y="-647582"/>
                <a:ext cx="360040" cy="3332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0" name="Groupe 39">
              <a:extLst>
                <a:ext uri="{FF2B5EF4-FFF2-40B4-BE49-F238E27FC236}">
                  <a16:creationId xmlns:a16="http://schemas.microsoft.com/office/drawing/2014/main" id="{9222CE88-FB30-954B-B625-D58A1F6DD649}"/>
                </a:ext>
              </a:extLst>
            </p:cNvPr>
            <p:cNvGrpSpPr/>
            <p:nvPr/>
          </p:nvGrpSpPr>
          <p:grpSpPr>
            <a:xfrm>
              <a:off x="6858447" y="-831715"/>
              <a:ext cx="3643159" cy="333291"/>
              <a:chOff x="6287251" y="-627859"/>
              <a:chExt cx="3643159" cy="333291"/>
            </a:xfrm>
          </p:grpSpPr>
          <p:sp>
            <p:nvSpPr>
              <p:cNvPr id="41" name="Rectangle 40">
                <a:extLst>
                  <a:ext uri="{FF2B5EF4-FFF2-40B4-BE49-F238E27FC236}">
                    <a16:creationId xmlns:a16="http://schemas.microsoft.com/office/drawing/2014/main" id="{CBD899C3-7685-2D4C-A8C1-79EC4ED20705}"/>
                  </a:ext>
                </a:extLst>
              </p:cNvPr>
              <p:cNvSpPr/>
              <p:nvPr/>
            </p:nvSpPr>
            <p:spPr>
              <a:xfrm>
                <a:off x="6287251" y="-627859"/>
                <a:ext cx="360040" cy="333291"/>
              </a:xfrm>
              <a:prstGeom prst="rect">
                <a:avLst/>
              </a:prstGeom>
              <a:solidFill>
                <a:srgbClr val="00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2C607D12-1F43-F646-88E8-3FBAB0A813A6}"/>
                  </a:ext>
                </a:extLst>
              </p:cNvPr>
              <p:cNvSpPr/>
              <p:nvPr/>
            </p:nvSpPr>
            <p:spPr>
              <a:xfrm>
                <a:off x="6756268" y="-627859"/>
                <a:ext cx="360040" cy="333291"/>
              </a:xfrm>
              <a:prstGeom prst="rect">
                <a:avLst/>
              </a:prstGeom>
              <a:solidFill>
                <a:srgbClr val="00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96A30D3C-0A45-8F48-B47E-25CC3A507ED7}"/>
                  </a:ext>
                </a:extLst>
              </p:cNvPr>
              <p:cNvSpPr/>
              <p:nvPr/>
            </p:nvSpPr>
            <p:spPr>
              <a:xfrm>
                <a:off x="7225285" y="-627859"/>
                <a:ext cx="360040" cy="333291"/>
              </a:xfrm>
              <a:prstGeom prst="rect">
                <a:avLst/>
              </a:prstGeom>
              <a:solidFill>
                <a:srgbClr val="00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D0046D38-B7B9-0543-83AF-B5F10EB7A199}"/>
                  </a:ext>
                </a:extLst>
              </p:cNvPr>
              <p:cNvSpPr/>
              <p:nvPr/>
            </p:nvSpPr>
            <p:spPr>
              <a:xfrm>
                <a:off x="7694302" y="-627859"/>
                <a:ext cx="360040" cy="333291"/>
              </a:xfrm>
              <a:prstGeom prst="rect">
                <a:avLst/>
              </a:prstGeom>
              <a:solidFill>
                <a:srgbClr val="00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7B2CC75B-B349-B54A-82B8-3721018B5726}"/>
                  </a:ext>
                </a:extLst>
              </p:cNvPr>
              <p:cNvSpPr/>
              <p:nvPr/>
            </p:nvSpPr>
            <p:spPr>
              <a:xfrm>
                <a:off x="8163319" y="-627859"/>
                <a:ext cx="360040" cy="333291"/>
              </a:xfrm>
              <a:prstGeom prst="rect">
                <a:avLst/>
              </a:prstGeom>
              <a:solidFill>
                <a:srgbClr val="00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636810A0-6F80-DB4D-A394-365B86A65486}"/>
                  </a:ext>
                </a:extLst>
              </p:cNvPr>
              <p:cNvSpPr/>
              <p:nvPr/>
            </p:nvSpPr>
            <p:spPr>
              <a:xfrm>
                <a:off x="8632336" y="-627859"/>
                <a:ext cx="360040" cy="333291"/>
              </a:xfrm>
              <a:prstGeom prst="rect">
                <a:avLst/>
              </a:prstGeom>
              <a:solidFill>
                <a:srgbClr val="00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695C890-5DAE-0F4F-A08F-8CAC14C2C656}"/>
                  </a:ext>
                </a:extLst>
              </p:cNvPr>
              <p:cNvSpPr/>
              <p:nvPr/>
            </p:nvSpPr>
            <p:spPr>
              <a:xfrm>
                <a:off x="9101353" y="-627859"/>
                <a:ext cx="360040" cy="333291"/>
              </a:xfrm>
              <a:prstGeom prst="rect">
                <a:avLst/>
              </a:prstGeom>
              <a:solidFill>
                <a:srgbClr val="00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5BB7ECCF-7DE6-8E4A-B70A-8C594E35721B}"/>
                  </a:ext>
                </a:extLst>
              </p:cNvPr>
              <p:cNvSpPr/>
              <p:nvPr/>
            </p:nvSpPr>
            <p:spPr>
              <a:xfrm>
                <a:off x="9570370" y="-627859"/>
                <a:ext cx="360040" cy="333291"/>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711930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p15">
            <a:extLst>
              <a:ext uri="{FF2B5EF4-FFF2-40B4-BE49-F238E27FC236}">
                <a16:creationId xmlns:a16="http://schemas.microsoft.com/office/drawing/2014/main" id="{6F61A483-B26D-1446-AB45-4B8262426A68}"/>
              </a:ext>
            </a:extLst>
          </p:cNvPr>
          <p:cNvSpPr/>
          <p:nvPr/>
        </p:nvSpPr>
        <p:spPr>
          <a:xfrm>
            <a:off x="-960784" y="-1408163"/>
            <a:ext cx="3991200" cy="3991200"/>
          </a:xfrm>
          <a:prstGeom prst="ellipse">
            <a:avLst/>
          </a:prstGeom>
          <a:no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sp>
        <p:nvSpPr>
          <p:cNvPr id="5" name="Google Shape;72;p15">
            <a:extLst>
              <a:ext uri="{FF2B5EF4-FFF2-40B4-BE49-F238E27FC236}">
                <a16:creationId xmlns:a16="http://schemas.microsoft.com/office/drawing/2014/main" id="{AD6AC769-1337-7948-91D1-7983B483CB0F}"/>
              </a:ext>
            </a:extLst>
          </p:cNvPr>
          <p:cNvSpPr txBox="1"/>
          <p:nvPr/>
        </p:nvSpPr>
        <p:spPr>
          <a:xfrm>
            <a:off x="591015" y="2708920"/>
            <a:ext cx="11237285" cy="2325000"/>
          </a:xfrm>
          <a:prstGeom prst="rect">
            <a:avLst/>
          </a:prstGeom>
          <a:noFill/>
          <a:ln>
            <a:noFill/>
          </a:ln>
        </p:spPr>
        <p:txBody>
          <a:bodyPr spcFirstLastPara="1" wrap="square" lIns="91425" tIns="91425" rIns="91425" bIns="91425" anchor="ctr" anchorCtr="0">
            <a:noAutofit/>
          </a:bodyPr>
          <a:lstStyle/>
          <a:p>
            <a:pPr algn="ctr"/>
            <a:r>
              <a:rPr lang="fr" sz="4800" dirty="0">
                <a:solidFill>
                  <a:srgbClr val="00FF00"/>
                </a:solidFill>
                <a:latin typeface="Montserrat ExtraBold"/>
                <a:ea typeface="Montserrat ExtraBold"/>
                <a:cs typeface="Montserrat ExtraBold"/>
                <a:sym typeface="Montserrat ExtraBold"/>
              </a:rPr>
              <a:t>.</a:t>
            </a:r>
            <a:r>
              <a:rPr lang="fr-FR" sz="4000" dirty="0">
                <a:latin typeface="Montserrat ExtraBold"/>
                <a:ea typeface="Montserrat ExtraBold"/>
                <a:cs typeface="Montserrat ExtraBold"/>
                <a:sym typeface="Montserrat ExtraBold"/>
              </a:rPr>
              <a:t>droits du consommateur et </a:t>
            </a:r>
          </a:p>
          <a:p>
            <a:pPr algn="ctr"/>
            <a:r>
              <a:rPr lang="fr-FR" sz="4000" dirty="0">
                <a:latin typeface="Montserrat ExtraBold"/>
                <a:ea typeface="Montserrat ExtraBold"/>
                <a:cs typeface="Montserrat ExtraBold"/>
                <a:sym typeface="Montserrat ExtraBold"/>
              </a:rPr>
              <a:t>médiateur national de l’énergie</a:t>
            </a:r>
            <a:endParaRPr sz="4000" dirty="0">
              <a:latin typeface="Montserrat ExtraBold"/>
              <a:ea typeface="Montserrat ExtraBold"/>
              <a:cs typeface="Montserrat ExtraBold"/>
              <a:sym typeface="Montserrat ExtraBold"/>
            </a:endParaRPr>
          </a:p>
        </p:txBody>
      </p:sp>
      <p:sp>
        <p:nvSpPr>
          <p:cNvPr id="6" name="Google Shape;73;p15">
            <a:extLst>
              <a:ext uri="{FF2B5EF4-FFF2-40B4-BE49-F238E27FC236}">
                <a16:creationId xmlns:a16="http://schemas.microsoft.com/office/drawing/2014/main" id="{7A3DE9BF-9DEB-C74E-8DD2-DAB1097F68EB}"/>
              </a:ext>
            </a:extLst>
          </p:cNvPr>
          <p:cNvSpPr/>
          <p:nvPr/>
        </p:nvSpPr>
        <p:spPr>
          <a:xfrm>
            <a:off x="11712624" y="5445224"/>
            <a:ext cx="634500" cy="634500"/>
          </a:xfrm>
          <a:prstGeom prst="ellipse">
            <a:avLst/>
          </a:prstGeom>
          <a:solidFill>
            <a:srgbClr val="16FF00"/>
          </a:solid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pic>
        <p:nvPicPr>
          <p:cNvPr id="7" name="Image 6">
            <a:extLst>
              <a:ext uri="{FF2B5EF4-FFF2-40B4-BE49-F238E27FC236}">
                <a16:creationId xmlns:a16="http://schemas.microsoft.com/office/drawing/2014/main" id="{FD6BCDA4-4A81-6446-A7D0-C1F4BFA5593E}"/>
              </a:ext>
            </a:extLst>
          </p:cNvPr>
          <p:cNvPicPr>
            <a:picLocks noChangeAspect="1"/>
          </p:cNvPicPr>
          <p:nvPr/>
        </p:nvPicPr>
        <p:blipFill>
          <a:blip r:embed="rId3"/>
          <a:stretch>
            <a:fillRect/>
          </a:stretch>
        </p:blipFill>
        <p:spPr>
          <a:xfrm>
            <a:off x="10193809" y="156221"/>
            <a:ext cx="1836065" cy="622055"/>
          </a:xfrm>
          <a:prstGeom prst="rect">
            <a:avLst/>
          </a:prstGeom>
        </p:spPr>
      </p:pic>
      <p:pic>
        <p:nvPicPr>
          <p:cNvPr id="8" name="Image 7">
            <a:extLst>
              <a:ext uri="{FF2B5EF4-FFF2-40B4-BE49-F238E27FC236}">
                <a16:creationId xmlns:a16="http://schemas.microsoft.com/office/drawing/2014/main" id="{D0E0006D-38E3-5B4A-A8DE-56A3763E08AC}"/>
              </a:ext>
            </a:extLst>
          </p:cNvPr>
          <p:cNvPicPr>
            <a:picLocks noChangeAspect="1"/>
          </p:cNvPicPr>
          <p:nvPr/>
        </p:nvPicPr>
        <p:blipFill>
          <a:blip r:embed="rId4"/>
          <a:stretch>
            <a:fillRect/>
          </a:stretch>
        </p:blipFill>
        <p:spPr>
          <a:xfrm>
            <a:off x="10228928" y="6523676"/>
            <a:ext cx="1760505" cy="202025"/>
          </a:xfrm>
          <a:prstGeom prst="rect">
            <a:avLst/>
          </a:prstGeom>
        </p:spPr>
      </p:pic>
    </p:spTree>
    <p:extLst>
      <p:ext uri="{BB962C8B-B14F-4D97-AF65-F5344CB8AC3E}">
        <p14:creationId xmlns:p14="http://schemas.microsoft.com/office/powerpoint/2010/main" val="3146991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Graphique 47">
            <a:extLst>
              <a:ext uri="{FF2B5EF4-FFF2-40B4-BE49-F238E27FC236}">
                <a16:creationId xmlns:a16="http://schemas.microsoft.com/office/drawing/2014/main" id="{28B131DD-74EF-6A4D-94E5-8B43ECF9E7CE}"/>
              </a:ext>
            </a:extLst>
          </p:cNvPr>
          <p:cNvGraphicFramePr/>
          <p:nvPr>
            <p:extLst>
              <p:ext uri="{D42A27DB-BD31-4B8C-83A1-F6EECF244321}">
                <p14:modId xmlns:p14="http://schemas.microsoft.com/office/powerpoint/2010/main" val="3196201170"/>
              </p:ext>
            </p:extLst>
          </p:nvPr>
        </p:nvGraphicFramePr>
        <p:xfrm>
          <a:off x="-1326387" y="1495544"/>
          <a:ext cx="7264079" cy="3026923"/>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réclamations et litiges – électricité et gaz</a:t>
            </a:r>
          </a:p>
        </p:txBody>
      </p:sp>
      <p:sp>
        <p:nvSpPr>
          <p:cNvPr id="5" name="ZoneTexte 4">
            <a:extLst>
              <a:ext uri="{FF2B5EF4-FFF2-40B4-BE49-F238E27FC236}">
                <a16:creationId xmlns:a16="http://schemas.microsoft.com/office/drawing/2014/main" id="{B2F0DCE2-A754-1F48-BD95-1653C4BF9006}"/>
              </a:ext>
            </a:extLst>
          </p:cNvPr>
          <p:cNvSpPr txBox="1"/>
          <p:nvPr/>
        </p:nvSpPr>
        <p:spPr>
          <a:xfrm>
            <a:off x="6210948" y="1100040"/>
            <a:ext cx="5218227"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Q29. </a:t>
            </a:r>
            <a:r>
              <a:rPr lang="fr-FR" sz="1200" dirty="0">
                <a:latin typeface="Montserrat" pitchFamily="2" charset="77"/>
              </a:rPr>
              <a:t>Quelle démarche avez-vous entreprise pour résoudre votre litige ou réclamation ? </a:t>
            </a:r>
            <a:endParaRPr lang="fr-FR" sz="1200" dirty="0">
              <a:solidFill>
                <a:schemeClr val="tx1">
                  <a:lumMod val="50000"/>
                  <a:lumOff val="50000"/>
                </a:schemeClr>
              </a:solidFill>
              <a:latin typeface="Montserrat" pitchFamily="2" charset="77"/>
            </a:endParaRPr>
          </a:p>
          <a:p>
            <a:r>
              <a:rPr lang="fr-FR" sz="1200" dirty="0">
                <a:solidFill>
                  <a:schemeClr val="tx1">
                    <a:lumMod val="50000"/>
                    <a:lumOff val="50000"/>
                  </a:schemeClr>
                </a:solidFill>
                <a:latin typeface="Montserrat" pitchFamily="2" charset="77"/>
              </a:rPr>
              <a:t>Assistée - Plusieurs réponses possibles</a:t>
            </a:r>
            <a:endParaRPr lang="fr-FR" sz="1200" dirty="0">
              <a:latin typeface="Montserrat" pitchFamily="2" charset="77"/>
            </a:endParaRPr>
          </a:p>
        </p:txBody>
      </p:sp>
      <p:sp>
        <p:nvSpPr>
          <p:cNvPr id="12" name="ZoneTexte 11">
            <a:extLst>
              <a:ext uri="{FF2B5EF4-FFF2-40B4-BE49-F238E27FC236}">
                <a16:creationId xmlns:a16="http://schemas.microsoft.com/office/drawing/2014/main" id="{2726C949-59A9-A145-8C8B-20CA3C321826}"/>
              </a:ext>
            </a:extLst>
          </p:cNvPr>
          <p:cNvSpPr txBox="1"/>
          <p:nvPr/>
        </p:nvSpPr>
        <p:spPr>
          <a:xfrm>
            <a:off x="373095" y="1100041"/>
            <a:ext cx="5513356"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Q28. </a:t>
            </a:r>
            <a:r>
              <a:rPr lang="fr-FR" sz="1200" dirty="0">
                <a:latin typeface="Montserrat" pitchFamily="2" charset="77"/>
              </a:rPr>
              <a:t>Au cours des 12 derniers mois, avez-vous connu des litiges ou avez-vous effectué une réclamation auprès de votre fournisseur d’électricité ou de gaz ?</a:t>
            </a:r>
          </a:p>
          <a:p>
            <a:r>
              <a:rPr lang="fr-FR" sz="1200" dirty="0">
                <a:solidFill>
                  <a:schemeClr val="tx1">
                    <a:lumMod val="50000"/>
                    <a:lumOff val="50000"/>
                  </a:schemeClr>
                </a:solidFill>
                <a:latin typeface="Montserrat" pitchFamily="2" charset="77"/>
              </a:rPr>
              <a:t>Une seule réponse possible - % Oui</a:t>
            </a:r>
            <a:endParaRPr lang="fr-FR" sz="1200" dirty="0">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228928" y="6523676"/>
            <a:ext cx="1760505" cy="202025"/>
          </a:xfrm>
          <a:prstGeom prst="rect">
            <a:avLst/>
          </a:prstGeom>
        </p:spPr>
      </p:pic>
      <p:pic>
        <p:nvPicPr>
          <p:cNvPr id="22" name="Graphique 21" descr="Internet">
            <a:extLst>
              <a:ext uri="{FF2B5EF4-FFF2-40B4-BE49-F238E27FC236}">
                <a16:creationId xmlns:a16="http://schemas.microsoft.com/office/drawing/2014/main" id="{07527A8D-5094-F04F-9112-4ABAA99F2A3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133295" y="4270970"/>
            <a:ext cx="284660" cy="284660"/>
          </a:xfrm>
          <a:prstGeom prst="rect">
            <a:avLst/>
          </a:prstGeom>
        </p:spPr>
      </p:pic>
      <p:sp>
        <p:nvSpPr>
          <p:cNvPr id="46" name="Rectangle 45">
            <a:extLst>
              <a:ext uri="{FF2B5EF4-FFF2-40B4-BE49-F238E27FC236}">
                <a16:creationId xmlns:a16="http://schemas.microsoft.com/office/drawing/2014/main" id="{53DEEF81-6EA6-EC42-A850-EFA873FDBC64}"/>
              </a:ext>
            </a:extLst>
          </p:cNvPr>
          <p:cNvSpPr/>
          <p:nvPr/>
        </p:nvSpPr>
        <p:spPr bwMode="auto">
          <a:xfrm>
            <a:off x="1340423" y="4852833"/>
            <a:ext cx="4360497" cy="1239357"/>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Depuis 2015, le taux de litiges se situe dans une fourchette de 7 à 10%. </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2 fois sur 3, la personne téléphone à son fournisseur.</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prise de contact avec un médiateur concerne ¼ des cas.</a:t>
            </a:r>
          </a:p>
        </p:txBody>
      </p:sp>
      <p:sp>
        <p:nvSpPr>
          <p:cNvPr id="6" name="ZoneTexte 5">
            <a:extLst>
              <a:ext uri="{FF2B5EF4-FFF2-40B4-BE49-F238E27FC236}">
                <a16:creationId xmlns:a16="http://schemas.microsoft.com/office/drawing/2014/main" id="{616A5567-B19B-4F4A-B296-4E268745FD92}"/>
              </a:ext>
            </a:extLst>
          </p:cNvPr>
          <p:cNvSpPr txBox="1"/>
          <p:nvPr/>
        </p:nvSpPr>
        <p:spPr>
          <a:xfrm>
            <a:off x="3345883" y="4288459"/>
            <a:ext cx="494059" cy="276999"/>
          </a:xfrm>
          <a:prstGeom prst="rect">
            <a:avLst/>
          </a:prstGeom>
          <a:noFill/>
        </p:spPr>
        <p:txBody>
          <a:bodyPr wrap="square" rtlCol="0">
            <a:spAutoFit/>
          </a:bodyPr>
          <a:lstStyle/>
          <a:p>
            <a:r>
              <a:rPr lang="fr-FR" sz="1100" b="1" i="1" dirty="0">
                <a:latin typeface="Montserrat" pitchFamily="2" charset="77"/>
              </a:rPr>
              <a:t>11</a:t>
            </a:r>
            <a:r>
              <a:rPr lang="fr-FR" sz="1200" b="1" dirty="0">
                <a:latin typeface="Montserrat" pitchFamily="2" charset="77"/>
              </a:rPr>
              <a:t>%</a:t>
            </a:r>
          </a:p>
        </p:txBody>
      </p:sp>
      <p:sp>
        <p:nvSpPr>
          <p:cNvPr id="18" name="Rectangle 17">
            <a:extLst>
              <a:ext uri="{FF2B5EF4-FFF2-40B4-BE49-F238E27FC236}">
                <a16:creationId xmlns:a16="http://schemas.microsoft.com/office/drawing/2014/main" id="{7948EB0C-4827-F648-B5F8-C68B61641037}"/>
              </a:ext>
            </a:extLst>
          </p:cNvPr>
          <p:cNvSpPr/>
          <p:nvPr/>
        </p:nvSpPr>
        <p:spPr bwMode="auto">
          <a:xfrm>
            <a:off x="6803837" y="1768155"/>
            <a:ext cx="4032448" cy="207814"/>
          </a:xfrm>
          <a:prstGeom prst="rect">
            <a:avLst/>
          </a:prstGeom>
          <a:no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sz="1200" dirty="0">
                <a:solidFill>
                  <a:srgbClr val="595959"/>
                </a:solidFill>
                <a:latin typeface="Montserrat" pitchFamily="2" charset="77"/>
                <a:cs typeface="Tahoma"/>
              </a:rPr>
              <a:t>Nombre moyen de démarches = </a:t>
            </a:r>
            <a:r>
              <a:rPr lang="fr-FR" sz="1200" b="1" dirty="0">
                <a:solidFill>
                  <a:srgbClr val="595959"/>
                </a:solidFill>
                <a:latin typeface="Montserrat" pitchFamily="2" charset="77"/>
                <a:cs typeface="Tahoma"/>
              </a:rPr>
              <a:t>1,2</a:t>
            </a:r>
            <a:endParaRPr lang="fr-FR" sz="1100" dirty="0">
              <a:solidFill>
                <a:srgbClr val="595959"/>
              </a:solidFill>
              <a:latin typeface="Montserrat" pitchFamily="2" charset="77"/>
              <a:cs typeface="Tahoma"/>
            </a:endParaRPr>
          </a:p>
        </p:txBody>
      </p:sp>
      <p:graphicFrame>
        <p:nvGraphicFramePr>
          <p:cNvPr id="8" name="Graphique 7">
            <a:extLst>
              <a:ext uri="{FF2B5EF4-FFF2-40B4-BE49-F238E27FC236}">
                <a16:creationId xmlns:a16="http://schemas.microsoft.com/office/drawing/2014/main" id="{0A3ECD90-097C-3442-AFF5-C9F11872DA6B}"/>
              </a:ext>
            </a:extLst>
          </p:cNvPr>
          <p:cNvGraphicFramePr/>
          <p:nvPr>
            <p:extLst>
              <p:ext uri="{D42A27DB-BD31-4B8C-83A1-F6EECF244321}">
                <p14:modId xmlns:p14="http://schemas.microsoft.com/office/powerpoint/2010/main" val="3669638360"/>
              </p:ext>
            </p:extLst>
          </p:nvPr>
        </p:nvGraphicFramePr>
        <p:xfrm>
          <a:off x="5599673" y="1868643"/>
          <a:ext cx="5087153" cy="4419359"/>
        </p:xfrm>
        <a:graphic>
          <a:graphicData uri="http://schemas.openxmlformats.org/drawingml/2006/chart">
            <c:chart xmlns:c="http://schemas.openxmlformats.org/drawingml/2006/chart" xmlns:r="http://schemas.openxmlformats.org/officeDocument/2006/relationships" r:id="rId7"/>
          </a:graphicData>
        </a:graphic>
      </p:graphicFrame>
      <p:sp>
        <p:nvSpPr>
          <p:cNvPr id="17" name="ZoneTexte 16">
            <a:extLst>
              <a:ext uri="{FF2B5EF4-FFF2-40B4-BE49-F238E27FC236}">
                <a16:creationId xmlns:a16="http://schemas.microsoft.com/office/drawing/2014/main" id="{CFF3325D-991C-6443-92D3-F32E3690AC38}"/>
              </a:ext>
            </a:extLst>
          </p:cNvPr>
          <p:cNvSpPr txBox="1"/>
          <p:nvPr/>
        </p:nvSpPr>
        <p:spPr>
          <a:xfrm>
            <a:off x="551384" y="6523676"/>
            <a:ext cx="1571985" cy="215444"/>
          </a:xfrm>
          <a:prstGeom prst="rect">
            <a:avLst/>
          </a:prstGeom>
          <a:noFill/>
        </p:spPr>
        <p:txBody>
          <a:bodyPr wrap="square" rtlCol="0" anchor="t">
            <a:spAutoFit/>
          </a:bodyPr>
          <a:lstStyle/>
          <a:p>
            <a:r>
              <a:rPr lang="fr-FR" sz="800" dirty="0">
                <a:latin typeface="Montserrat" pitchFamily="2" charset="77"/>
                <a:ea typeface="Avenir Book" charset="0"/>
                <a:cs typeface="Avenir Book" charset="0"/>
              </a:rPr>
              <a:t>2016 foyers</a:t>
            </a:r>
          </a:p>
        </p:txBody>
      </p:sp>
      <p:pic>
        <p:nvPicPr>
          <p:cNvPr id="21" name="Image 20" descr="Une image contenant homme, équitation, portant, planche&#10;&#10;Description générée automatiquement">
            <a:extLst>
              <a:ext uri="{FF2B5EF4-FFF2-40B4-BE49-F238E27FC236}">
                <a16:creationId xmlns:a16="http://schemas.microsoft.com/office/drawing/2014/main" id="{7D68ECAF-A7DC-F043-84D0-F9D0CE322900}"/>
              </a:ext>
            </a:extLst>
          </p:cNvPr>
          <p:cNvPicPr>
            <a:picLocks noChangeAspect="1"/>
          </p:cNvPicPr>
          <p:nvPr/>
        </p:nvPicPr>
        <p:blipFill rotWithShape="1">
          <a:blip r:embed="rId8"/>
          <a:srcRect l="58556" t="54925" r="19321" b="7863"/>
          <a:stretch/>
        </p:blipFill>
        <p:spPr>
          <a:xfrm>
            <a:off x="231495" y="6481837"/>
            <a:ext cx="359462" cy="403547"/>
          </a:xfrm>
          <a:prstGeom prst="rect">
            <a:avLst/>
          </a:prstGeom>
        </p:spPr>
      </p:pic>
      <p:pic>
        <p:nvPicPr>
          <p:cNvPr id="24" name="chart">
            <a:extLst>
              <a:ext uri="{FF2B5EF4-FFF2-40B4-BE49-F238E27FC236}">
                <a16:creationId xmlns:a16="http://schemas.microsoft.com/office/drawing/2014/main" id="{EF2952BE-3DD2-AE48-A099-ECBD0BE9CD75}"/>
              </a:ext>
            </a:extLst>
          </p:cNvPr>
          <p:cNvPicPr>
            <a:picLocks noChangeAspect="1"/>
          </p:cNvPicPr>
          <p:nvPr/>
        </p:nvPicPr>
        <p:blipFill>
          <a:blip r:embed="rId9"/>
          <a:stretch>
            <a:fillRect/>
          </a:stretch>
        </p:blipFill>
        <p:spPr>
          <a:xfrm>
            <a:off x="3612683" y="4288459"/>
            <a:ext cx="317503" cy="330182"/>
          </a:xfrm>
          <a:prstGeom prst="rect">
            <a:avLst/>
          </a:prstGeom>
        </p:spPr>
      </p:pic>
      <p:pic>
        <p:nvPicPr>
          <p:cNvPr id="25" name="chart">
            <a:extLst>
              <a:ext uri="{FF2B5EF4-FFF2-40B4-BE49-F238E27FC236}">
                <a16:creationId xmlns:a16="http://schemas.microsoft.com/office/drawing/2014/main" id="{104BBC89-5D98-1245-A749-A4A559C141F0}"/>
              </a:ext>
            </a:extLst>
          </p:cNvPr>
          <p:cNvPicPr>
            <a:picLocks noChangeAspect="1"/>
          </p:cNvPicPr>
          <p:nvPr/>
        </p:nvPicPr>
        <p:blipFill>
          <a:blip r:embed="rId9"/>
          <a:stretch>
            <a:fillRect/>
          </a:stretch>
        </p:blipFill>
        <p:spPr>
          <a:xfrm>
            <a:off x="1551790" y="2406382"/>
            <a:ext cx="317503" cy="330182"/>
          </a:xfrm>
          <a:prstGeom prst="rect">
            <a:avLst/>
          </a:prstGeom>
        </p:spPr>
      </p:pic>
      <p:pic>
        <p:nvPicPr>
          <p:cNvPr id="26" name="chart">
            <a:extLst>
              <a:ext uri="{FF2B5EF4-FFF2-40B4-BE49-F238E27FC236}">
                <a16:creationId xmlns:a16="http://schemas.microsoft.com/office/drawing/2014/main" id="{0F6438AC-ABF5-A84D-A98B-D0B52BFDF9D5}"/>
              </a:ext>
            </a:extLst>
          </p:cNvPr>
          <p:cNvPicPr>
            <a:picLocks noChangeAspect="1"/>
          </p:cNvPicPr>
          <p:nvPr/>
        </p:nvPicPr>
        <p:blipFill>
          <a:blip r:embed="rId10"/>
          <a:stretch>
            <a:fillRect/>
          </a:stretch>
        </p:blipFill>
        <p:spPr>
          <a:xfrm>
            <a:off x="2556476" y="2376231"/>
            <a:ext cx="363543" cy="390483"/>
          </a:xfrm>
          <a:prstGeom prst="rect">
            <a:avLst/>
          </a:prstGeom>
        </p:spPr>
      </p:pic>
      <p:pic>
        <p:nvPicPr>
          <p:cNvPr id="28" name="Image 27">
            <a:extLst>
              <a:ext uri="{FF2B5EF4-FFF2-40B4-BE49-F238E27FC236}">
                <a16:creationId xmlns:a16="http://schemas.microsoft.com/office/drawing/2014/main" id="{DC51F105-CAB2-0E46-9ABF-0C9752598547}"/>
              </a:ext>
            </a:extLst>
          </p:cNvPr>
          <p:cNvPicPr>
            <a:picLocks noChangeAspect="1"/>
          </p:cNvPicPr>
          <p:nvPr/>
        </p:nvPicPr>
        <p:blipFill>
          <a:blip r:embed="rId11"/>
          <a:stretch>
            <a:fillRect/>
          </a:stretch>
        </p:blipFill>
        <p:spPr>
          <a:xfrm>
            <a:off x="551383" y="4784253"/>
            <a:ext cx="743613" cy="692222"/>
          </a:xfrm>
          <a:prstGeom prst="rect">
            <a:avLst/>
          </a:prstGeom>
        </p:spPr>
      </p:pic>
      <p:sp>
        <p:nvSpPr>
          <p:cNvPr id="62" name="ZoneTexte 61">
            <a:extLst>
              <a:ext uri="{FF2B5EF4-FFF2-40B4-BE49-F238E27FC236}">
                <a16:creationId xmlns:a16="http://schemas.microsoft.com/office/drawing/2014/main" id="{947971E0-59D2-454E-A706-9C9D8A99D321}"/>
              </a:ext>
            </a:extLst>
          </p:cNvPr>
          <p:cNvSpPr txBox="1"/>
          <p:nvPr/>
        </p:nvSpPr>
        <p:spPr>
          <a:xfrm>
            <a:off x="6684490" y="6392997"/>
            <a:ext cx="3395313" cy="338554"/>
          </a:xfrm>
          <a:prstGeom prst="rect">
            <a:avLst/>
          </a:prstGeom>
          <a:noFill/>
        </p:spPr>
        <p:txBody>
          <a:bodyPr wrap="square" rtlCol="0" anchor="t">
            <a:spAutoFit/>
          </a:bodyPr>
          <a:lstStyle/>
          <a:p>
            <a:r>
              <a:rPr lang="fr-FR" sz="800" dirty="0">
                <a:latin typeface="Montserrat" pitchFamily="2" charset="77"/>
                <a:ea typeface="Avenir Book" charset="0"/>
                <a:cs typeface="Avenir Book" charset="0"/>
              </a:rPr>
              <a:t>207 répondants ayant connu un litige / une réclamation auprès de leur fournisseur d’électricité et/ou de gaz</a:t>
            </a:r>
          </a:p>
        </p:txBody>
      </p:sp>
      <p:pic>
        <p:nvPicPr>
          <p:cNvPr id="63" name="Image 62" descr="Une image contenant homme, équitation, portant, planche&#10;&#10;Description générée automatiquement">
            <a:extLst>
              <a:ext uri="{FF2B5EF4-FFF2-40B4-BE49-F238E27FC236}">
                <a16:creationId xmlns:a16="http://schemas.microsoft.com/office/drawing/2014/main" id="{7174F675-7962-8745-9C44-EDDEDD854545}"/>
              </a:ext>
            </a:extLst>
          </p:cNvPr>
          <p:cNvPicPr>
            <a:picLocks noChangeAspect="1"/>
          </p:cNvPicPr>
          <p:nvPr/>
        </p:nvPicPr>
        <p:blipFill rotWithShape="1">
          <a:blip r:embed="rId8"/>
          <a:srcRect l="58556" t="54925" r="19321" b="7863"/>
          <a:stretch/>
        </p:blipFill>
        <p:spPr>
          <a:xfrm>
            <a:off x="6325028" y="6392997"/>
            <a:ext cx="359462" cy="403547"/>
          </a:xfrm>
          <a:prstGeom prst="rect">
            <a:avLst/>
          </a:prstGeom>
        </p:spPr>
      </p:pic>
      <p:sp>
        <p:nvSpPr>
          <p:cNvPr id="77" name="Rectangle 76">
            <a:extLst>
              <a:ext uri="{FF2B5EF4-FFF2-40B4-BE49-F238E27FC236}">
                <a16:creationId xmlns:a16="http://schemas.microsoft.com/office/drawing/2014/main" id="{AE0D7050-0D44-AA49-B013-6976F086DE4B}"/>
              </a:ext>
            </a:extLst>
          </p:cNvPr>
          <p:cNvSpPr/>
          <p:nvPr/>
        </p:nvSpPr>
        <p:spPr bwMode="auto">
          <a:xfrm>
            <a:off x="5643346" y="2403765"/>
            <a:ext cx="4032448" cy="207814"/>
          </a:xfrm>
          <a:prstGeom prst="rect">
            <a:avLst/>
          </a:prstGeom>
          <a:no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r>
              <a:rPr lang="fr-FR" sz="1000" i="1" dirty="0">
                <a:solidFill>
                  <a:srgbClr val="595959"/>
                </a:solidFill>
                <a:latin typeface="Montserrat" pitchFamily="2" charset="77"/>
                <a:cs typeface="Tahoma"/>
              </a:rPr>
              <a:t>92% par téléphone</a:t>
            </a:r>
          </a:p>
        </p:txBody>
      </p:sp>
      <p:sp>
        <p:nvSpPr>
          <p:cNvPr id="78" name="Rectangle 77">
            <a:extLst>
              <a:ext uri="{FF2B5EF4-FFF2-40B4-BE49-F238E27FC236}">
                <a16:creationId xmlns:a16="http://schemas.microsoft.com/office/drawing/2014/main" id="{F5B05CBB-A2D4-CE42-A68D-1533BD57FC01}"/>
              </a:ext>
            </a:extLst>
          </p:cNvPr>
          <p:cNvSpPr/>
          <p:nvPr/>
        </p:nvSpPr>
        <p:spPr bwMode="auto">
          <a:xfrm>
            <a:off x="5622673" y="3165255"/>
            <a:ext cx="4032448" cy="207814"/>
          </a:xfrm>
          <a:prstGeom prst="rect">
            <a:avLst/>
          </a:prstGeom>
          <a:no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r>
              <a:rPr lang="fr-FR" sz="1000" i="1" dirty="0">
                <a:solidFill>
                  <a:srgbClr val="595959"/>
                </a:solidFill>
                <a:latin typeface="Montserrat" pitchFamily="2" charset="77"/>
                <a:cs typeface="Tahoma"/>
              </a:rPr>
              <a:t>60% le service énergie info</a:t>
            </a:r>
          </a:p>
          <a:p>
            <a:r>
              <a:rPr lang="fr-FR" sz="1000" i="1" dirty="0">
                <a:solidFill>
                  <a:srgbClr val="595959"/>
                </a:solidFill>
                <a:latin typeface="Montserrat" pitchFamily="2" charset="77"/>
                <a:cs typeface="Tahoma"/>
              </a:rPr>
              <a:t>38% le médiateur national de l’énergie</a:t>
            </a:r>
          </a:p>
        </p:txBody>
      </p:sp>
      <p:sp>
        <p:nvSpPr>
          <p:cNvPr id="2" name="Flèche courbée vers la droite 1">
            <a:extLst>
              <a:ext uri="{FF2B5EF4-FFF2-40B4-BE49-F238E27FC236}">
                <a16:creationId xmlns:a16="http://schemas.microsoft.com/office/drawing/2014/main" id="{6DC1098E-BA06-DD45-8061-35284376E7F7}"/>
              </a:ext>
            </a:extLst>
          </p:cNvPr>
          <p:cNvSpPr/>
          <p:nvPr/>
        </p:nvSpPr>
        <p:spPr>
          <a:xfrm>
            <a:off x="5332323" y="2405924"/>
            <a:ext cx="185531" cy="172551"/>
          </a:xfrm>
          <a:prstGeom prst="curvedRightArrow">
            <a:avLst/>
          </a:prstGeom>
          <a:solidFill>
            <a:srgbClr val="00FF30"/>
          </a:solidFill>
          <a:ln>
            <a:solidFill>
              <a:srgbClr val="00F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9" name="Flèche courbée vers la droite 78">
            <a:extLst>
              <a:ext uri="{FF2B5EF4-FFF2-40B4-BE49-F238E27FC236}">
                <a16:creationId xmlns:a16="http://schemas.microsoft.com/office/drawing/2014/main" id="{74D37191-47AE-5244-BEF0-49BD82B8FDEE}"/>
              </a:ext>
            </a:extLst>
          </p:cNvPr>
          <p:cNvSpPr/>
          <p:nvPr/>
        </p:nvSpPr>
        <p:spPr>
          <a:xfrm>
            <a:off x="5437142" y="3064114"/>
            <a:ext cx="185531" cy="172551"/>
          </a:xfrm>
          <a:prstGeom prst="curvedRightArrow">
            <a:avLst/>
          </a:prstGeom>
          <a:solidFill>
            <a:srgbClr val="00FF30"/>
          </a:solidFill>
          <a:ln>
            <a:solidFill>
              <a:srgbClr val="00F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6" name="ZoneTexte 75">
            <a:extLst>
              <a:ext uri="{FF2B5EF4-FFF2-40B4-BE49-F238E27FC236}">
                <a16:creationId xmlns:a16="http://schemas.microsoft.com/office/drawing/2014/main" id="{C921A55C-0745-BE41-855E-98F03D5B47B9}"/>
              </a:ext>
            </a:extLst>
          </p:cNvPr>
          <p:cNvSpPr txBox="1"/>
          <p:nvPr/>
        </p:nvSpPr>
        <p:spPr>
          <a:xfrm>
            <a:off x="10717159" y="2192522"/>
            <a:ext cx="494059" cy="276999"/>
          </a:xfrm>
          <a:prstGeom prst="rect">
            <a:avLst/>
          </a:prstGeom>
          <a:noFill/>
        </p:spPr>
        <p:txBody>
          <a:bodyPr wrap="square" rtlCol="0">
            <a:spAutoFit/>
          </a:bodyPr>
          <a:lstStyle/>
          <a:p>
            <a:r>
              <a:rPr lang="fr-FR" sz="1100" i="1" dirty="0">
                <a:latin typeface="Montserrat" pitchFamily="2" charset="77"/>
              </a:rPr>
              <a:t>65</a:t>
            </a:r>
            <a:r>
              <a:rPr lang="fr-FR" sz="1200" dirty="0">
                <a:latin typeface="Montserrat" pitchFamily="2" charset="77"/>
              </a:rPr>
              <a:t>%</a:t>
            </a:r>
          </a:p>
        </p:txBody>
      </p:sp>
      <p:sp>
        <p:nvSpPr>
          <p:cNvPr id="80" name="ZoneTexte 79">
            <a:extLst>
              <a:ext uri="{FF2B5EF4-FFF2-40B4-BE49-F238E27FC236}">
                <a16:creationId xmlns:a16="http://schemas.microsoft.com/office/drawing/2014/main" id="{AABB5B6B-21A2-5F4B-B197-3C132C0673DE}"/>
              </a:ext>
            </a:extLst>
          </p:cNvPr>
          <p:cNvSpPr txBox="1"/>
          <p:nvPr/>
        </p:nvSpPr>
        <p:spPr>
          <a:xfrm>
            <a:off x="10186158" y="1916757"/>
            <a:ext cx="1164973" cy="246221"/>
          </a:xfrm>
          <a:prstGeom prst="rect">
            <a:avLst/>
          </a:prstGeom>
          <a:noFill/>
        </p:spPr>
        <p:txBody>
          <a:bodyPr wrap="square" rtlCol="0">
            <a:spAutoFit/>
          </a:bodyPr>
          <a:lstStyle/>
          <a:p>
            <a:pPr algn="r"/>
            <a:r>
              <a:rPr lang="fr-FR" sz="1000" b="1" dirty="0">
                <a:latin typeface="Montserrat" pitchFamily="2" charset="77"/>
              </a:rPr>
              <a:t>Rappel 2020</a:t>
            </a:r>
          </a:p>
        </p:txBody>
      </p:sp>
      <p:sp>
        <p:nvSpPr>
          <p:cNvPr id="81" name="ZoneTexte 80">
            <a:extLst>
              <a:ext uri="{FF2B5EF4-FFF2-40B4-BE49-F238E27FC236}">
                <a16:creationId xmlns:a16="http://schemas.microsoft.com/office/drawing/2014/main" id="{8FAFE09B-0F41-D440-BC58-2C089C743C2A}"/>
              </a:ext>
            </a:extLst>
          </p:cNvPr>
          <p:cNvSpPr txBox="1"/>
          <p:nvPr/>
        </p:nvSpPr>
        <p:spPr>
          <a:xfrm>
            <a:off x="10726037" y="2861503"/>
            <a:ext cx="494059" cy="276999"/>
          </a:xfrm>
          <a:prstGeom prst="rect">
            <a:avLst/>
          </a:prstGeom>
          <a:noFill/>
        </p:spPr>
        <p:txBody>
          <a:bodyPr wrap="square" rtlCol="0">
            <a:spAutoFit/>
          </a:bodyPr>
          <a:lstStyle/>
          <a:p>
            <a:r>
              <a:rPr lang="fr-FR" sz="1100" i="1" dirty="0">
                <a:latin typeface="Montserrat" pitchFamily="2" charset="77"/>
              </a:rPr>
              <a:t>23</a:t>
            </a:r>
            <a:r>
              <a:rPr lang="fr-FR" sz="1200" dirty="0">
                <a:latin typeface="Montserrat" pitchFamily="2" charset="77"/>
              </a:rPr>
              <a:t>%</a:t>
            </a:r>
          </a:p>
        </p:txBody>
      </p:sp>
      <p:sp>
        <p:nvSpPr>
          <p:cNvPr id="82" name="ZoneTexte 81">
            <a:extLst>
              <a:ext uri="{FF2B5EF4-FFF2-40B4-BE49-F238E27FC236}">
                <a16:creationId xmlns:a16="http://schemas.microsoft.com/office/drawing/2014/main" id="{826FD84E-FEFB-9B41-8F0F-D1AF7B03EF37}"/>
              </a:ext>
            </a:extLst>
          </p:cNvPr>
          <p:cNvSpPr txBox="1"/>
          <p:nvPr/>
        </p:nvSpPr>
        <p:spPr>
          <a:xfrm>
            <a:off x="10734771" y="5012273"/>
            <a:ext cx="494059" cy="276999"/>
          </a:xfrm>
          <a:prstGeom prst="rect">
            <a:avLst/>
          </a:prstGeom>
          <a:noFill/>
        </p:spPr>
        <p:txBody>
          <a:bodyPr wrap="square" rtlCol="0">
            <a:spAutoFit/>
          </a:bodyPr>
          <a:lstStyle/>
          <a:p>
            <a:r>
              <a:rPr lang="fr-FR" sz="1100" i="1" dirty="0">
                <a:latin typeface="Montserrat" pitchFamily="2" charset="77"/>
              </a:rPr>
              <a:t>14</a:t>
            </a:r>
            <a:r>
              <a:rPr lang="fr-FR" sz="1200" dirty="0">
                <a:latin typeface="Montserrat" pitchFamily="2" charset="77"/>
              </a:rPr>
              <a:t>%</a:t>
            </a:r>
          </a:p>
        </p:txBody>
      </p:sp>
      <p:sp>
        <p:nvSpPr>
          <p:cNvPr id="83" name="ZoneTexte 82">
            <a:extLst>
              <a:ext uri="{FF2B5EF4-FFF2-40B4-BE49-F238E27FC236}">
                <a16:creationId xmlns:a16="http://schemas.microsoft.com/office/drawing/2014/main" id="{B087DD89-4CB7-2C4A-B95B-3FA2F56A7884}"/>
              </a:ext>
            </a:extLst>
          </p:cNvPr>
          <p:cNvSpPr txBox="1"/>
          <p:nvPr/>
        </p:nvSpPr>
        <p:spPr>
          <a:xfrm>
            <a:off x="10734771" y="3572190"/>
            <a:ext cx="494059" cy="276999"/>
          </a:xfrm>
          <a:prstGeom prst="rect">
            <a:avLst/>
          </a:prstGeom>
          <a:noFill/>
        </p:spPr>
        <p:txBody>
          <a:bodyPr wrap="square" rtlCol="0">
            <a:spAutoFit/>
          </a:bodyPr>
          <a:lstStyle/>
          <a:p>
            <a:r>
              <a:rPr lang="fr-FR" sz="1100" i="1" dirty="0">
                <a:latin typeface="Montserrat" pitchFamily="2" charset="77"/>
              </a:rPr>
              <a:t>13</a:t>
            </a:r>
            <a:r>
              <a:rPr lang="fr-FR" sz="1200" dirty="0">
                <a:latin typeface="Montserrat" pitchFamily="2" charset="77"/>
              </a:rPr>
              <a:t>%</a:t>
            </a:r>
          </a:p>
        </p:txBody>
      </p:sp>
      <p:sp>
        <p:nvSpPr>
          <p:cNvPr id="84" name="ZoneTexte 83">
            <a:extLst>
              <a:ext uri="{FF2B5EF4-FFF2-40B4-BE49-F238E27FC236}">
                <a16:creationId xmlns:a16="http://schemas.microsoft.com/office/drawing/2014/main" id="{8490A59F-2243-0148-91CA-27A2BDD08324}"/>
              </a:ext>
            </a:extLst>
          </p:cNvPr>
          <p:cNvSpPr txBox="1"/>
          <p:nvPr/>
        </p:nvSpPr>
        <p:spPr>
          <a:xfrm>
            <a:off x="10785473" y="4277692"/>
            <a:ext cx="494059" cy="276999"/>
          </a:xfrm>
          <a:prstGeom prst="rect">
            <a:avLst/>
          </a:prstGeom>
          <a:noFill/>
        </p:spPr>
        <p:txBody>
          <a:bodyPr wrap="square" rtlCol="0">
            <a:spAutoFit/>
          </a:bodyPr>
          <a:lstStyle/>
          <a:p>
            <a:r>
              <a:rPr lang="fr-FR" sz="1100" i="1" dirty="0">
                <a:latin typeface="Montserrat" pitchFamily="2" charset="77"/>
              </a:rPr>
              <a:t>7</a:t>
            </a:r>
            <a:r>
              <a:rPr lang="fr-FR" sz="1200" dirty="0">
                <a:latin typeface="Montserrat" pitchFamily="2" charset="77"/>
              </a:rPr>
              <a:t>%</a:t>
            </a:r>
          </a:p>
        </p:txBody>
      </p:sp>
      <p:sp>
        <p:nvSpPr>
          <p:cNvPr id="85" name="ZoneTexte 84">
            <a:extLst>
              <a:ext uri="{FF2B5EF4-FFF2-40B4-BE49-F238E27FC236}">
                <a16:creationId xmlns:a16="http://schemas.microsoft.com/office/drawing/2014/main" id="{36269831-4C29-3841-864B-10318C47330B}"/>
              </a:ext>
            </a:extLst>
          </p:cNvPr>
          <p:cNvSpPr txBox="1"/>
          <p:nvPr/>
        </p:nvSpPr>
        <p:spPr>
          <a:xfrm>
            <a:off x="10756263" y="5598775"/>
            <a:ext cx="494059" cy="276999"/>
          </a:xfrm>
          <a:prstGeom prst="rect">
            <a:avLst/>
          </a:prstGeom>
          <a:noFill/>
        </p:spPr>
        <p:txBody>
          <a:bodyPr wrap="square" rtlCol="0">
            <a:spAutoFit/>
          </a:bodyPr>
          <a:lstStyle/>
          <a:p>
            <a:r>
              <a:rPr lang="fr-FR" sz="1100" i="1" dirty="0">
                <a:latin typeface="Montserrat" pitchFamily="2" charset="77"/>
              </a:rPr>
              <a:t>1</a:t>
            </a:r>
            <a:r>
              <a:rPr lang="fr-FR" sz="1200" dirty="0">
                <a:latin typeface="Montserrat" pitchFamily="2" charset="77"/>
              </a:rPr>
              <a:t>%</a:t>
            </a:r>
          </a:p>
        </p:txBody>
      </p:sp>
    </p:spTree>
    <p:extLst>
      <p:ext uri="{BB962C8B-B14F-4D97-AF65-F5344CB8AC3E}">
        <p14:creationId xmlns:p14="http://schemas.microsoft.com/office/powerpoint/2010/main" val="394389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aphique 25">
            <a:extLst>
              <a:ext uri="{FF2B5EF4-FFF2-40B4-BE49-F238E27FC236}">
                <a16:creationId xmlns:a16="http://schemas.microsoft.com/office/drawing/2014/main" id="{63CA3C7E-FF3C-9F43-8D0A-A1468422E948}"/>
              </a:ext>
            </a:extLst>
          </p:cNvPr>
          <p:cNvGraphicFramePr/>
          <p:nvPr>
            <p:extLst>
              <p:ext uri="{D42A27DB-BD31-4B8C-83A1-F6EECF244321}">
                <p14:modId xmlns:p14="http://schemas.microsoft.com/office/powerpoint/2010/main" val="3616373873"/>
              </p:ext>
            </p:extLst>
          </p:nvPr>
        </p:nvGraphicFramePr>
        <p:xfrm>
          <a:off x="5069256" y="1599345"/>
          <a:ext cx="7229339" cy="4108876"/>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notoriété du médiateur national de l’énergie</a:t>
            </a:r>
          </a:p>
        </p:txBody>
      </p:sp>
      <p:sp>
        <p:nvSpPr>
          <p:cNvPr id="12" name="ZoneTexte 11">
            <a:extLst>
              <a:ext uri="{FF2B5EF4-FFF2-40B4-BE49-F238E27FC236}">
                <a16:creationId xmlns:a16="http://schemas.microsoft.com/office/drawing/2014/main" id="{2726C949-59A9-A145-8C8B-20CA3C321826}"/>
              </a:ext>
            </a:extLst>
          </p:cNvPr>
          <p:cNvSpPr txBox="1"/>
          <p:nvPr/>
        </p:nvSpPr>
        <p:spPr>
          <a:xfrm>
            <a:off x="373094" y="1100041"/>
            <a:ext cx="10274241"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Q8. </a:t>
            </a:r>
            <a:r>
              <a:rPr lang="fr-FR" sz="1200" dirty="0">
                <a:latin typeface="Montserrat" pitchFamily="2" charset="77"/>
              </a:rPr>
              <a:t>Avez-vous déjà entendu parler du « médiateur national de l’énergie » ?</a:t>
            </a:r>
          </a:p>
          <a:p>
            <a:r>
              <a:rPr lang="fr-FR" sz="1200" dirty="0">
                <a:solidFill>
                  <a:schemeClr val="tx1">
                    <a:lumMod val="50000"/>
                    <a:lumOff val="50000"/>
                  </a:schemeClr>
                </a:solidFill>
                <a:latin typeface="Montserrat" pitchFamily="2" charset="77"/>
              </a:rPr>
              <a:t>Une seule réponse possible - % Oui</a:t>
            </a:r>
            <a:endParaRPr lang="fr-FR" sz="1200" dirty="0">
              <a:latin typeface="Montserrat" pitchFamily="2" charset="77"/>
            </a:endParaRPr>
          </a:p>
          <a:p>
            <a:endParaRPr lang="fr-FR" sz="1200" dirty="0">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64952"/>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3667274" y="4572568"/>
            <a:ext cx="1760505" cy="202025"/>
          </a:xfrm>
          <a:prstGeom prst="rect">
            <a:avLst/>
          </a:prstGeom>
        </p:spPr>
      </p:pic>
      <p:sp>
        <p:nvSpPr>
          <p:cNvPr id="19" name="Rectangle 18">
            <a:extLst>
              <a:ext uri="{FF2B5EF4-FFF2-40B4-BE49-F238E27FC236}">
                <a16:creationId xmlns:a16="http://schemas.microsoft.com/office/drawing/2014/main" id="{A59270E1-0F12-0046-A6E3-93893F9473CE}"/>
              </a:ext>
            </a:extLst>
          </p:cNvPr>
          <p:cNvSpPr/>
          <p:nvPr/>
        </p:nvSpPr>
        <p:spPr bwMode="auto">
          <a:xfrm>
            <a:off x="1846373" y="1805481"/>
            <a:ext cx="2610271" cy="914773"/>
          </a:xfrm>
          <a:prstGeom prst="rect">
            <a:avLst/>
          </a:prstGeom>
          <a:solidFill>
            <a:srgbClr val="00FF30"/>
          </a:solidFill>
          <a:ln w="1905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b="1" dirty="0">
                <a:solidFill>
                  <a:schemeClr val="tx1">
                    <a:lumMod val="75000"/>
                    <a:lumOff val="25000"/>
                  </a:schemeClr>
                </a:solidFill>
                <a:latin typeface="Montserrat" pitchFamily="2" charset="77"/>
                <a:cs typeface="Tahoma"/>
              </a:rPr>
              <a:t>30% Oui</a:t>
            </a:r>
          </a:p>
          <a:p>
            <a:pPr algn="ctr"/>
            <a:r>
              <a:rPr lang="fr-FR" sz="1600" i="1" dirty="0">
                <a:solidFill>
                  <a:schemeClr val="tx1">
                    <a:lumMod val="75000"/>
                    <a:lumOff val="25000"/>
                  </a:schemeClr>
                </a:solidFill>
                <a:latin typeface="Montserrat" pitchFamily="2" charset="77"/>
                <a:cs typeface="Tahoma"/>
              </a:rPr>
              <a:t>Rappel 2020 </a:t>
            </a:r>
            <a:r>
              <a:rPr lang="fr-FR" sz="1600" dirty="0">
                <a:solidFill>
                  <a:schemeClr val="tx1">
                    <a:lumMod val="75000"/>
                    <a:lumOff val="25000"/>
                  </a:schemeClr>
                </a:solidFill>
                <a:latin typeface="Montserrat" pitchFamily="2" charset="77"/>
                <a:cs typeface="Tahoma"/>
              </a:rPr>
              <a:t>27%</a:t>
            </a:r>
          </a:p>
        </p:txBody>
      </p:sp>
      <p:sp>
        <p:nvSpPr>
          <p:cNvPr id="24" name="ZoneTexte 23">
            <a:extLst>
              <a:ext uri="{FF2B5EF4-FFF2-40B4-BE49-F238E27FC236}">
                <a16:creationId xmlns:a16="http://schemas.microsoft.com/office/drawing/2014/main" id="{E0A36EA8-3CA0-6D46-B73A-583D488C49BF}"/>
              </a:ext>
            </a:extLst>
          </p:cNvPr>
          <p:cNvSpPr txBox="1"/>
          <p:nvPr/>
        </p:nvSpPr>
        <p:spPr>
          <a:xfrm>
            <a:off x="6078415" y="1122780"/>
            <a:ext cx="5688632" cy="461665"/>
          </a:xfrm>
          <a:prstGeom prst="rect">
            <a:avLst/>
          </a:prstGeom>
          <a:noFill/>
        </p:spPr>
        <p:txBody>
          <a:bodyPr wrap="square" rtlCol="0">
            <a:spAutoFit/>
          </a:bodyPr>
          <a:lstStyle/>
          <a:p>
            <a:r>
              <a:rPr lang="fr-FR" sz="1200" b="1" dirty="0">
                <a:solidFill>
                  <a:srgbClr val="00FF30"/>
                </a:solidFill>
                <a:latin typeface="Montserrat" pitchFamily="2" charset="77"/>
              </a:rPr>
              <a:t>Q10. </a:t>
            </a:r>
            <a:r>
              <a:rPr lang="fr-FR" sz="1200" dirty="0">
                <a:solidFill>
                  <a:schemeClr val="tx1">
                    <a:lumMod val="75000"/>
                    <a:lumOff val="25000"/>
                  </a:schemeClr>
                </a:solidFill>
                <a:latin typeface="Montserrat" pitchFamily="2" charset="77"/>
              </a:rPr>
              <a:t>Comment avez-vous connu le médiateur national de l’énergie ?</a:t>
            </a:r>
          </a:p>
          <a:p>
            <a:r>
              <a:rPr lang="fr-FR" sz="1200" dirty="0">
                <a:solidFill>
                  <a:schemeClr val="tx1">
                    <a:lumMod val="50000"/>
                    <a:lumOff val="50000"/>
                  </a:schemeClr>
                </a:solidFill>
                <a:latin typeface="Montserrat" pitchFamily="2" charset="77"/>
              </a:rPr>
              <a:t>Assistée – Plusieurs réponses possibles</a:t>
            </a:r>
            <a:endParaRPr lang="fr-FR" sz="1200" dirty="0">
              <a:latin typeface="Montserrat" pitchFamily="2" charset="77"/>
            </a:endParaRPr>
          </a:p>
        </p:txBody>
      </p:sp>
      <p:sp>
        <p:nvSpPr>
          <p:cNvPr id="48" name="ZoneTexte 47">
            <a:extLst>
              <a:ext uri="{FF2B5EF4-FFF2-40B4-BE49-F238E27FC236}">
                <a16:creationId xmlns:a16="http://schemas.microsoft.com/office/drawing/2014/main" id="{0FABCC40-6B1D-9A45-A23B-DD8455B4C552}"/>
              </a:ext>
            </a:extLst>
          </p:cNvPr>
          <p:cNvSpPr txBox="1"/>
          <p:nvPr/>
        </p:nvSpPr>
        <p:spPr>
          <a:xfrm>
            <a:off x="569729" y="6584234"/>
            <a:ext cx="1571985" cy="215444"/>
          </a:xfrm>
          <a:prstGeom prst="rect">
            <a:avLst/>
          </a:prstGeom>
          <a:noFill/>
        </p:spPr>
        <p:txBody>
          <a:bodyPr wrap="square" rtlCol="0" anchor="t">
            <a:spAutoFit/>
          </a:bodyPr>
          <a:lstStyle/>
          <a:p>
            <a:r>
              <a:rPr lang="fr-FR" sz="800" dirty="0">
                <a:latin typeface="Montserrat" pitchFamily="2" charset="77"/>
                <a:ea typeface="Avenir Book" charset="0"/>
                <a:cs typeface="Avenir Book" charset="0"/>
              </a:rPr>
              <a:t>2016 foyers</a:t>
            </a:r>
          </a:p>
        </p:txBody>
      </p:sp>
      <p:pic>
        <p:nvPicPr>
          <p:cNvPr id="50" name="Image 49" descr="Une image contenant homme, équitation, portant, planche&#10;&#10;Description générée automatiquement">
            <a:extLst>
              <a:ext uri="{FF2B5EF4-FFF2-40B4-BE49-F238E27FC236}">
                <a16:creationId xmlns:a16="http://schemas.microsoft.com/office/drawing/2014/main" id="{391DE269-F319-944E-9DE2-9F09ECF467C9}"/>
              </a:ext>
            </a:extLst>
          </p:cNvPr>
          <p:cNvPicPr>
            <a:picLocks noChangeAspect="1"/>
          </p:cNvPicPr>
          <p:nvPr/>
        </p:nvPicPr>
        <p:blipFill rotWithShape="1">
          <a:blip r:embed="rId5"/>
          <a:srcRect l="58556" t="54925" r="19321" b="7863"/>
          <a:stretch/>
        </p:blipFill>
        <p:spPr>
          <a:xfrm>
            <a:off x="231495" y="6481837"/>
            <a:ext cx="359462" cy="403547"/>
          </a:xfrm>
          <a:prstGeom prst="rect">
            <a:avLst/>
          </a:prstGeom>
        </p:spPr>
      </p:pic>
      <p:sp>
        <p:nvSpPr>
          <p:cNvPr id="65" name="ZoneTexte 64">
            <a:extLst>
              <a:ext uri="{FF2B5EF4-FFF2-40B4-BE49-F238E27FC236}">
                <a16:creationId xmlns:a16="http://schemas.microsoft.com/office/drawing/2014/main" id="{8A68DDC4-568B-4646-90E5-6147F8DB7ED8}"/>
              </a:ext>
            </a:extLst>
          </p:cNvPr>
          <p:cNvSpPr txBox="1"/>
          <p:nvPr/>
        </p:nvSpPr>
        <p:spPr>
          <a:xfrm>
            <a:off x="6684490" y="6547402"/>
            <a:ext cx="3395313" cy="338554"/>
          </a:xfrm>
          <a:prstGeom prst="rect">
            <a:avLst/>
          </a:prstGeom>
          <a:noFill/>
        </p:spPr>
        <p:txBody>
          <a:bodyPr wrap="square" rtlCol="0" anchor="t">
            <a:spAutoFit/>
          </a:bodyPr>
          <a:lstStyle/>
          <a:p>
            <a:r>
              <a:rPr lang="fr-FR" sz="800" dirty="0">
                <a:latin typeface="Montserrat" pitchFamily="2" charset="77"/>
                <a:ea typeface="Avenir Book" charset="0"/>
                <a:cs typeface="Avenir Book" charset="0"/>
              </a:rPr>
              <a:t>603 répondants ayant entendu parler du médiateur national de l’énergie</a:t>
            </a:r>
          </a:p>
        </p:txBody>
      </p:sp>
      <p:pic>
        <p:nvPicPr>
          <p:cNvPr id="66" name="Image 65" descr="Une image contenant homme, équitation, portant, planche&#10;&#10;Description générée automatiquement">
            <a:extLst>
              <a:ext uri="{FF2B5EF4-FFF2-40B4-BE49-F238E27FC236}">
                <a16:creationId xmlns:a16="http://schemas.microsoft.com/office/drawing/2014/main" id="{6F6DC937-8629-1243-8DFF-5658268D2A24}"/>
              </a:ext>
            </a:extLst>
          </p:cNvPr>
          <p:cNvPicPr>
            <a:picLocks noChangeAspect="1"/>
          </p:cNvPicPr>
          <p:nvPr/>
        </p:nvPicPr>
        <p:blipFill rotWithShape="1">
          <a:blip r:embed="rId5"/>
          <a:srcRect l="58556" t="54925" r="19321" b="7863"/>
          <a:stretch/>
        </p:blipFill>
        <p:spPr>
          <a:xfrm>
            <a:off x="6325028" y="6392997"/>
            <a:ext cx="359462" cy="403547"/>
          </a:xfrm>
          <a:prstGeom prst="rect">
            <a:avLst/>
          </a:prstGeom>
        </p:spPr>
      </p:pic>
      <p:sp>
        <p:nvSpPr>
          <p:cNvPr id="76" name="Rectangle 75">
            <a:extLst>
              <a:ext uri="{FF2B5EF4-FFF2-40B4-BE49-F238E27FC236}">
                <a16:creationId xmlns:a16="http://schemas.microsoft.com/office/drawing/2014/main" id="{DF17F826-96B0-5C4C-BFC1-8DC0A784C5B0}"/>
              </a:ext>
            </a:extLst>
          </p:cNvPr>
          <p:cNvSpPr/>
          <p:nvPr/>
        </p:nvSpPr>
        <p:spPr bwMode="auto">
          <a:xfrm>
            <a:off x="1249938" y="3812071"/>
            <a:ext cx="3803143" cy="1125690"/>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notoriété du médiateur national de l’énergie se stabilise à un taux de 30%.</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médias constituent son principal vecteur de notoriété (la moitié des citations).</a:t>
            </a:r>
          </a:p>
        </p:txBody>
      </p:sp>
      <p:pic>
        <p:nvPicPr>
          <p:cNvPr id="77" name="Image 76">
            <a:extLst>
              <a:ext uri="{FF2B5EF4-FFF2-40B4-BE49-F238E27FC236}">
                <a16:creationId xmlns:a16="http://schemas.microsoft.com/office/drawing/2014/main" id="{C0D53872-8D19-684C-A9DA-05D0EF0EAEBB}"/>
              </a:ext>
            </a:extLst>
          </p:cNvPr>
          <p:cNvPicPr>
            <a:picLocks noChangeAspect="1"/>
          </p:cNvPicPr>
          <p:nvPr/>
        </p:nvPicPr>
        <p:blipFill>
          <a:blip r:embed="rId6"/>
          <a:stretch>
            <a:fillRect/>
          </a:stretch>
        </p:blipFill>
        <p:spPr>
          <a:xfrm>
            <a:off x="411226" y="3812070"/>
            <a:ext cx="793286" cy="692222"/>
          </a:xfrm>
          <a:prstGeom prst="rect">
            <a:avLst/>
          </a:prstGeom>
        </p:spPr>
      </p:pic>
      <p:sp>
        <p:nvSpPr>
          <p:cNvPr id="78" name="ZoneTexte 77">
            <a:extLst>
              <a:ext uri="{FF2B5EF4-FFF2-40B4-BE49-F238E27FC236}">
                <a16:creationId xmlns:a16="http://schemas.microsoft.com/office/drawing/2014/main" id="{E39E2A07-7439-A041-BBDC-92B1A6A91DEA}"/>
              </a:ext>
            </a:extLst>
          </p:cNvPr>
          <p:cNvSpPr txBox="1"/>
          <p:nvPr/>
        </p:nvSpPr>
        <p:spPr>
          <a:xfrm>
            <a:off x="10319331" y="1412483"/>
            <a:ext cx="1347416" cy="400110"/>
          </a:xfrm>
          <a:prstGeom prst="rect">
            <a:avLst/>
          </a:prstGeom>
          <a:noFill/>
        </p:spPr>
        <p:txBody>
          <a:bodyPr wrap="square" rtlCol="0">
            <a:spAutoFit/>
          </a:bodyPr>
          <a:lstStyle/>
          <a:p>
            <a:pPr algn="ctr"/>
            <a:r>
              <a:rPr lang="fr-FR" sz="1000" b="1" dirty="0">
                <a:latin typeface="Montserrat" pitchFamily="2" charset="77"/>
              </a:rPr>
              <a:t>Rappel </a:t>
            </a:r>
          </a:p>
          <a:p>
            <a:pPr algn="ctr"/>
            <a:r>
              <a:rPr lang="fr-FR" sz="1000" b="1" dirty="0">
                <a:latin typeface="Montserrat" pitchFamily="2" charset="77"/>
              </a:rPr>
              <a:t>2020</a:t>
            </a:r>
          </a:p>
        </p:txBody>
      </p:sp>
      <p:sp>
        <p:nvSpPr>
          <p:cNvPr id="79" name="ZoneTexte 78">
            <a:extLst>
              <a:ext uri="{FF2B5EF4-FFF2-40B4-BE49-F238E27FC236}">
                <a16:creationId xmlns:a16="http://schemas.microsoft.com/office/drawing/2014/main" id="{0B3140FC-41DB-0E41-87FD-2B8B74AA2CE8}"/>
              </a:ext>
            </a:extLst>
          </p:cNvPr>
          <p:cNvSpPr txBox="1"/>
          <p:nvPr/>
        </p:nvSpPr>
        <p:spPr>
          <a:xfrm>
            <a:off x="10674568" y="1840793"/>
            <a:ext cx="648072" cy="261610"/>
          </a:xfrm>
          <a:prstGeom prst="rect">
            <a:avLst/>
          </a:prstGeom>
          <a:noFill/>
        </p:spPr>
        <p:txBody>
          <a:bodyPr wrap="square" rtlCol="0">
            <a:spAutoFit/>
          </a:bodyPr>
          <a:lstStyle/>
          <a:p>
            <a:pPr algn="ctr"/>
            <a:r>
              <a:rPr lang="fr-FR" sz="1100" i="1" dirty="0">
                <a:latin typeface="Montserrat" pitchFamily="2" charset="77"/>
              </a:rPr>
              <a:t>47%</a:t>
            </a:r>
          </a:p>
        </p:txBody>
      </p:sp>
      <p:sp>
        <p:nvSpPr>
          <p:cNvPr id="80" name="ZoneTexte 79">
            <a:extLst>
              <a:ext uri="{FF2B5EF4-FFF2-40B4-BE49-F238E27FC236}">
                <a16:creationId xmlns:a16="http://schemas.microsoft.com/office/drawing/2014/main" id="{6F7F172A-A36F-094B-AA1D-6E6C3238E614}"/>
              </a:ext>
            </a:extLst>
          </p:cNvPr>
          <p:cNvSpPr txBox="1"/>
          <p:nvPr/>
        </p:nvSpPr>
        <p:spPr>
          <a:xfrm>
            <a:off x="10660564" y="2424354"/>
            <a:ext cx="648072" cy="261610"/>
          </a:xfrm>
          <a:prstGeom prst="rect">
            <a:avLst/>
          </a:prstGeom>
          <a:noFill/>
        </p:spPr>
        <p:txBody>
          <a:bodyPr wrap="square" rtlCol="0">
            <a:spAutoFit/>
          </a:bodyPr>
          <a:lstStyle/>
          <a:p>
            <a:pPr algn="ctr"/>
            <a:r>
              <a:rPr lang="fr-FR" sz="1100" i="1" dirty="0">
                <a:latin typeface="Montserrat" pitchFamily="2" charset="77"/>
              </a:rPr>
              <a:t>21%</a:t>
            </a:r>
          </a:p>
        </p:txBody>
      </p:sp>
      <p:sp>
        <p:nvSpPr>
          <p:cNvPr id="81" name="ZoneTexte 80">
            <a:extLst>
              <a:ext uri="{FF2B5EF4-FFF2-40B4-BE49-F238E27FC236}">
                <a16:creationId xmlns:a16="http://schemas.microsoft.com/office/drawing/2014/main" id="{0B309C9D-9451-F24E-BBDE-77D07B39A87D}"/>
              </a:ext>
            </a:extLst>
          </p:cNvPr>
          <p:cNvSpPr txBox="1"/>
          <p:nvPr/>
        </p:nvSpPr>
        <p:spPr>
          <a:xfrm>
            <a:off x="10648221" y="2919452"/>
            <a:ext cx="648072" cy="261610"/>
          </a:xfrm>
          <a:prstGeom prst="rect">
            <a:avLst/>
          </a:prstGeom>
          <a:noFill/>
        </p:spPr>
        <p:txBody>
          <a:bodyPr wrap="square" rtlCol="0">
            <a:spAutoFit/>
          </a:bodyPr>
          <a:lstStyle/>
          <a:p>
            <a:pPr algn="ctr"/>
            <a:r>
              <a:rPr lang="fr-FR" sz="1100" i="1" dirty="0">
                <a:latin typeface="Montserrat" pitchFamily="2" charset="77"/>
              </a:rPr>
              <a:t>15%</a:t>
            </a:r>
          </a:p>
        </p:txBody>
      </p:sp>
      <p:sp>
        <p:nvSpPr>
          <p:cNvPr id="82" name="ZoneTexte 81">
            <a:extLst>
              <a:ext uri="{FF2B5EF4-FFF2-40B4-BE49-F238E27FC236}">
                <a16:creationId xmlns:a16="http://schemas.microsoft.com/office/drawing/2014/main" id="{CE785A34-0C8D-3F42-B83A-F268D1EC6F30}"/>
              </a:ext>
            </a:extLst>
          </p:cNvPr>
          <p:cNvSpPr txBox="1"/>
          <p:nvPr/>
        </p:nvSpPr>
        <p:spPr>
          <a:xfrm>
            <a:off x="10660564" y="3429000"/>
            <a:ext cx="648072" cy="261610"/>
          </a:xfrm>
          <a:prstGeom prst="rect">
            <a:avLst/>
          </a:prstGeom>
          <a:noFill/>
        </p:spPr>
        <p:txBody>
          <a:bodyPr wrap="square" rtlCol="0">
            <a:spAutoFit/>
          </a:bodyPr>
          <a:lstStyle/>
          <a:p>
            <a:pPr algn="ctr"/>
            <a:r>
              <a:rPr lang="fr-FR" sz="1100" i="1" dirty="0">
                <a:latin typeface="Montserrat" pitchFamily="2" charset="77"/>
              </a:rPr>
              <a:t>8%</a:t>
            </a:r>
          </a:p>
        </p:txBody>
      </p:sp>
      <p:sp>
        <p:nvSpPr>
          <p:cNvPr id="83" name="ZoneTexte 82">
            <a:extLst>
              <a:ext uri="{FF2B5EF4-FFF2-40B4-BE49-F238E27FC236}">
                <a16:creationId xmlns:a16="http://schemas.microsoft.com/office/drawing/2014/main" id="{A91C6E4D-AE66-5D4E-A877-200C96FD0B78}"/>
              </a:ext>
            </a:extLst>
          </p:cNvPr>
          <p:cNvSpPr txBox="1"/>
          <p:nvPr/>
        </p:nvSpPr>
        <p:spPr>
          <a:xfrm>
            <a:off x="10638654" y="3963337"/>
            <a:ext cx="648072" cy="261610"/>
          </a:xfrm>
          <a:prstGeom prst="rect">
            <a:avLst/>
          </a:prstGeom>
          <a:noFill/>
        </p:spPr>
        <p:txBody>
          <a:bodyPr wrap="square" rtlCol="0">
            <a:spAutoFit/>
          </a:bodyPr>
          <a:lstStyle/>
          <a:p>
            <a:pPr algn="ctr"/>
            <a:r>
              <a:rPr lang="fr-FR" sz="1100" i="1" dirty="0">
                <a:latin typeface="Montserrat" pitchFamily="2" charset="77"/>
              </a:rPr>
              <a:t>7%</a:t>
            </a:r>
          </a:p>
        </p:txBody>
      </p:sp>
      <p:sp>
        <p:nvSpPr>
          <p:cNvPr id="84" name="ZoneTexte 83">
            <a:extLst>
              <a:ext uri="{FF2B5EF4-FFF2-40B4-BE49-F238E27FC236}">
                <a16:creationId xmlns:a16="http://schemas.microsoft.com/office/drawing/2014/main" id="{41A93A3E-07AE-2D41-BF20-2DB706B4B3CA}"/>
              </a:ext>
            </a:extLst>
          </p:cNvPr>
          <p:cNvSpPr txBox="1"/>
          <p:nvPr/>
        </p:nvSpPr>
        <p:spPr>
          <a:xfrm>
            <a:off x="10618557" y="4576300"/>
            <a:ext cx="648072" cy="261610"/>
          </a:xfrm>
          <a:prstGeom prst="rect">
            <a:avLst/>
          </a:prstGeom>
          <a:noFill/>
        </p:spPr>
        <p:txBody>
          <a:bodyPr wrap="square" rtlCol="0">
            <a:spAutoFit/>
          </a:bodyPr>
          <a:lstStyle/>
          <a:p>
            <a:pPr algn="ctr"/>
            <a:r>
              <a:rPr lang="fr-FR" sz="1100" i="1" dirty="0">
                <a:latin typeface="Montserrat" pitchFamily="2" charset="77"/>
              </a:rPr>
              <a:t>2%</a:t>
            </a:r>
          </a:p>
        </p:txBody>
      </p:sp>
      <p:sp>
        <p:nvSpPr>
          <p:cNvPr id="85" name="ZoneTexte 84">
            <a:extLst>
              <a:ext uri="{FF2B5EF4-FFF2-40B4-BE49-F238E27FC236}">
                <a16:creationId xmlns:a16="http://schemas.microsoft.com/office/drawing/2014/main" id="{27B0BF2F-4F22-B84D-83C7-095B2C8E2DAD}"/>
              </a:ext>
            </a:extLst>
          </p:cNvPr>
          <p:cNvSpPr txBox="1"/>
          <p:nvPr/>
        </p:nvSpPr>
        <p:spPr>
          <a:xfrm>
            <a:off x="10586527" y="5080975"/>
            <a:ext cx="648072" cy="261610"/>
          </a:xfrm>
          <a:prstGeom prst="rect">
            <a:avLst/>
          </a:prstGeom>
          <a:noFill/>
        </p:spPr>
        <p:txBody>
          <a:bodyPr wrap="square" rtlCol="0">
            <a:spAutoFit/>
          </a:bodyPr>
          <a:lstStyle/>
          <a:p>
            <a:pPr algn="ctr"/>
            <a:r>
              <a:rPr lang="fr-FR" sz="1100" i="1" dirty="0">
                <a:latin typeface="Montserrat" pitchFamily="2" charset="77"/>
              </a:rPr>
              <a:t>16%</a:t>
            </a:r>
          </a:p>
        </p:txBody>
      </p:sp>
    </p:spTree>
    <p:extLst>
      <p:ext uri="{BB962C8B-B14F-4D97-AF65-F5344CB8AC3E}">
        <p14:creationId xmlns:p14="http://schemas.microsoft.com/office/powerpoint/2010/main" val="3719941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notoriété du service </a:t>
            </a:r>
            <a:r>
              <a:rPr lang="fr-FR" sz="2200" b="1" dirty="0" err="1" smtClean="0">
                <a:latin typeface="Montserrat" pitchFamily="2" charset="77"/>
                <a:cs typeface="Calibri" panose="020F0502020204030204" pitchFamily="34" charset="0"/>
              </a:rPr>
              <a:t>énergie-info</a:t>
            </a:r>
            <a:endParaRPr lang="fr-FR" sz="2200" b="1" dirty="0">
              <a:latin typeface="Montserrat" pitchFamily="2" charset="77"/>
              <a:cs typeface="Calibri" panose="020F0502020204030204" pitchFamily="34" charset="0"/>
            </a:endParaRPr>
          </a:p>
        </p:txBody>
      </p:sp>
      <p:sp>
        <p:nvSpPr>
          <p:cNvPr id="12" name="ZoneTexte 11">
            <a:extLst>
              <a:ext uri="{FF2B5EF4-FFF2-40B4-BE49-F238E27FC236}">
                <a16:creationId xmlns:a16="http://schemas.microsoft.com/office/drawing/2014/main" id="{2726C949-59A9-A145-8C8B-20CA3C321826}"/>
              </a:ext>
            </a:extLst>
          </p:cNvPr>
          <p:cNvSpPr txBox="1"/>
          <p:nvPr/>
        </p:nvSpPr>
        <p:spPr>
          <a:xfrm>
            <a:off x="709978" y="1091079"/>
            <a:ext cx="10274241"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Q7. </a:t>
            </a:r>
            <a:r>
              <a:rPr lang="fr-FR" sz="1200" dirty="0">
                <a:solidFill>
                  <a:schemeClr val="tx1">
                    <a:lumMod val="75000"/>
                    <a:lumOff val="25000"/>
                  </a:schemeClr>
                </a:solidFill>
                <a:latin typeface="Montserrat" pitchFamily="2" charset="77"/>
              </a:rPr>
              <a:t>Connaissez-vous, ne serait-ce que de nom, le service d’information par internet et par téléphone énergie Info ?</a:t>
            </a:r>
            <a:endParaRPr lang="fr-FR" sz="1200" dirty="0">
              <a:solidFill>
                <a:schemeClr val="tx1">
                  <a:lumMod val="75000"/>
                  <a:lumOff val="25000"/>
                </a:schemeClr>
              </a:solidFill>
            </a:endParaRPr>
          </a:p>
          <a:p>
            <a:r>
              <a:rPr lang="fr-FR" sz="1200" dirty="0">
                <a:solidFill>
                  <a:schemeClr val="tx1">
                    <a:lumMod val="50000"/>
                    <a:lumOff val="50000"/>
                  </a:schemeClr>
                </a:solidFill>
                <a:latin typeface="Montserrat" pitchFamily="2" charset="77"/>
              </a:rPr>
              <a:t>Une seule réponse possible - % Oui</a:t>
            </a:r>
            <a:endParaRPr lang="fr-FR" sz="1200" dirty="0">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2"/>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3"/>
          <a:stretch>
            <a:fillRect/>
          </a:stretch>
        </p:blipFill>
        <p:spPr>
          <a:xfrm>
            <a:off x="9984826" y="6531804"/>
            <a:ext cx="2128545" cy="202025"/>
          </a:xfrm>
          <a:prstGeom prst="rect">
            <a:avLst/>
          </a:prstGeom>
        </p:spPr>
      </p:pic>
      <p:pic>
        <p:nvPicPr>
          <p:cNvPr id="45" name="Image 44">
            <a:extLst>
              <a:ext uri="{FF2B5EF4-FFF2-40B4-BE49-F238E27FC236}">
                <a16:creationId xmlns:a16="http://schemas.microsoft.com/office/drawing/2014/main" id="{D3EEC050-5AB0-2748-82ED-E1F18DA0F82B}"/>
              </a:ext>
            </a:extLst>
          </p:cNvPr>
          <p:cNvPicPr>
            <a:picLocks noChangeAspect="1"/>
          </p:cNvPicPr>
          <p:nvPr/>
        </p:nvPicPr>
        <p:blipFill>
          <a:blip r:embed="rId4"/>
          <a:stretch>
            <a:fillRect/>
          </a:stretch>
        </p:blipFill>
        <p:spPr>
          <a:xfrm>
            <a:off x="504916" y="3525816"/>
            <a:ext cx="670699" cy="692222"/>
          </a:xfrm>
          <a:prstGeom prst="rect">
            <a:avLst/>
          </a:prstGeom>
        </p:spPr>
      </p:pic>
      <p:sp>
        <p:nvSpPr>
          <p:cNvPr id="16" name="ZoneTexte 15">
            <a:extLst>
              <a:ext uri="{FF2B5EF4-FFF2-40B4-BE49-F238E27FC236}">
                <a16:creationId xmlns:a16="http://schemas.microsoft.com/office/drawing/2014/main" id="{E67407AA-B116-EF4D-8A16-461D2EE16101}"/>
              </a:ext>
            </a:extLst>
          </p:cNvPr>
          <p:cNvSpPr txBox="1"/>
          <p:nvPr/>
        </p:nvSpPr>
        <p:spPr>
          <a:xfrm>
            <a:off x="709978" y="1619460"/>
            <a:ext cx="3724862" cy="461665"/>
          </a:xfrm>
          <a:prstGeom prst="rect">
            <a:avLst/>
          </a:prstGeom>
          <a:noFill/>
        </p:spPr>
        <p:txBody>
          <a:bodyPr wrap="square" rtlCol="0">
            <a:spAutoFit/>
          </a:bodyPr>
          <a:lstStyle/>
          <a:p>
            <a:r>
              <a:rPr lang="fr-FR" sz="1200" b="1" dirty="0">
                <a:solidFill>
                  <a:srgbClr val="00FF30"/>
                </a:solidFill>
                <a:latin typeface="Montserrat" pitchFamily="2" charset="77"/>
              </a:rPr>
              <a:t>Q7b.</a:t>
            </a:r>
            <a:r>
              <a:rPr lang="fr-FR" sz="1200" b="1" dirty="0">
                <a:latin typeface="Montserrat" pitchFamily="2" charset="77"/>
              </a:rPr>
              <a:t> </a:t>
            </a:r>
            <a:r>
              <a:rPr lang="fr-FR" sz="1200" dirty="0">
                <a:solidFill>
                  <a:schemeClr val="tx1">
                    <a:lumMod val="75000"/>
                    <a:lumOff val="25000"/>
                  </a:schemeClr>
                </a:solidFill>
                <a:latin typeface="Montserrat" pitchFamily="2" charset="77"/>
              </a:rPr>
              <a:t>L’avez-vous déjà consulté ou appelé ?</a:t>
            </a:r>
          </a:p>
          <a:p>
            <a:r>
              <a:rPr lang="fr-FR" sz="1200" dirty="0">
                <a:solidFill>
                  <a:schemeClr val="bg1">
                    <a:lumMod val="65000"/>
                  </a:schemeClr>
                </a:solidFill>
                <a:latin typeface="Montserrat" pitchFamily="2" charset="77"/>
              </a:rPr>
              <a:t>Une seule réponse possible - % Oui</a:t>
            </a:r>
          </a:p>
        </p:txBody>
      </p:sp>
      <p:graphicFrame>
        <p:nvGraphicFramePr>
          <p:cNvPr id="26" name="Graphique 25">
            <a:extLst>
              <a:ext uri="{FF2B5EF4-FFF2-40B4-BE49-F238E27FC236}">
                <a16:creationId xmlns:a16="http://schemas.microsoft.com/office/drawing/2014/main" id="{61725D08-D2E3-014E-91D2-1FE819B250B4}"/>
              </a:ext>
            </a:extLst>
          </p:cNvPr>
          <p:cNvGraphicFramePr/>
          <p:nvPr>
            <p:extLst>
              <p:ext uri="{D42A27DB-BD31-4B8C-83A1-F6EECF244321}">
                <p14:modId xmlns:p14="http://schemas.microsoft.com/office/powerpoint/2010/main" val="3820383042"/>
              </p:ext>
            </p:extLst>
          </p:nvPr>
        </p:nvGraphicFramePr>
        <p:xfrm>
          <a:off x="4665783" y="2189807"/>
          <a:ext cx="6099413" cy="3314001"/>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 Box 6">
            <a:extLst>
              <a:ext uri="{FF2B5EF4-FFF2-40B4-BE49-F238E27FC236}">
                <a16:creationId xmlns:a16="http://schemas.microsoft.com/office/drawing/2014/main" id="{8F5A3CF1-3677-0E45-B7AD-2245C0F74EB9}"/>
              </a:ext>
            </a:extLst>
          </p:cNvPr>
          <p:cNvSpPr txBox="1">
            <a:spLocks noChangeArrowheads="1"/>
          </p:cNvSpPr>
          <p:nvPr/>
        </p:nvSpPr>
        <p:spPr bwMode="auto">
          <a:xfrm rot="16200000">
            <a:off x="8062216" y="3677635"/>
            <a:ext cx="330200" cy="274638"/>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lIns="91426" tIns="45713" rIns="91426" bIns="4571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200" dirty="0">
                <a:solidFill>
                  <a:srgbClr val="49FF00"/>
                </a:solidFill>
                <a:latin typeface="Wingdings" charset="0"/>
                <a:sym typeface="Wingdings" charset="0"/>
              </a:rPr>
              <a:t></a:t>
            </a:r>
          </a:p>
        </p:txBody>
      </p:sp>
      <p:sp>
        <p:nvSpPr>
          <p:cNvPr id="28" name="Text Box 6">
            <a:extLst>
              <a:ext uri="{FF2B5EF4-FFF2-40B4-BE49-F238E27FC236}">
                <a16:creationId xmlns:a16="http://schemas.microsoft.com/office/drawing/2014/main" id="{8F5A3CF1-3677-0E45-B7AD-2245C0F74EB9}"/>
              </a:ext>
            </a:extLst>
          </p:cNvPr>
          <p:cNvSpPr txBox="1">
            <a:spLocks noChangeArrowheads="1"/>
          </p:cNvSpPr>
          <p:nvPr/>
        </p:nvSpPr>
        <p:spPr bwMode="auto">
          <a:xfrm rot="16200000">
            <a:off x="8103782" y="4479798"/>
            <a:ext cx="330200" cy="274638"/>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txBody>
          <a:bodyPr wrap="square" lIns="91426" tIns="45713" rIns="91426" bIns="4571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200" dirty="0">
                <a:solidFill>
                  <a:srgbClr val="49FF00"/>
                </a:solidFill>
                <a:latin typeface="Wingdings" charset="0"/>
                <a:sym typeface="Wingdings" charset="0"/>
              </a:rPr>
              <a:t></a:t>
            </a:r>
          </a:p>
        </p:txBody>
      </p:sp>
      <p:sp>
        <p:nvSpPr>
          <p:cNvPr id="29" name="Text Box 6">
            <a:extLst>
              <a:ext uri="{FF2B5EF4-FFF2-40B4-BE49-F238E27FC236}">
                <a16:creationId xmlns:a16="http://schemas.microsoft.com/office/drawing/2014/main" id="{86E7BDC7-E852-9A45-BDFA-3D55C3A462CB}"/>
              </a:ext>
            </a:extLst>
          </p:cNvPr>
          <p:cNvSpPr txBox="1">
            <a:spLocks noChangeArrowheads="1"/>
          </p:cNvSpPr>
          <p:nvPr/>
        </p:nvSpPr>
        <p:spPr bwMode="auto">
          <a:xfrm>
            <a:off x="8715766" y="3649854"/>
            <a:ext cx="39923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1426" tIns="45713" rIns="91426" bIns="45713">
            <a:spAutoFit/>
          </a:bodyPr>
          <a:lstStyle/>
          <a:p>
            <a:pPr>
              <a:spcBef>
                <a:spcPct val="50000"/>
              </a:spcBef>
            </a:pPr>
            <a:r>
              <a:rPr lang="fr-FR" sz="1200" dirty="0">
                <a:latin typeface="Wingdings" charset="0"/>
                <a:sym typeface="Wingdings" charset="0"/>
              </a:rPr>
              <a:t></a:t>
            </a:r>
          </a:p>
        </p:txBody>
      </p:sp>
      <p:sp>
        <p:nvSpPr>
          <p:cNvPr id="32" name="ZoneTexte 31">
            <a:extLst>
              <a:ext uri="{FF2B5EF4-FFF2-40B4-BE49-F238E27FC236}">
                <a16:creationId xmlns:a16="http://schemas.microsoft.com/office/drawing/2014/main" id="{ECCB4F4A-8942-3C4F-826D-26C84DAD76B3}"/>
              </a:ext>
            </a:extLst>
          </p:cNvPr>
          <p:cNvSpPr txBox="1"/>
          <p:nvPr/>
        </p:nvSpPr>
        <p:spPr>
          <a:xfrm>
            <a:off x="569729" y="6584234"/>
            <a:ext cx="1571985" cy="215444"/>
          </a:xfrm>
          <a:prstGeom prst="rect">
            <a:avLst/>
          </a:prstGeom>
          <a:noFill/>
        </p:spPr>
        <p:txBody>
          <a:bodyPr wrap="square" rtlCol="0" anchor="t">
            <a:spAutoFit/>
          </a:bodyPr>
          <a:lstStyle/>
          <a:p>
            <a:r>
              <a:rPr lang="fr-FR" sz="800" dirty="0">
                <a:latin typeface="Montserrat" pitchFamily="2" charset="77"/>
                <a:ea typeface="Avenir Book" charset="0"/>
                <a:cs typeface="Avenir Book" charset="0"/>
              </a:rPr>
              <a:t>2016 foyers</a:t>
            </a:r>
          </a:p>
        </p:txBody>
      </p:sp>
      <p:pic>
        <p:nvPicPr>
          <p:cNvPr id="33" name="Image 32" descr="Une image contenant homme, équitation, portant, planche&#10;&#10;Description générée automatiquement">
            <a:extLst>
              <a:ext uri="{FF2B5EF4-FFF2-40B4-BE49-F238E27FC236}">
                <a16:creationId xmlns:a16="http://schemas.microsoft.com/office/drawing/2014/main" id="{6E8434FF-51A3-EE44-B6DF-3E1A59DDBD5C}"/>
              </a:ext>
            </a:extLst>
          </p:cNvPr>
          <p:cNvPicPr>
            <a:picLocks noChangeAspect="1"/>
          </p:cNvPicPr>
          <p:nvPr/>
        </p:nvPicPr>
        <p:blipFill rotWithShape="1">
          <a:blip r:embed="rId6"/>
          <a:srcRect l="58556" t="54925" r="19321" b="7863"/>
          <a:stretch/>
        </p:blipFill>
        <p:spPr>
          <a:xfrm>
            <a:off x="231495" y="6481837"/>
            <a:ext cx="359462" cy="403547"/>
          </a:xfrm>
          <a:prstGeom prst="rect">
            <a:avLst/>
          </a:prstGeom>
        </p:spPr>
      </p:pic>
      <p:pic>
        <p:nvPicPr>
          <p:cNvPr id="34" name="Graphique 33" descr="Internet">
            <a:extLst>
              <a:ext uri="{FF2B5EF4-FFF2-40B4-BE49-F238E27FC236}">
                <a16:creationId xmlns:a16="http://schemas.microsoft.com/office/drawing/2014/main" id="{73F4A47E-9A2B-5249-9CFD-E78A0A8407F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940557" y="3537955"/>
            <a:ext cx="344169" cy="284660"/>
          </a:xfrm>
          <a:prstGeom prst="rect">
            <a:avLst/>
          </a:prstGeom>
        </p:spPr>
      </p:pic>
      <p:sp>
        <p:nvSpPr>
          <p:cNvPr id="35" name="ZoneTexte 34">
            <a:extLst>
              <a:ext uri="{FF2B5EF4-FFF2-40B4-BE49-F238E27FC236}">
                <a16:creationId xmlns:a16="http://schemas.microsoft.com/office/drawing/2014/main" id="{95DB26B9-A50B-1A4F-9F3B-55048C41CAF3}"/>
              </a:ext>
            </a:extLst>
          </p:cNvPr>
          <p:cNvSpPr txBox="1"/>
          <p:nvPr/>
        </p:nvSpPr>
        <p:spPr>
          <a:xfrm>
            <a:off x="9208687" y="3537955"/>
            <a:ext cx="597344" cy="276999"/>
          </a:xfrm>
          <a:prstGeom prst="rect">
            <a:avLst/>
          </a:prstGeom>
          <a:noFill/>
        </p:spPr>
        <p:txBody>
          <a:bodyPr wrap="square" rtlCol="0">
            <a:spAutoFit/>
          </a:bodyPr>
          <a:lstStyle/>
          <a:p>
            <a:r>
              <a:rPr lang="fr-FR" sz="1100" i="1" dirty="0">
                <a:latin typeface="Montserrat" pitchFamily="2" charset="77"/>
              </a:rPr>
              <a:t>23</a:t>
            </a:r>
            <a:r>
              <a:rPr lang="fr-FR" sz="1200" dirty="0">
                <a:latin typeface="Montserrat" pitchFamily="2" charset="77"/>
              </a:rPr>
              <a:t>%</a:t>
            </a:r>
          </a:p>
        </p:txBody>
      </p:sp>
      <p:pic>
        <p:nvPicPr>
          <p:cNvPr id="36" name="Graphique 35" descr="Internet">
            <a:extLst>
              <a:ext uri="{FF2B5EF4-FFF2-40B4-BE49-F238E27FC236}">
                <a16:creationId xmlns:a16="http://schemas.microsoft.com/office/drawing/2014/main" id="{E1B9A2E3-CEDB-394A-A679-B5B29A32583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940557" y="4238484"/>
            <a:ext cx="344169" cy="284660"/>
          </a:xfrm>
          <a:prstGeom prst="rect">
            <a:avLst/>
          </a:prstGeom>
        </p:spPr>
      </p:pic>
      <p:sp>
        <p:nvSpPr>
          <p:cNvPr id="37" name="ZoneTexte 36">
            <a:extLst>
              <a:ext uri="{FF2B5EF4-FFF2-40B4-BE49-F238E27FC236}">
                <a16:creationId xmlns:a16="http://schemas.microsoft.com/office/drawing/2014/main" id="{0F637DAA-9AD7-874D-8B83-803076BB1AA5}"/>
              </a:ext>
            </a:extLst>
          </p:cNvPr>
          <p:cNvSpPr txBox="1"/>
          <p:nvPr/>
        </p:nvSpPr>
        <p:spPr>
          <a:xfrm>
            <a:off x="9208687" y="4238484"/>
            <a:ext cx="597344" cy="276999"/>
          </a:xfrm>
          <a:prstGeom prst="rect">
            <a:avLst/>
          </a:prstGeom>
          <a:noFill/>
        </p:spPr>
        <p:txBody>
          <a:bodyPr wrap="square" rtlCol="0">
            <a:spAutoFit/>
          </a:bodyPr>
          <a:lstStyle/>
          <a:p>
            <a:r>
              <a:rPr lang="fr-FR" sz="1100" i="1" dirty="0">
                <a:latin typeface="Montserrat" pitchFamily="2" charset="77"/>
              </a:rPr>
              <a:t>9</a:t>
            </a:r>
            <a:r>
              <a:rPr lang="fr-FR" sz="1200" dirty="0">
                <a:latin typeface="Montserrat" pitchFamily="2" charset="77"/>
              </a:rPr>
              <a:t>%</a:t>
            </a:r>
          </a:p>
        </p:txBody>
      </p:sp>
      <p:sp>
        <p:nvSpPr>
          <p:cNvPr id="38" name="Rectangle 37">
            <a:extLst>
              <a:ext uri="{FF2B5EF4-FFF2-40B4-BE49-F238E27FC236}">
                <a16:creationId xmlns:a16="http://schemas.microsoft.com/office/drawing/2014/main" id="{28C7E721-B0E1-4146-A78E-1A244075CB35}"/>
              </a:ext>
            </a:extLst>
          </p:cNvPr>
          <p:cNvSpPr/>
          <p:nvPr/>
        </p:nvSpPr>
        <p:spPr bwMode="auto">
          <a:xfrm>
            <a:off x="1175615" y="3588003"/>
            <a:ext cx="3044598" cy="1577959"/>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notoriété du service énergie info se stabilise avec un taux de 19%.</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 taux d’utilisation est également stable. Un Français sur deux qui connaît le service l’utilise.</a:t>
            </a:r>
          </a:p>
        </p:txBody>
      </p:sp>
    </p:spTree>
    <p:extLst>
      <p:ext uri="{BB962C8B-B14F-4D97-AF65-F5344CB8AC3E}">
        <p14:creationId xmlns:p14="http://schemas.microsoft.com/office/powerpoint/2010/main" val="185346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p15">
            <a:extLst>
              <a:ext uri="{FF2B5EF4-FFF2-40B4-BE49-F238E27FC236}">
                <a16:creationId xmlns:a16="http://schemas.microsoft.com/office/drawing/2014/main" id="{6F61A483-B26D-1446-AB45-4B8262426A68}"/>
              </a:ext>
            </a:extLst>
          </p:cNvPr>
          <p:cNvSpPr/>
          <p:nvPr/>
        </p:nvSpPr>
        <p:spPr>
          <a:xfrm>
            <a:off x="-960784" y="-1408163"/>
            <a:ext cx="3991200" cy="3991200"/>
          </a:xfrm>
          <a:prstGeom prst="ellipse">
            <a:avLst/>
          </a:prstGeom>
          <a:no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sp>
        <p:nvSpPr>
          <p:cNvPr id="5" name="Google Shape;72;p15">
            <a:extLst>
              <a:ext uri="{FF2B5EF4-FFF2-40B4-BE49-F238E27FC236}">
                <a16:creationId xmlns:a16="http://schemas.microsoft.com/office/drawing/2014/main" id="{AD6AC769-1337-7948-91D1-7983B483CB0F}"/>
              </a:ext>
            </a:extLst>
          </p:cNvPr>
          <p:cNvSpPr txBox="1"/>
          <p:nvPr/>
        </p:nvSpPr>
        <p:spPr>
          <a:xfrm>
            <a:off x="591015" y="2708920"/>
            <a:ext cx="11237285" cy="2325000"/>
          </a:xfrm>
          <a:prstGeom prst="rect">
            <a:avLst/>
          </a:prstGeom>
          <a:noFill/>
          <a:ln>
            <a:noFill/>
          </a:ln>
        </p:spPr>
        <p:txBody>
          <a:bodyPr spcFirstLastPara="1" wrap="square" lIns="91425" tIns="91425" rIns="91425" bIns="91425" anchor="ctr" anchorCtr="0">
            <a:noAutofit/>
          </a:bodyPr>
          <a:lstStyle/>
          <a:p>
            <a:pPr algn="ctr"/>
            <a:r>
              <a:rPr lang="fr" sz="4800" dirty="0">
                <a:solidFill>
                  <a:srgbClr val="00FF00"/>
                </a:solidFill>
                <a:latin typeface="Montserrat ExtraBold"/>
                <a:ea typeface="Montserrat ExtraBold"/>
                <a:cs typeface="Montserrat ExtraBold"/>
                <a:sym typeface="Montserrat ExtraBold"/>
              </a:rPr>
              <a:t>.</a:t>
            </a:r>
            <a:r>
              <a:rPr lang="fr-FR" sz="4000" dirty="0">
                <a:latin typeface="Montserrat ExtraBold"/>
                <a:ea typeface="Montserrat ExtraBold"/>
                <a:cs typeface="Montserrat ExtraBold"/>
                <a:sym typeface="Montserrat ExtraBold"/>
              </a:rPr>
              <a:t>changement de fournisseur</a:t>
            </a:r>
            <a:endParaRPr sz="4000" dirty="0">
              <a:latin typeface="Montserrat ExtraBold"/>
              <a:ea typeface="Montserrat ExtraBold"/>
              <a:cs typeface="Montserrat ExtraBold"/>
              <a:sym typeface="Montserrat ExtraBold"/>
            </a:endParaRPr>
          </a:p>
        </p:txBody>
      </p:sp>
      <p:sp>
        <p:nvSpPr>
          <p:cNvPr id="6" name="Google Shape;73;p15">
            <a:extLst>
              <a:ext uri="{FF2B5EF4-FFF2-40B4-BE49-F238E27FC236}">
                <a16:creationId xmlns:a16="http://schemas.microsoft.com/office/drawing/2014/main" id="{7A3DE9BF-9DEB-C74E-8DD2-DAB1097F68EB}"/>
              </a:ext>
            </a:extLst>
          </p:cNvPr>
          <p:cNvSpPr/>
          <p:nvPr/>
        </p:nvSpPr>
        <p:spPr>
          <a:xfrm>
            <a:off x="11712624" y="5445224"/>
            <a:ext cx="634500" cy="634500"/>
          </a:xfrm>
          <a:prstGeom prst="ellipse">
            <a:avLst/>
          </a:prstGeom>
          <a:solidFill>
            <a:srgbClr val="16FF00"/>
          </a:solid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pic>
        <p:nvPicPr>
          <p:cNvPr id="7" name="Image 6">
            <a:extLst>
              <a:ext uri="{FF2B5EF4-FFF2-40B4-BE49-F238E27FC236}">
                <a16:creationId xmlns:a16="http://schemas.microsoft.com/office/drawing/2014/main" id="{FD6BCDA4-4A81-6446-A7D0-C1F4BFA5593E}"/>
              </a:ext>
            </a:extLst>
          </p:cNvPr>
          <p:cNvPicPr>
            <a:picLocks noChangeAspect="1"/>
          </p:cNvPicPr>
          <p:nvPr/>
        </p:nvPicPr>
        <p:blipFill>
          <a:blip r:embed="rId3"/>
          <a:stretch>
            <a:fillRect/>
          </a:stretch>
        </p:blipFill>
        <p:spPr>
          <a:xfrm>
            <a:off x="10193809" y="156221"/>
            <a:ext cx="1836065" cy="622055"/>
          </a:xfrm>
          <a:prstGeom prst="rect">
            <a:avLst/>
          </a:prstGeom>
        </p:spPr>
      </p:pic>
      <p:pic>
        <p:nvPicPr>
          <p:cNvPr id="8" name="Image 7">
            <a:extLst>
              <a:ext uri="{FF2B5EF4-FFF2-40B4-BE49-F238E27FC236}">
                <a16:creationId xmlns:a16="http://schemas.microsoft.com/office/drawing/2014/main" id="{D0E0006D-38E3-5B4A-A8DE-56A3763E08AC}"/>
              </a:ext>
            </a:extLst>
          </p:cNvPr>
          <p:cNvPicPr>
            <a:picLocks noChangeAspect="1"/>
          </p:cNvPicPr>
          <p:nvPr/>
        </p:nvPicPr>
        <p:blipFill>
          <a:blip r:embed="rId4"/>
          <a:stretch>
            <a:fillRect/>
          </a:stretch>
        </p:blipFill>
        <p:spPr>
          <a:xfrm>
            <a:off x="10228928" y="6523676"/>
            <a:ext cx="1760505" cy="202025"/>
          </a:xfrm>
          <a:prstGeom prst="rect">
            <a:avLst/>
          </a:prstGeom>
        </p:spPr>
      </p:pic>
    </p:spTree>
    <p:extLst>
      <p:ext uri="{BB962C8B-B14F-4D97-AF65-F5344CB8AC3E}">
        <p14:creationId xmlns:p14="http://schemas.microsoft.com/office/powerpoint/2010/main" val="3597877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D9A3EB-A7AF-A848-957C-DB2EE9A4DE43}"/>
              </a:ext>
            </a:extLst>
          </p:cNvPr>
          <p:cNvSpPr txBox="1"/>
          <p:nvPr/>
        </p:nvSpPr>
        <p:spPr>
          <a:xfrm>
            <a:off x="195944" y="462731"/>
            <a:ext cx="8196942"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changement de fournisseur</a:t>
            </a:r>
          </a:p>
        </p:txBody>
      </p:sp>
      <p:graphicFrame>
        <p:nvGraphicFramePr>
          <p:cNvPr id="3" name="Graphique 2">
            <a:extLst>
              <a:ext uri="{FF2B5EF4-FFF2-40B4-BE49-F238E27FC236}">
                <a16:creationId xmlns:a16="http://schemas.microsoft.com/office/drawing/2014/main" id="{200A51CF-5E87-CF43-A0A2-BED18B44B534}"/>
              </a:ext>
            </a:extLst>
          </p:cNvPr>
          <p:cNvGraphicFramePr/>
          <p:nvPr>
            <p:extLst>
              <p:ext uri="{D42A27DB-BD31-4B8C-83A1-F6EECF244321}">
                <p14:modId xmlns:p14="http://schemas.microsoft.com/office/powerpoint/2010/main" val="1283010948"/>
              </p:ext>
            </p:extLst>
          </p:nvPr>
        </p:nvGraphicFramePr>
        <p:xfrm>
          <a:off x="374893" y="1513399"/>
          <a:ext cx="10654145" cy="4892057"/>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0039E620-C5C4-3540-8D3C-8101AA291C64}"/>
              </a:ext>
            </a:extLst>
          </p:cNvPr>
          <p:cNvSpPr txBox="1"/>
          <p:nvPr/>
        </p:nvSpPr>
        <p:spPr>
          <a:xfrm>
            <a:off x="373094" y="1096756"/>
            <a:ext cx="11445811"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Q19. </a:t>
            </a:r>
            <a:r>
              <a:rPr lang="fr-FR" sz="1200" dirty="0">
                <a:solidFill>
                  <a:schemeClr val="tx1">
                    <a:lumMod val="75000"/>
                    <a:lumOff val="25000"/>
                  </a:schemeClr>
                </a:solidFill>
                <a:latin typeface="Montserrat" pitchFamily="2" charset="77"/>
              </a:rPr>
              <a:t>Même si vous ne souhaitez pas changer de fournisseur, savez-vous comment faire pour changer de fournisseur de gaz ou d’électricité ? </a:t>
            </a:r>
          </a:p>
          <a:p>
            <a:r>
              <a:rPr lang="fr-FR" sz="1200" dirty="0">
                <a:solidFill>
                  <a:schemeClr val="tx1">
                    <a:lumMod val="50000"/>
                    <a:lumOff val="50000"/>
                  </a:schemeClr>
                </a:solidFill>
                <a:latin typeface="Montserrat" pitchFamily="2" charset="77"/>
              </a:rPr>
              <a:t>Une seule réponse possible</a:t>
            </a:r>
          </a:p>
          <a:p>
            <a:endParaRPr lang="fr-FR" sz="1200" dirty="0">
              <a:solidFill>
                <a:schemeClr val="tx1">
                  <a:lumMod val="50000"/>
                  <a:lumOff val="50000"/>
                </a:schemeClr>
              </a:solidFill>
              <a:latin typeface="Montserrat" pitchFamily="2" charset="77"/>
            </a:endParaRPr>
          </a:p>
        </p:txBody>
      </p:sp>
      <p:sp>
        <p:nvSpPr>
          <p:cNvPr id="5" name="ZoneTexte 4">
            <a:extLst>
              <a:ext uri="{FF2B5EF4-FFF2-40B4-BE49-F238E27FC236}">
                <a16:creationId xmlns:a16="http://schemas.microsoft.com/office/drawing/2014/main" id="{BEC9EF39-DA04-FD4F-84AC-22E609BC92DA}"/>
              </a:ext>
            </a:extLst>
          </p:cNvPr>
          <p:cNvSpPr txBox="1"/>
          <p:nvPr/>
        </p:nvSpPr>
        <p:spPr>
          <a:xfrm>
            <a:off x="9548871" y="1728014"/>
            <a:ext cx="681597" cy="253916"/>
          </a:xfrm>
          <a:prstGeom prst="rect">
            <a:avLst/>
          </a:prstGeom>
          <a:noFill/>
        </p:spPr>
        <p:txBody>
          <a:bodyPr wrap="none" rtlCol="0">
            <a:spAutoFit/>
          </a:bodyPr>
          <a:lstStyle/>
          <a:p>
            <a:pPr algn="ctr"/>
            <a:r>
              <a:rPr lang="fr-FR" sz="1050" dirty="0">
                <a:latin typeface="Montserrat" pitchFamily="2" charset="77"/>
              </a:rPr>
              <a:t>% Savent</a:t>
            </a:r>
          </a:p>
        </p:txBody>
      </p:sp>
      <p:sp>
        <p:nvSpPr>
          <p:cNvPr id="6" name="Rectangle 5">
            <a:extLst>
              <a:ext uri="{FF2B5EF4-FFF2-40B4-BE49-F238E27FC236}">
                <a16:creationId xmlns:a16="http://schemas.microsoft.com/office/drawing/2014/main" id="{41667AC0-4E57-2549-A176-A798EEBCBEAB}"/>
              </a:ext>
            </a:extLst>
          </p:cNvPr>
          <p:cNvSpPr/>
          <p:nvPr/>
        </p:nvSpPr>
        <p:spPr>
          <a:xfrm>
            <a:off x="9413417" y="2268196"/>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69%</a:t>
            </a:r>
          </a:p>
        </p:txBody>
      </p:sp>
      <p:graphicFrame>
        <p:nvGraphicFramePr>
          <p:cNvPr id="7" name="Graphique 6">
            <a:extLst>
              <a:ext uri="{FF2B5EF4-FFF2-40B4-BE49-F238E27FC236}">
                <a16:creationId xmlns:a16="http://schemas.microsoft.com/office/drawing/2014/main" id="{EFDCC492-678A-924E-92BF-23DA4D7931A3}"/>
              </a:ext>
            </a:extLst>
          </p:cNvPr>
          <p:cNvGraphicFramePr/>
          <p:nvPr>
            <p:extLst>
              <p:ext uri="{D42A27DB-BD31-4B8C-83A1-F6EECF244321}">
                <p14:modId xmlns:p14="http://schemas.microsoft.com/office/powerpoint/2010/main" val="2564036662"/>
              </p:ext>
            </p:extLst>
          </p:nvPr>
        </p:nvGraphicFramePr>
        <p:xfrm>
          <a:off x="3688435" y="3650264"/>
          <a:ext cx="7227989" cy="2393228"/>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37650CF3-70E7-6F49-A556-C85C5D789820}"/>
              </a:ext>
            </a:extLst>
          </p:cNvPr>
          <p:cNvPicPr>
            <a:picLocks noChangeAspect="1"/>
          </p:cNvPicPr>
          <p:nvPr/>
        </p:nvPicPr>
        <p:blipFill>
          <a:blip r:embed="rId4"/>
          <a:stretch>
            <a:fillRect/>
          </a:stretch>
        </p:blipFill>
        <p:spPr>
          <a:xfrm>
            <a:off x="347961" y="3834282"/>
            <a:ext cx="608842" cy="692222"/>
          </a:xfrm>
          <a:prstGeom prst="rect">
            <a:avLst/>
          </a:prstGeom>
        </p:spPr>
      </p:pic>
      <p:sp>
        <p:nvSpPr>
          <p:cNvPr id="10" name="Rectangle 9">
            <a:extLst>
              <a:ext uri="{FF2B5EF4-FFF2-40B4-BE49-F238E27FC236}">
                <a16:creationId xmlns:a16="http://schemas.microsoft.com/office/drawing/2014/main" id="{98687879-1F18-B14F-B4CB-A4C0DA3E0B02}"/>
              </a:ext>
            </a:extLst>
          </p:cNvPr>
          <p:cNvSpPr/>
          <p:nvPr/>
        </p:nvSpPr>
        <p:spPr bwMode="auto">
          <a:xfrm>
            <a:off x="981936" y="3927322"/>
            <a:ext cx="2416088" cy="2267737"/>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Après avoir progressé tous les ans depuis 2015, la part de consommateurs qui disent connaître les démarches pour changer de fournisseur se stabilise. </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En 2021, ils sont 69% à déclarer connaître ces modalités.</a:t>
            </a:r>
          </a:p>
        </p:txBody>
      </p:sp>
      <p:pic>
        <p:nvPicPr>
          <p:cNvPr id="11" name="Image 10">
            <a:extLst>
              <a:ext uri="{FF2B5EF4-FFF2-40B4-BE49-F238E27FC236}">
                <a16:creationId xmlns:a16="http://schemas.microsoft.com/office/drawing/2014/main" id="{52251670-D9C1-AD4B-A0F3-44154908BE73}"/>
              </a:ext>
            </a:extLst>
          </p:cNvPr>
          <p:cNvPicPr>
            <a:picLocks noChangeAspect="1"/>
          </p:cNvPicPr>
          <p:nvPr/>
        </p:nvPicPr>
        <p:blipFill>
          <a:blip r:embed="rId5"/>
          <a:stretch>
            <a:fillRect/>
          </a:stretch>
        </p:blipFill>
        <p:spPr>
          <a:xfrm>
            <a:off x="10159991" y="124994"/>
            <a:ext cx="1836065" cy="622055"/>
          </a:xfrm>
          <a:prstGeom prst="rect">
            <a:avLst/>
          </a:prstGeom>
        </p:spPr>
      </p:pic>
      <p:pic>
        <p:nvPicPr>
          <p:cNvPr id="12" name="Image 11">
            <a:extLst>
              <a:ext uri="{FF2B5EF4-FFF2-40B4-BE49-F238E27FC236}">
                <a16:creationId xmlns:a16="http://schemas.microsoft.com/office/drawing/2014/main" id="{77E1976D-4D86-AD49-BDCA-E6F10B63A41B}"/>
              </a:ext>
            </a:extLst>
          </p:cNvPr>
          <p:cNvPicPr>
            <a:picLocks noChangeAspect="1"/>
          </p:cNvPicPr>
          <p:nvPr/>
        </p:nvPicPr>
        <p:blipFill>
          <a:blip r:embed="rId6"/>
          <a:stretch>
            <a:fillRect/>
          </a:stretch>
        </p:blipFill>
        <p:spPr>
          <a:xfrm>
            <a:off x="10228928" y="6523676"/>
            <a:ext cx="1760505" cy="202025"/>
          </a:xfrm>
          <a:prstGeom prst="rect">
            <a:avLst/>
          </a:prstGeom>
        </p:spPr>
      </p:pic>
      <p:pic>
        <p:nvPicPr>
          <p:cNvPr id="14" name="Graphique 13" descr="Internet">
            <a:extLst>
              <a:ext uri="{FF2B5EF4-FFF2-40B4-BE49-F238E27FC236}">
                <a16:creationId xmlns:a16="http://schemas.microsoft.com/office/drawing/2014/main" id="{1D17D329-E6AD-E747-8378-10580F45218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888059" y="5086417"/>
            <a:ext cx="377574" cy="298356"/>
          </a:xfrm>
          <a:prstGeom prst="rect">
            <a:avLst/>
          </a:prstGeom>
        </p:spPr>
      </p:pic>
      <p:sp>
        <p:nvSpPr>
          <p:cNvPr id="17" name="Rectangle 16">
            <a:extLst>
              <a:ext uri="{FF2B5EF4-FFF2-40B4-BE49-F238E27FC236}">
                <a16:creationId xmlns:a16="http://schemas.microsoft.com/office/drawing/2014/main" id="{F1152FA6-479B-3E48-AC9D-1CFE3B922937}"/>
              </a:ext>
            </a:extLst>
          </p:cNvPr>
          <p:cNvSpPr/>
          <p:nvPr/>
        </p:nvSpPr>
        <p:spPr>
          <a:xfrm rot="16200000">
            <a:off x="6783449" y="5003129"/>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18" name="Rectangle 17">
            <a:extLst>
              <a:ext uri="{FF2B5EF4-FFF2-40B4-BE49-F238E27FC236}">
                <a16:creationId xmlns:a16="http://schemas.microsoft.com/office/drawing/2014/main" id="{0AEC8DC7-C649-D140-9979-6DA54B6B1DD5}"/>
              </a:ext>
            </a:extLst>
          </p:cNvPr>
          <p:cNvSpPr/>
          <p:nvPr/>
        </p:nvSpPr>
        <p:spPr>
          <a:xfrm rot="16200000">
            <a:off x="8068118" y="4788157"/>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19" name="Rectangle 18">
            <a:extLst>
              <a:ext uri="{FF2B5EF4-FFF2-40B4-BE49-F238E27FC236}">
                <a16:creationId xmlns:a16="http://schemas.microsoft.com/office/drawing/2014/main" id="{B9B5144F-DBA7-9C4E-A153-788DB1D72B3B}"/>
              </a:ext>
            </a:extLst>
          </p:cNvPr>
          <p:cNvSpPr/>
          <p:nvPr/>
        </p:nvSpPr>
        <p:spPr>
          <a:xfrm rot="16200000">
            <a:off x="8752077" y="4699641"/>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25" name="ZoneTexte 24">
            <a:extLst>
              <a:ext uri="{FF2B5EF4-FFF2-40B4-BE49-F238E27FC236}">
                <a16:creationId xmlns:a16="http://schemas.microsoft.com/office/drawing/2014/main" id="{8FB247BD-FDA7-EB4A-8AF5-89B6964C4F53}"/>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26" name="Image 25" descr="Une image contenant homme, équitation, portant, planche&#10;&#10;Description générée automatiquement">
            <a:extLst>
              <a:ext uri="{FF2B5EF4-FFF2-40B4-BE49-F238E27FC236}">
                <a16:creationId xmlns:a16="http://schemas.microsoft.com/office/drawing/2014/main" id="{86C74AAE-0192-B444-9E03-3C5CC4D09B58}"/>
              </a:ext>
            </a:extLst>
          </p:cNvPr>
          <p:cNvPicPr>
            <a:picLocks noChangeAspect="1"/>
          </p:cNvPicPr>
          <p:nvPr/>
        </p:nvPicPr>
        <p:blipFill rotWithShape="1">
          <a:blip r:embed="rId9"/>
          <a:srcRect l="58556" t="54925" r="19321" b="7863"/>
          <a:stretch/>
        </p:blipFill>
        <p:spPr>
          <a:xfrm>
            <a:off x="231495" y="6481837"/>
            <a:ext cx="359462" cy="403547"/>
          </a:xfrm>
          <a:prstGeom prst="rect">
            <a:avLst/>
          </a:prstGeom>
        </p:spPr>
      </p:pic>
      <p:sp>
        <p:nvSpPr>
          <p:cNvPr id="27" name="Rectangle 26">
            <a:extLst>
              <a:ext uri="{FF2B5EF4-FFF2-40B4-BE49-F238E27FC236}">
                <a16:creationId xmlns:a16="http://schemas.microsoft.com/office/drawing/2014/main" id="{7ABD7F54-CFA4-774B-9AF2-9677DFA438B3}"/>
              </a:ext>
            </a:extLst>
          </p:cNvPr>
          <p:cNvSpPr/>
          <p:nvPr/>
        </p:nvSpPr>
        <p:spPr>
          <a:xfrm>
            <a:off x="8888059" y="5112926"/>
            <a:ext cx="990532"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latin typeface="Montserrat" pitchFamily="2" charset="77"/>
              </a:rPr>
              <a:t>65%</a:t>
            </a:r>
          </a:p>
        </p:txBody>
      </p:sp>
      <p:sp>
        <p:nvSpPr>
          <p:cNvPr id="28" name="Rectangle 27">
            <a:extLst>
              <a:ext uri="{FF2B5EF4-FFF2-40B4-BE49-F238E27FC236}">
                <a16:creationId xmlns:a16="http://schemas.microsoft.com/office/drawing/2014/main" id="{D8E22A88-37A9-144C-AC60-5EC8969C414D}"/>
              </a:ext>
            </a:extLst>
          </p:cNvPr>
          <p:cNvSpPr/>
          <p:nvPr/>
        </p:nvSpPr>
        <p:spPr>
          <a:xfrm rot="16200000">
            <a:off x="9378365" y="4671541"/>
            <a:ext cx="285561" cy="307777"/>
          </a:xfrm>
          <a:prstGeom prst="rect">
            <a:avLst/>
          </a:prstGeom>
        </p:spPr>
        <p:txBody>
          <a:bodyPr wrap="squar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21" name="ZoneTexte 20">
            <a:extLst>
              <a:ext uri="{FF2B5EF4-FFF2-40B4-BE49-F238E27FC236}">
                <a16:creationId xmlns:a16="http://schemas.microsoft.com/office/drawing/2014/main" id="{3A11B51B-10C3-D140-B4F1-4D708B47BC74}"/>
              </a:ext>
            </a:extLst>
          </p:cNvPr>
          <p:cNvSpPr txBox="1"/>
          <p:nvPr/>
        </p:nvSpPr>
        <p:spPr>
          <a:xfrm>
            <a:off x="10346732" y="1895085"/>
            <a:ext cx="1642701" cy="1384995"/>
          </a:xfrm>
          <a:prstGeom prst="rect">
            <a:avLst/>
          </a:prstGeom>
          <a:noFill/>
          <a:ln>
            <a:noFill/>
          </a:ln>
        </p:spPr>
        <p:txBody>
          <a:bodyPr wrap="square" rtlCol="0">
            <a:spAutoFit/>
          </a:bodyPr>
          <a:lstStyle/>
          <a:p>
            <a:pPr algn="ctr"/>
            <a:r>
              <a:rPr lang="fr-FR" sz="1200" dirty="0">
                <a:solidFill>
                  <a:srgbClr val="00FF30"/>
                </a:solidFill>
                <a:latin typeface="Montserrat" pitchFamily="2" charset="77"/>
              </a:rPr>
              <a:t>76% des cadres et professions intellectuelles supérieures</a:t>
            </a:r>
          </a:p>
          <a:p>
            <a:pPr algn="ctr"/>
            <a:endParaRPr lang="fr-FR" sz="1200" dirty="0">
              <a:solidFill>
                <a:srgbClr val="00FF30"/>
              </a:solidFill>
              <a:latin typeface="Montserrat" pitchFamily="2" charset="77"/>
            </a:endParaRPr>
          </a:p>
          <a:p>
            <a:pPr algn="ctr"/>
            <a:r>
              <a:rPr lang="fr-FR" sz="1200" dirty="0">
                <a:latin typeface="Montserrat" pitchFamily="2" charset="77"/>
              </a:rPr>
              <a:t>49% hors zone ENEDIS</a:t>
            </a:r>
          </a:p>
        </p:txBody>
      </p:sp>
    </p:spTree>
    <p:extLst>
      <p:ext uri="{BB962C8B-B14F-4D97-AF65-F5344CB8AC3E}">
        <p14:creationId xmlns:p14="http://schemas.microsoft.com/office/powerpoint/2010/main" val="1024346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D9A3EB-A7AF-A848-957C-DB2EE9A4DE43}"/>
              </a:ext>
            </a:extLst>
          </p:cNvPr>
          <p:cNvSpPr txBox="1"/>
          <p:nvPr/>
        </p:nvSpPr>
        <p:spPr>
          <a:xfrm>
            <a:off x="195944" y="462731"/>
            <a:ext cx="8196942"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changement de fournisseur</a:t>
            </a:r>
          </a:p>
        </p:txBody>
      </p:sp>
      <p:graphicFrame>
        <p:nvGraphicFramePr>
          <p:cNvPr id="3" name="Graphique 2">
            <a:extLst>
              <a:ext uri="{FF2B5EF4-FFF2-40B4-BE49-F238E27FC236}">
                <a16:creationId xmlns:a16="http://schemas.microsoft.com/office/drawing/2014/main" id="{200A51CF-5E87-CF43-A0A2-BED18B44B534}"/>
              </a:ext>
            </a:extLst>
          </p:cNvPr>
          <p:cNvGraphicFramePr/>
          <p:nvPr>
            <p:extLst>
              <p:ext uri="{D42A27DB-BD31-4B8C-83A1-F6EECF244321}">
                <p14:modId xmlns:p14="http://schemas.microsoft.com/office/powerpoint/2010/main" val="370447031"/>
              </p:ext>
            </p:extLst>
          </p:nvPr>
        </p:nvGraphicFramePr>
        <p:xfrm>
          <a:off x="355254" y="1528620"/>
          <a:ext cx="10654145" cy="4892057"/>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0039E620-C5C4-3540-8D3C-8101AA291C64}"/>
              </a:ext>
            </a:extLst>
          </p:cNvPr>
          <p:cNvSpPr txBox="1"/>
          <p:nvPr/>
        </p:nvSpPr>
        <p:spPr>
          <a:xfrm>
            <a:off x="373094" y="1096756"/>
            <a:ext cx="11445811"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Q20. </a:t>
            </a:r>
            <a:r>
              <a:rPr lang="fr-FR" sz="1200" dirty="0">
                <a:solidFill>
                  <a:schemeClr val="tx1">
                    <a:lumMod val="75000"/>
                    <a:lumOff val="25000"/>
                  </a:schemeClr>
                </a:solidFill>
                <a:latin typeface="Montserrat" pitchFamily="2" charset="77"/>
              </a:rPr>
              <a:t>Le changement de fournisseur d’électricité ou de gaz naturel vous semble-t-il…</a:t>
            </a:r>
          </a:p>
          <a:p>
            <a:r>
              <a:rPr lang="fr-FR" sz="1200" dirty="0">
                <a:solidFill>
                  <a:schemeClr val="tx1">
                    <a:lumMod val="50000"/>
                    <a:lumOff val="50000"/>
                  </a:schemeClr>
                </a:solidFill>
                <a:latin typeface="Montserrat" pitchFamily="2" charset="77"/>
              </a:rPr>
              <a:t>Une seule réponse possible</a:t>
            </a:r>
          </a:p>
          <a:p>
            <a:endParaRPr lang="fr-FR" sz="1200" dirty="0">
              <a:solidFill>
                <a:schemeClr val="tx1">
                  <a:lumMod val="50000"/>
                  <a:lumOff val="50000"/>
                </a:schemeClr>
              </a:solidFill>
              <a:latin typeface="Montserrat" pitchFamily="2" charset="77"/>
            </a:endParaRPr>
          </a:p>
        </p:txBody>
      </p:sp>
      <p:sp>
        <p:nvSpPr>
          <p:cNvPr id="5" name="ZoneTexte 4">
            <a:extLst>
              <a:ext uri="{FF2B5EF4-FFF2-40B4-BE49-F238E27FC236}">
                <a16:creationId xmlns:a16="http://schemas.microsoft.com/office/drawing/2014/main" id="{BEC9EF39-DA04-FD4F-84AC-22E609BC92DA}"/>
              </a:ext>
            </a:extLst>
          </p:cNvPr>
          <p:cNvSpPr txBox="1"/>
          <p:nvPr/>
        </p:nvSpPr>
        <p:spPr>
          <a:xfrm>
            <a:off x="9635575" y="1807871"/>
            <a:ext cx="679994" cy="253916"/>
          </a:xfrm>
          <a:prstGeom prst="rect">
            <a:avLst/>
          </a:prstGeom>
          <a:noFill/>
        </p:spPr>
        <p:txBody>
          <a:bodyPr wrap="none" rtlCol="0">
            <a:spAutoFit/>
          </a:bodyPr>
          <a:lstStyle/>
          <a:p>
            <a:pPr algn="ctr"/>
            <a:r>
              <a:rPr lang="fr-FR" sz="1050" dirty="0">
                <a:latin typeface="Montserrat" pitchFamily="2" charset="77"/>
              </a:rPr>
              <a:t>% Simple</a:t>
            </a:r>
          </a:p>
        </p:txBody>
      </p:sp>
      <p:sp>
        <p:nvSpPr>
          <p:cNvPr id="6" name="Rectangle 5">
            <a:extLst>
              <a:ext uri="{FF2B5EF4-FFF2-40B4-BE49-F238E27FC236}">
                <a16:creationId xmlns:a16="http://schemas.microsoft.com/office/drawing/2014/main" id="{41667AC0-4E57-2549-A176-A798EEBCBEAB}"/>
              </a:ext>
            </a:extLst>
          </p:cNvPr>
          <p:cNvSpPr/>
          <p:nvPr/>
        </p:nvSpPr>
        <p:spPr>
          <a:xfrm>
            <a:off x="9499319" y="2302333"/>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76%</a:t>
            </a:r>
          </a:p>
        </p:txBody>
      </p:sp>
      <p:graphicFrame>
        <p:nvGraphicFramePr>
          <p:cNvPr id="7" name="Graphique 6">
            <a:extLst>
              <a:ext uri="{FF2B5EF4-FFF2-40B4-BE49-F238E27FC236}">
                <a16:creationId xmlns:a16="http://schemas.microsoft.com/office/drawing/2014/main" id="{EFDCC492-678A-924E-92BF-23DA4D7931A3}"/>
              </a:ext>
            </a:extLst>
          </p:cNvPr>
          <p:cNvGraphicFramePr/>
          <p:nvPr>
            <p:extLst>
              <p:ext uri="{D42A27DB-BD31-4B8C-83A1-F6EECF244321}">
                <p14:modId xmlns:p14="http://schemas.microsoft.com/office/powerpoint/2010/main" val="2226528730"/>
              </p:ext>
            </p:extLst>
          </p:nvPr>
        </p:nvGraphicFramePr>
        <p:xfrm>
          <a:off x="3688435" y="3650264"/>
          <a:ext cx="7227989" cy="2393228"/>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37650CF3-70E7-6F49-A556-C85C5D789820}"/>
              </a:ext>
            </a:extLst>
          </p:cNvPr>
          <p:cNvPicPr>
            <a:picLocks noChangeAspect="1"/>
          </p:cNvPicPr>
          <p:nvPr/>
        </p:nvPicPr>
        <p:blipFill>
          <a:blip r:embed="rId4"/>
          <a:stretch>
            <a:fillRect/>
          </a:stretch>
        </p:blipFill>
        <p:spPr>
          <a:xfrm>
            <a:off x="262278" y="3867975"/>
            <a:ext cx="719657" cy="692222"/>
          </a:xfrm>
          <a:prstGeom prst="rect">
            <a:avLst/>
          </a:prstGeom>
        </p:spPr>
      </p:pic>
      <p:sp>
        <p:nvSpPr>
          <p:cNvPr id="10" name="Rectangle 9">
            <a:extLst>
              <a:ext uri="{FF2B5EF4-FFF2-40B4-BE49-F238E27FC236}">
                <a16:creationId xmlns:a16="http://schemas.microsoft.com/office/drawing/2014/main" id="{98687879-1F18-B14F-B4CB-A4C0DA3E0B02}"/>
              </a:ext>
            </a:extLst>
          </p:cNvPr>
          <p:cNvSpPr/>
          <p:nvPr/>
        </p:nvSpPr>
        <p:spPr bwMode="auto">
          <a:xfrm>
            <a:off x="981936" y="3927322"/>
            <a:ext cx="2416088" cy="1428205"/>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En 2017, la moitié des personnes interrogées trouvait simple le changement de fournisseur. Depuis l’année dernière, elles sont 3 sur 4.</a:t>
            </a:r>
          </a:p>
        </p:txBody>
      </p:sp>
      <p:pic>
        <p:nvPicPr>
          <p:cNvPr id="11" name="Image 10">
            <a:extLst>
              <a:ext uri="{FF2B5EF4-FFF2-40B4-BE49-F238E27FC236}">
                <a16:creationId xmlns:a16="http://schemas.microsoft.com/office/drawing/2014/main" id="{52251670-D9C1-AD4B-A0F3-44154908BE73}"/>
              </a:ext>
            </a:extLst>
          </p:cNvPr>
          <p:cNvPicPr>
            <a:picLocks noChangeAspect="1"/>
          </p:cNvPicPr>
          <p:nvPr/>
        </p:nvPicPr>
        <p:blipFill>
          <a:blip r:embed="rId5"/>
          <a:stretch>
            <a:fillRect/>
          </a:stretch>
        </p:blipFill>
        <p:spPr>
          <a:xfrm>
            <a:off x="10159991" y="124994"/>
            <a:ext cx="1836065" cy="622055"/>
          </a:xfrm>
          <a:prstGeom prst="rect">
            <a:avLst/>
          </a:prstGeom>
        </p:spPr>
      </p:pic>
      <p:pic>
        <p:nvPicPr>
          <p:cNvPr id="12" name="Image 11">
            <a:extLst>
              <a:ext uri="{FF2B5EF4-FFF2-40B4-BE49-F238E27FC236}">
                <a16:creationId xmlns:a16="http://schemas.microsoft.com/office/drawing/2014/main" id="{77E1976D-4D86-AD49-BDCA-E6F10B63A41B}"/>
              </a:ext>
            </a:extLst>
          </p:cNvPr>
          <p:cNvPicPr>
            <a:picLocks noChangeAspect="1"/>
          </p:cNvPicPr>
          <p:nvPr/>
        </p:nvPicPr>
        <p:blipFill>
          <a:blip r:embed="rId6"/>
          <a:stretch>
            <a:fillRect/>
          </a:stretch>
        </p:blipFill>
        <p:spPr>
          <a:xfrm>
            <a:off x="10228928" y="6523676"/>
            <a:ext cx="1760505" cy="202025"/>
          </a:xfrm>
          <a:prstGeom prst="rect">
            <a:avLst/>
          </a:prstGeom>
        </p:spPr>
      </p:pic>
      <p:pic>
        <p:nvPicPr>
          <p:cNvPr id="14" name="Graphique 13" descr="Internet">
            <a:extLst>
              <a:ext uri="{FF2B5EF4-FFF2-40B4-BE49-F238E27FC236}">
                <a16:creationId xmlns:a16="http://schemas.microsoft.com/office/drawing/2014/main" id="{1D17D329-E6AD-E747-8378-10580F45218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798855" y="5057172"/>
            <a:ext cx="377574" cy="298356"/>
          </a:xfrm>
          <a:prstGeom prst="rect">
            <a:avLst/>
          </a:prstGeom>
        </p:spPr>
      </p:pic>
      <p:sp>
        <p:nvSpPr>
          <p:cNvPr id="16" name="Rectangle 15">
            <a:extLst>
              <a:ext uri="{FF2B5EF4-FFF2-40B4-BE49-F238E27FC236}">
                <a16:creationId xmlns:a16="http://schemas.microsoft.com/office/drawing/2014/main" id="{1DD749E1-9507-1C47-920B-411B8B07CBBF}"/>
              </a:ext>
            </a:extLst>
          </p:cNvPr>
          <p:cNvSpPr/>
          <p:nvPr/>
        </p:nvSpPr>
        <p:spPr>
          <a:xfrm>
            <a:off x="8917046" y="5065753"/>
            <a:ext cx="990532"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latin typeface="Montserrat" pitchFamily="2" charset="77"/>
              </a:rPr>
              <a:t>73%</a:t>
            </a:r>
          </a:p>
        </p:txBody>
      </p:sp>
      <p:sp>
        <p:nvSpPr>
          <p:cNvPr id="18" name="Rectangle 17">
            <a:extLst>
              <a:ext uri="{FF2B5EF4-FFF2-40B4-BE49-F238E27FC236}">
                <a16:creationId xmlns:a16="http://schemas.microsoft.com/office/drawing/2014/main" id="{0AEC8DC7-C649-D140-9979-6DA54B6B1DD5}"/>
              </a:ext>
            </a:extLst>
          </p:cNvPr>
          <p:cNvSpPr/>
          <p:nvPr/>
        </p:nvSpPr>
        <p:spPr>
          <a:xfrm rot="16200000">
            <a:off x="8068118" y="4748068"/>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19" name="Rectangle 18">
            <a:extLst>
              <a:ext uri="{FF2B5EF4-FFF2-40B4-BE49-F238E27FC236}">
                <a16:creationId xmlns:a16="http://schemas.microsoft.com/office/drawing/2014/main" id="{B9B5144F-DBA7-9C4E-A153-788DB1D72B3B}"/>
              </a:ext>
            </a:extLst>
          </p:cNvPr>
          <p:cNvSpPr/>
          <p:nvPr/>
        </p:nvSpPr>
        <p:spPr>
          <a:xfrm rot="16200000">
            <a:off x="8690193" y="4692989"/>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24" name="ZoneTexte 23">
            <a:extLst>
              <a:ext uri="{FF2B5EF4-FFF2-40B4-BE49-F238E27FC236}">
                <a16:creationId xmlns:a16="http://schemas.microsoft.com/office/drawing/2014/main" id="{B83F633E-D0AD-5E47-A80C-F9706B2F73D3}"/>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25" name="Image 24" descr="Une image contenant homme, équitation, portant, planche&#10;&#10;Description générée automatiquement">
            <a:extLst>
              <a:ext uri="{FF2B5EF4-FFF2-40B4-BE49-F238E27FC236}">
                <a16:creationId xmlns:a16="http://schemas.microsoft.com/office/drawing/2014/main" id="{ECB0BEF1-1149-3D4B-B371-5179A51804DE}"/>
              </a:ext>
            </a:extLst>
          </p:cNvPr>
          <p:cNvPicPr>
            <a:picLocks noChangeAspect="1"/>
          </p:cNvPicPr>
          <p:nvPr/>
        </p:nvPicPr>
        <p:blipFill rotWithShape="1">
          <a:blip r:embed="rId9"/>
          <a:srcRect l="58556" t="54925" r="19321" b="7863"/>
          <a:stretch/>
        </p:blipFill>
        <p:spPr>
          <a:xfrm>
            <a:off x="231495" y="6481837"/>
            <a:ext cx="359462" cy="403547"/>
          </a:xfrm>
          <a:prstGeom prst="rect">
            <a:avLst/>
          </a:prstGeom>
        </p:spPr>
      </p:pic>
      <p:sp>
        <p:nvSpPr>
          <p:cNvPr id="26" name="Rectangle 25">
            <a:extLst>
              <a:ext uri="{FF2B5EF4-FFF2-40B4-BE49-F238E27FC236}">
                <a16:creationId xmlns:a16="http://schemas.microsoft.com/office/drawing/2014/main" id="{B7432597-78FD-CE4B-B2E1-9C03A4758202}"/>
              </a:ext>
            </a:extLst>
          </p:cNvPr>
          <p:cNvSpPr/>
          <p:nvPr/>
        </p:nvSpPr>
        <p:spPr>
          <a:xfrm rot="16200000">
            <a:off x="9320291" y="4601406"/>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21" name="ZoneTexte 20">
            <a:extLst>
              <a:ext uri="{FF2B5EF4-FFF2-40B4-BE49-F238E27FC236}">
                <a16:creationId xmlns:a16="http://schemas.microsoft.com/office/drawing/2014/main" id="{82D34671-9C51-FE4C-8765-EC2AFB8E8C49}"/>
              </a:ext>
            </a:extLst>
          </p:cNvPr>
          <p:cNvSpPr txBox="1"/>
          <p:nvPr/>
        </p:nvSpPr>
        <p:spPr>
          <a:xfrm>
            <a:off x="10353355" y="2453843"/>
            <a:ext cx="1642701" cy="461665"/>
          </a:xfrm>
          <a:prstGeom prst="rect">
            <a:avLst/>
          </a:prstGeom>
          <a:noFill/>
          <a:ln>
            <a:noFill/>
          </a:ln>
        </p:spPr>
        <p:txBody>
          <a:bodyPr wrap="square" rtlCol="0">
            <a:spAutoFit/>
          </a:bodyPr>
          <a:lstStyle/>
          <a:p>
            <a:pPr algn="ctr"/>
            <a:r>
              <a:rPr lang="fr-FR" sz="1200" dirty="0">
                <a:latin typeface="Montserrat" pitchFamily="2" charset="77"/>
              </a:rPr>
              <a:t>56% hors zone ENEDIS</a:t>
            </a:r>
          </a:p>
        </p:txBody>
      </p:sp>
    </p:spTree>
    <p:extLst>
      <p:ext uri="{BB962C8B-B14F-4D97-AF65-F5344CB8AC3E}">
        <p14:creationId xmlns:p14="http://schemas.microsoft.com/office/powerpoint/2010/main" val="1142425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homme, équitation, portant, planche&#10;&#10;Description générée automatiquement">
            <a:extLst>
              <a:ext uri="{FF2B5EF4-FFF2-40B4-BE49-F238E27FC236}">
                <a16:creationId xmlns:a16="http://schemas.microsoft.com/office/drawing/2014/main" id="{E484FA9E-A929-5247-884A-C4AF2F0B20D1}"/>
              </a:ext>
            </a:extLst>
          </p:cNvPr>
          <p:cNvPicPr>
            <a:picLocks noChangeAspect="1"/>
          </p:cNvPicPr>
          <p:nvPr/>
        </p:nvPicPr>
        <p:blipFill rotWithShape="1">
          <a:blip r:embed="rId2"/>
          <a:srcRect l="58556" t="54925" r="19321" b="7863"/>
          <a:stretch/>
        </p:blipFill>
        <p:spPr>
          <a:xfrm>
            <a:off x="231495" y="6481837"/>
            <a:ext cx="359462" cy="403547"/>
          </a:xfrm>
          <a:prstGeom prst="rect">
            <a:avLst/>
          </a:prstGeom>
        </p:spPr>
      </p:pic>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contrat d’électricité actuel</a:t>
            </a:r>
          </a:p>
        </p:txBody>
      </p:sp>
      <p:sp>
        <p:nvSpPr>
          <p:cNvPr id="12" name="ZoneTexte 11">
            <a:extLst>
              <a:ext uri="{FF2B5EF4-FFF2-40B4-BE49-F238E27FC236}">
                <a16:creationId xmlns:a16="http://schemas.microsoft.com/office/drawing/2014/main" id="{2726C949-59A9-A145-8C8B-20CA3C321826}"/>
              </a:ext>
            </a:extLst>
          </p:cNvPr>
          <p:cNvSpPr txBox="1"/>
          <p:nvPr/>
        </p:nvSpPr>
        <p:spPr>
          <a:xfrm>
            <a:off x="411226" y="998746"/>
            <a:ext cx="10447305"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Q27B. </a:t>
            </a:r>
            <a:r>
              <a:rPr lang="fr-FR" sz="1200" dirty="0">
                <a:solidFill>
                  <a:schemeClr val="tx1">
                    <a:lumMod val="75000"/>
                    <a:lumOff val="25000"/>
                  </a:schemeClr>
                </a:solidFill>
                <a:latin typeface="Montserrat" pitchFamily="2" charset="77"/>
              </a:rPr>
              <a:t>Avez-vous actuellement un contrat d’électricité au tarif réglementé ou un contrat en offre de marché ?</a:t>
            </a:r>
          </a:p>
          <a:p>
            <a:r>
              <a:rPr lang="fr-FR" sz="1200" dirty="0">
                <a:solidFill>
                  <a:schemeClr val="bg1">
                    <a:lumMod val="50000"/>
                  </a:schemeClr>
                </a:solidFill>
                <a:latin typeface="Montserrat" pitchFamily="2" charset="77"/>
              </a:rPr>
              <a:t>Une seule réponse possible</a:t>
            </a:r>
          </a:p>
          <a:p>
            <a:endParaRPr lang="fr-FR" sz="1200" dirty="0">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228928" y="6523676"/>
            <a:ext cx="1760505" cy="202025"/>
          </a:xfrm>
          <a:prstGeom prst="rect">
            <a:avLst/>
          </a:prstGeom>
        </p:spPr>
      </p:pic>
      <p:pic>
        <p:nvPicPr>
          <p:cNvPr id="42" name="Image 41">
            <a:extLst>
              <a:ext uri="{FF2B5EF4-FFF2-40B4-BE49-F238E27FC236}">
                <a16:creationId xmlns:a16="http://schemas.microsoft.com/office/drawing/2014/main" id="{8E517B32-0011-804C-B105-366CDF5EAFCD}"/>
              </a:ext>
            </a:extLst>
          </p:cNvPr>
          <p:cNvPicPr>
            <a:picLocks noChangeAspect="1"/>
          </p:cNvPicPr>
          <p:nvPr/>
        </p:nvPicPr>
        <p:blipFill>
          <a:blip r:embed="rId5"/>
          <a:stretch>
            <a:fillRect/>
          </a:stretch>
        </p:blipFill>
        <p:spPr>
          <a:xfrm>
            <a:off x="524115" y="4703113"/>
            <a:ext cx="852613" cy="692222"/>
          </a:xfrm>
          <a:prstGeom prst="rect">
            <a:avLst/>
          </a:prstGeom>
        </p:spPr>
      </p:pic>
      <p:graphicFrame>
        <p:nvGraphicFramePr>
          <p:cNvPr id="17" name="Graphique 16">
            <a:extLst>
              <a:ext uri="{FF2B5EF4-FFF2-40B4-BE49-F238E27FC236}">
                <a16:creationId xmlns:a16="http://schemas.microsoft.com/office/drawing/2014/main" id="{6073ABE7-AC7C-754A-97F6-3DD6DE2729F7}"/>
              </a:ext>
            </a:extLst>
          </p:cNvPr>
          <p:cNvGraphicFramePr/>
          <p:nvPr/>
        </p:nvGraphicFramePr>
        <p:xfrm>
          <a:off x="2761951" y="1044435"/>
          <a:ext cx="5924057" cy="4176464"/>
        </p:xfrm>
        <a:graphic>
          <a:graphicData uri="http://schemas.openxmlformats.org/drawingml/2006/chart">
            <c:chart xmlns:c="http://schemas.openxmlformats.org/drawingml/2006/chart" xmlns:r="http://schemas.openxmlformats.org/officeDocument/2006/relationships" r:id="rId6"/>
          </a:graphicData>
        </a:graphic>
      </p:graphicFrame>
      <p:sp>
        <p:nvSpPr>
          <p:cNvPr id="35" name="ZoneTexte 34">
            <a:extLst>
              <a:ext uri="{FF2B5EF4-FFF2-40B4-BE49-F238E27FC236}">
                <a16:creationId xmlns:a16="http://schemas.microsoft.com/office/drawing/2014/main" id="{C6DE6C3D-3EFC-B94B-B695-CD10FB5C17BD}"/>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sp>
        <p:nvSpPr>
          <p:cNvPr id="36" name="Rectangle 35">
            <a:extLst>
              <a:ext uri="{FF2B5EF4-FFF2-40B4-BE49-F238E27FC236}">
                <a16:creationId xmlns:a16="http://schemas.microsoft.com/office/drawing/2014/main" id="{48E69C5C-1134-2340-9A9C-F4BC0862F81A}"/>
              </a:ext>
            </a:extLst>
          </p:cNvPr>
          <p:cNvSpPr/>
          <p:nvPr/>
        </p:nvSpPr>
        <p:spPr bwMode="auto">
          <a:xfrm>
            <a:off x="1513498" y="4703113"/>
            <a:ext cx="9721101" cy="941178"/>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part des Français qui ne connaissent pas le type de leur contrat actuel est importante : un tiers des personnes qui s’occupent des factures d’énergie dans leur foyer ne savent pas répondre à la question.</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part des contrats d’électricité au tarif réglementé est deux fois plus élevée que celle des offres de marché.</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propriétaires connaissent mieux leur contrat et sont plus nombreux à avoir gardé un tarif réglementaire.</a:t>
            </a:r>
          </a:p>
        </p:txBody>
      </p:sp>
      <p:sp>
        <p:nvSpPr>
          <p:cNvPr id="14" name="ZoneTexte 13">
            <a:extLst>
              <a:ext uri="{FF2B5EF4-FFF2-40B4-BE49-F238E27FC236}">
                <a16:creationId xmlns:a16="http://schemas.microsoft.com/office/drawing/2014/main" id="{9237205B-0D87-A849-A1BE-9D6AD96071E9}"/>
              </a:ext>
            </a:extLst>
          </p:cNvPr>
          <p:cNvSpPr txBox="1"/>
          <p:nvPr/>
        </p:nvSpPr>
        <p:spPr>
          <a:xfrm>
            <a:off x="3742417" y="1637101"/>
            <a:ext cx="1981562" cy="646331"/>
          </a:xfrm>
          <a:prstGeom prst="rect">
            <a:avLst/>
          </a:prstGeom>
          <a:noFill/>
          <a:ln>
            <a:noFill/>
          </a:ln>
        </p:spPr>
        <p:txBody>
          <a:bodyPr wrap="square" rtlCol="0">
            <a:spAutoFit/>
          </a:bodyPr>
          <a:lstStyle/>
          <a:p>
            <a:pPr algn="ctr"/>
            <a:r>
              <a:rPr lang="fr-FR" sz="1200" dirty="0">
                <a:latin typeface="Montserrat" pitchFamily="2" charset="77"/>
              </a:rPr>
              <a:t>34% des locataires versus 27% des propriétaires</a:t>
            </a:r>
          </a:p>
        </p:txBody>
      </p:sp>
      <p:sp>
        <p:nvSpPr>
          <p:cNvPr id="15" name="ZoneTexte 14">
            <a:extLst>
              <a:ext uri="{FF2B5EF4-FFF2-40B4-BE49-F238E27FC236}">
                <a16:creationId xmlns:a16="http://schemas.microsoft.com/office/drawing/2014/main" id="{09D816C5-0339-7647-9B77-CC83A98175AD}"/>
              </a:ext>
            </a:extLst>
          </p:cNvPr>
          <p:cNvSpPr txBox="1"/>
          <p:nvPr/>
        </p:nvSpPr>
        <p:spPr>
          <a:xfrm>
            <a:off x="8439268" y="2581720"/>
            <a:ext cx="1981562" cy="646331"/>
          </a:xfrm>
          <a:prstGeom prst="rect">
            <a:avLst/>
          </a:prstGeom>
          <a:noFill/>
          <a:ln>
            <a:noFill/>
          </a:ln>
        </p:spPr>
        <p:txBody>
          <a:bodyPr wrap="square" rtlCol="0">
            <a:spAutoFit/>
          </a:bodyPr>
          <a:lstStyle/>
          <a:p>
            <a:pPr algn="ctr"/>
            <a:r>
              <a:rPr lang="fr-FR" sz="1200" dirty="0">
                <a:latin typeface="Montserrat" pitchFamily="2" charset="77"/>
              </a:rPr>
              <a:t>52% des propriétaires versus 45% des locataires</a:t>
            </a:r>
          </a:p>
        </p:txBody>
      </p:sp>
    </p:spTree>
    <p:extLst>
      <p:ext uri="{BB962C8B-B14F-4D97-AF65-F5344CB8AC3E}">
        <p14:creationId xmlns:p14="http://schemas.microsoft.com/office/powerpoint/2010/main" val="2336132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2"/>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3"/>
          <a:stretch>
            <a:fillRect/>
          </a:stretch>
        </p:blipFill>
        <p:spPr>
          <a:xfrm>
            <a:off x="10228928" y="6523676"/>
            <a:ext cx="1760505" cy="202025"/>
          </a:xfrm>
          <a:prstGeom prst="rect">
            <a:avLst/>
          </a:prstGeom>
        </p:spPr>
      </p:pic>
      <p:sp>
        <p:nvSpPr>
          <p:cNvPr id="54" name="ZoneTexte 53">
            <a:extLst>
              <a:ext uri="{FF2B5EF4-FFF2-40B4-BE49-F238E27FC236}">
                <a16:creationId xmlns:a16="http://schemas.microsoft.com/office/drawing/2014/main" id="{8CFDAF0E-305F-364D-B67A-8BE64A35D223}"/>
              </a:ext>
            </a:extLst>
          </p:cNvPr>
          <p:cNvSpPr txBox="1"/>
          <p:nvPr/>
        </p:nvSpPr>
        <p:spPr>
          <a:xfrm>
            <a:off x="382728" y="998002"/>
            <a:ext cx="4748304" cy="600164"/>
          </a:xfrm>
          <a:prstGeom prst="rect">
            <a:avLst/>
          </a:prstGeom>
          <a:noFill/>
        </p:spPr>
        <p:txBody>
          <a:bodyPr wrap="square" rtlCol="0">
            <a:spAutoFit/>
          </a:bodyPr>
          <a:lstStyle/>
          <a:p>
            <a:r>
              <a:rPr lang="fr-FR" sz="1100" b="1" dirty="0">
                <a:solidFill>
                  <a:srgbClr val="00FF30"/>
                </a:solidFill>
                <a:latin typeface="Montserrat" pitchFamily="2" charset="77"/>
              </a:rPr>
              <a:t>Q27C. </a:t>
            </a:r>
            <a:r>
              <a:rPr lang="fr-FR" sz="1100" dirty="0">
                <a:solidFill>
                  <a:schemeClr val="tx1">
                    <a:lumMod val="75000"/>
                    <a:lumOff val="25000"/>
                  </a:schemeClr>
                </a:solidFill>
                <a:latin typeface="Montserrat" pitchFamily="2" charset="77"/>
              </a:rPr>
              <a:t>Pourquoi conservez-vous ce contrat au tarif réglementé d’électricité ?</a:t>
            </a:r>
          </a:p>
          <a:p>
            <a:r>
              <a:rPr lang="fr-FR" sz="1100" dirty="0">
                <a:solidFill>
                  <a:schemeClr val="tx1">
                    <a:lumMod val="50000"/>
                    <a:lumOff val="50000"/>
                  </a:schemeClr>
                </a:solidFill>
                <a:latin typeface="Montserrat" pitchFamily="2" charset="77"/>
              </a:rPr>
              <a:t>Plusieurs réponses possibles</a:t>
            </a:r>
            <a:endParaRPr lang="fr-FR" sz="1100" dirty="0">
              <a:latin typeface="Montserrat" pitchFamily="2" charset="77"/>
            </a:endParaRPr>
          </a:p>
        </p:txBody>
      </p:sp>
      <p:graphicFrame>
        <p:nvGraphicFramePr>
          <p:cNvPr id="55" name="Graphique 54">
            <a:extLst>
              <a:ext uri="{FF2B5EF4-FFF2-40B4-BE49-F238E27FC236}">
                <a16:creationId xmlns:a16="http://schemas.microsoft.com/office/drawing/2014/main" id="{B07D5D08-4F9E-5247-AD8E-CE23CF579BA1}"/>
              </a:ext>
            </a:extLst>
          </p:cNvPr>
          <p:cNvGraphicFramePr/>
          <p:nvPr/>
        </p:nvGraphicFramePr>
        <p:xfrm>
          <a:off x="101601" y="1675514"/>
          <a:ext cx="5177914" cy="4446259"/>
        </p:xfrm>
        <a:graphic>
          <a:graphicData uri="http://schemas.openxmlformats.org/drawingml/2006/chart">
            <c:chart xmlns:c="http://schemas.openxmlformats.org/drawingml/2006/chart" xmlns:r="http://schemas.openxmlformats.org/officeDocument/2006/relationships" r:id="rId4"/>
          </a:graphicData>
        </a:graphic>
      </p:graphicFrame>
      <p:sp>
        <p:nvSpPr>
          <p:cNvPr id="68" name="ZoneTexte 67">
            <a:extLst>
              <a:ext uri="{FF2B5EF4-FFF2-40B4-BE49-F238E27FC236}">
                <a16:creationId xmlns:a16="http://schemas.microsoft.com/office/drawing/2014/main" id="{A25C7BF4-5D44-E147-AE35-A3089C8DD016}"/>
              </a:ext>
            </a:extLst>
          </p:cNvPr>
          <p:cNvSpPr txBox="1"/>
          <p:nvPr/>
        </p:nvSpPr>
        <p:spPr>
          <a:xfrm>
            <a:off x="7310327" y="1134899"/>
            <a:ext cx="4084099" cy="1107996"/>
          </a:xfrm>
          <a:prstGeom prst="rect">
            <a:avLst/>
          </a:prstGeom>
          <a:noFill/>
        </p:spPr>
        <p:txBody>
          <a:bodyPr wrap="square" rtlCol="0">
            <a:spAutoFit/>
          </a:bodyPr>
          <a:lstStyle/>
          <a:p>
            <a:r>
              <a:rPr lang="fr-FR" sz="1100" b="1" dirty="0">
                <a:solidFill>
                  <a:srgbClr val="00FF30"/>
                </a:solidFill>
                <a:latin typeface="Montserrat" pitchFamily="2" charset="77"/>
              </a:rPr>
              <a:t>Q27 D. </a:t>
            </a:r>
            <a:r>
              <a:rPr lang="fr-FR" sz="1100" dirty="0">
                <a:solidFill>
                  <a:srgbClr val="404040"/>
                </a:solidFill>
                <a:latin typeface="Montserrat" pitchFamily="2" charset="77"/>
              </a:rPr>
              <a:t>Quelles sont vos préférences concernant les offres de marché ?</a:t>
            </a:r>
          </a:p>
          <a:p>
            <a:r>
              <a:rPr lang="fr-FR" sz="1100" dirty="0">
                <a:solidFill>
                  <a:schemeClr val="tx1">
                    <a:lumMod val="50000"/>
                    <a:lumOff val="50000"/>
                  </a:schemeClr>
                </a:solidFill>
                <a:latin typeface="Montserrat" pitchFamily="2" charset="77"/>
              </a:rPr>
              <a:t>Une seule réponse possible</a:t>
            </a:r>
            <a:endParaRPr lang="fr-FR" sz="1100" dirty="0">
              <a:latin typeface="Montserrat" pitchFamily="2" charset="77"/>
            </a:endParaRPr>
          </a:p>
          <a:p>
            <a:endParaRPr lang="fr-FR" sz="1100" dirty="0">
              <a:solidFill>
                <a:srgbClr val="404040"/>
              </a:solidFill>
            </a:endParaRPr>
          </a:p>
          <a:p>
            <a:endParaRPr lang="fr-FR" sz="1100" b="1" dirty="0">
              <a:solidFill>
                <a:srgbClr val="404040"/>
              </a:solidFill>
            </a:endParaRPr>
          </a:p>
          <a:p>
            <a:r>
              <a:rPr lang="fr-FR" sz="1100" b="1" dirty="0">
                <a:solidFill>
                  <a:schemeClr val="accent3"/>
                </a:solidFill>
              </a:rPr>
              <a:t>  </a:t>
            </a:r>
            <a:endParaRPr lang="fr-FR" sz="1050" b="1" dirty="0">
              <a:solidFill>
                <a:schemeClr val="tx1">
                  <a:lumMod val="50000"/>
                  <a:lumOff val="50000"/>
                </a:schemeClr>
              </a:solidFill>
            </a:endParaRPr>
          </a:p>
        </p:txBody>
      </p:sp>
      <p:sp>
        <p:nvSpPr>
          <p:cNvPr id="26" name="ZoneTexte 25">
            <a:extLst>
              <a:ext uri="{FF2B5EF4-FFF2-40B4-BE49-F238E27FC236}">
                <a16:creationId xmlns:a16="http://schemas.microsoft.com/office/drawing/2014/main" id="{EC75C052-A10A-6A48-9296-316323D2484A}"/>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choix entre tarif réglementé et offre de marché </a:t>
            </a:r>
          </a:p>
        </p:txBody>
      </p:sp>
      <p:pic>
        <p:nvPicPr>
          <p:cNvPr id="28" name="Image 27" descr="Une image contenant homme, équitation, portant, planche&#10;&#10;Description générée automatiquement">
            <a:extLst>
              <a:ext uri="{FF2B5EF4-FFF2-40B4-BE49-F238E27FC236}">
                <a16:creationId xmlns:a16="http://schemas.microsoft.com/office/drawing/2014/main" id="{E68CED01-D681-884F-877F-0CD54C8622F9}"/>
              </a:ext>
            </a:extLst>
          </p:cNvPr>
          <p:cNvPicPr>
            <a:picLocks noChangeAspect="1"/>
          </p:cNvPicPr>
          <p:nvPr/>
        </p:nvPicPr>
        <p:blipFill rotWithShape="1">
          <a:blip r:embed="rId5"/>
          <a:srcRect l="58556" t="54925" r="19321" b="7863"/>
          <a:stretch/>
        </p:blipFill>
        <p:spPr>
          <a:xfrm>
            <a:off x="134475" y="6404272"/>
            <a:ext cx="359462" cy="403547"/>
          </a:xfrm>
          <a:prstGeom prst="rect">
            <a:avLst/>
          </a:prstGeom>
        </p:spPr>
      </p:pic>
      <p:sp>
        <p:nvSpPr>
          <p:cNvPr id="29" name="ZoneTexte 28">
            <a:extLst>
              <a:ext uri="{FF2B5EF4-FFF2-40B4-BE49-F238E27FC236}">
                <a16:creationId xmlns:a16="http://schemas.microsoft.com/office/drawing/2014/main" id="{C3E77A15-88FB-BE46-B7F4-E40923C771DB}"/>
              </a:ext>
            </a:extLst>
          </p:cNvPr>
          <p:cNvSpPr txBox="1"/>
          <p:nvPr/>
        </p:nvSpPr>
        <p:spPr>
          <a:xfrm>
            <a:off x="463413" y="6541180"/>
            <a:ext cx="3058719" cy="215444"/>
          </a:xfrm>
          <a:prstGeom prst="rect">
            <a:avLst/>
          </a:prstGeom>
          <a:noFill/>
          <a:ln>
            <a:noFill/>
          </a:ln>
        </p:spPr>
        <p:txBody>
          <a:bodyPr wrap="square" rtlCol="0">
            <a:spAutoFit/>
          </a:bodyPr>
          <a:lstStyle/>
          <a:p>
            <a:r>
              <a:rPr lang="fr-FR" sz="800" dirty="0"/>
              <a:t>990 foyers ayant un contrat au tarif réglementé d’électricité</a:t>
            </a:r>
          </a:p>
        </p:txBody>
      </p:sp>
      <p:pic>
        <p:nvPicPr>
          <p:cNvPr id="45" name="Image 44" descr="Une image contenant homme, équitation, portant, planche&#10;&#10;Description générée automatiquement">
            <a:extLst>
              <a:ext uri="{FF2B5EF4-FFF2-40B4-BE49-F238E27FC236}">
                <a16:creationId xmlns:a16="http://schemas.microsoft.com/office/drawing/2014/main" id="{66672957-37AB-5944-8FFA-444DA355EF31}"/>
              </a:ext>
            </a:extLst>
          </p:cNvPr>
          <p:cNvPicPr>
            <a:picLocks noChangeAspect="1"/>
          </p:cNvPicPr>
          <p:nvPr/>
        </p:nvPicPr>
        <p:blipFill rotWithShape="1">
          <a:blip r:embed="rId5"/>
          <a:srcRect l="58556" t="54925" r="19321" b="7863"/>
          <a:stretch/>
        </p:blipFill>
        <p:spPr>
          <a:xfrm>
            <a:off x="7537497" y="3738106"/>
            <a:ext cx="359462" cy="403547"/>
          </a:xfrm>
          <a:prstGeom prst="rect">
            <a:avLst/>
          </a:prstGeom>
        </p:spPr>
      </p:pic>
      <p:sp>
        <p:nvSpPr>
          <p:cNvPr id="46" name="ZoneTexte 45">
            <a:extLst>
              <a:ext uri="{FF2B5EF4-FFF2-40B4-BE49-F238E27FC236}">
                <a16:creationId xmlns:a16="http://schemas.microsoft.com/office/drawing/2014/main" id="{FBC09E4F-6E6F-214E-9F15-BB34DD6E77BD}"/>
              </a:ext>
            </a:extLst>
          </p:cNvPr>
          <p:cNvSpPr txBox="1"/>
          <p:nvPr/>
        </p:nvSpPr>
        <p:spPr>
          <a:xfrm>
            <a:off x="7896958" y="3820781"/>
            <a:ext cx="4063106" cy="215444"/>
          </a:xfrm>
          <a:prstGeom prst="rect">
            <a:avLst/>
          </a:prstGeom>
          <a:noFill/>
          <a:ln>
            <a:noFill/>
          </a:ln>
        </p:spPr>
        <p:txBody>
          <a:bodyPr wrap="square" rtlCol="0">
            <a:spAutoFit/>
          </a:bodyPr>
          <a:lstStyle/>
          <a:p>
            <a:r>
              <a:rPr lang="fr-FR" sz="800" dirty="0"/>
              <a:t>422  Foyers ayant un contrat en offre de marché</a:t>
            </a:r>
          </a:p>
        </p:txBody>
      </p:sp>
      <p:pic>
        <p:nvPicPr>
          <p:cNvPr id="82" name="Image 81">
            <a:extLst>
              <a:ext uri="{FF2B5EF4-FFF2-40B4-BE49-F238E27FC236}">
                <a16:creationId xmlns:a16="http://schemas.microsoft.com/office/drawing/2014/main" id="{ED8CA3B0-3411-7846-8198-ADDFE33F3232}"/>
              </a:ext>
            </a:extLst>
          </p:cNvPr>
          <p:cNvPicPr>
            <a:picLocks noChangeAspect="1"/>
          </p:cNvPicPr>
          <p:nvPr/>
        </p:nvPicPr>
        <p:blipFill>
          <a:blip r:embed="rId6"/>
          <a:stretch>
            <a:fillRect/>
          </a:stretch>
        </p:blipFill>
        <p:spPr>
          <a:xfrm>
            <a:off x="5379522" y="4578574"/>
            <a:ext cx="593740" cy="692222"/>
          </a:xfrm>
          <a:prstGeom prst="rect">
            <a:avLst/>
          </a:prstGeom>
        </p:spPr>
      </p:pic>
      <p:sp>
        <p:nvSpPr>
          <p:cNvPr id="83" name="Rectangle 82">
            <a:extLst>
              <a:ext uri="{FF2B5EF4-FFF2-40B4-BE49-F238E27FC236}">
                <a16:creationId xmlns:a16="http://schemas.microsoft.com/office/drawing/2014/main" id="{73B7D952-D6BE-B041-AA6F-7947C5891E48}"/>
              </a:ext>
            </a:extLst>
          </p:cNvPr>
          <p:cNvSpPr/>
          <p:nvPr/>
        </p:nvSpPr>
        <p:spPr bwMode="auto">
          <a:xfrm>
            <a:off x="5973262" y="4622169"/>
            <a:ext cx="5421164" cy="1446122"/>
          </a:xfrm>
          <a:prstGeom prst="rect">
            <a:avLst/>
          </a:prstGeom>
          <a:noFill/>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consommateurs qui conservent leur contrat au tarif réglementé justifient leur choix par la stabilité des tarifs réglementés, par leur attachement à un service public et par le souhait de ne pas changer de fournisseur.</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4 consommateurs sur 10 ayant opté pour une offre de marché préfèrent un prix fixe et 3 un prix variable. Ils sont nombreux à ne pas avoir d’opinion sur le sujet (un quart d’entre eux).</a:t>
            </a:r>
          </a:p>
        </p:txBody>
      </p:sp>
      <p:graphicFrame>
        <p:nvGraphicFramePr>
          <p:cNvPr id="57" name="Graphique 56">
            <a:extLst>
              <a:ext uri="{FF2B5EF4-FFF2-40B4-BE49-F238E27FC236}">
                <a16:creationId xmlns:a16="http://schemas.microsoft.com/office/drawing/2014/main" id="{7F2F393F-4752-1045-A3ED-EC028594972A}"/>
              </a:ext>
            </a:extLst>
          </p:cNvPr>
          <p:cNvGraphicFramePr/>
          <p:nvPr/>
        </p:nvGraphicFramePr>
        <p:xfrm>
          <a:off x="7055580" y="1821208"/>
          <a:ext cx="5177914" cy="2029940"/>
        </p:xfrm>
        <a:graphic>
          <a:graphicData uri="http://schemas.openxmlformats.org/drawingml/2006/chart">
            <c:chart xmlns:c="http://schemas.openxmlformats.org/drawingml/2006/chart" xmlns:r="http://schemas.openxmlformats.org/officeDocument/2006/relationships" r:id="rId7"/>
          </a:graphicData>
        </a:graphic>
      </p:graphicFrame>
      <p:sp>
        <p:nvSpPr>
          <p:cNvPr id="16" name="ZoneTexte 15">
            <a:extLst>
              <a:ext uri="{FF2B5EF4-FFF2-40B4-BE49-F238E27FC236}">
                <a16:creationId xmlns:a16="http://schemas.microsoft.com/office/drawing/2014/main" id="{E3E32E96-7D2D-9445-BD87-9A736CBD2C50}"/>
              </a:ext>
            </a:extLst>
          </p:cNvPr>
          <p:cNvSpPr txBox="1"/>
          <p:nvPr/>
        </p:nvSpPr>
        <p:spPr>
          <a:xfrm>
            <a:off x="205318" y="5837414"/>
            <a:ext cx="2442880" cy="507831"/>
          </a:xfrm>
          <a:prstGeom prst="rect">
            <a:avLst/>
          </a:prstGeom>
          <a:noFill/>
          <a:ln>
            <a:noFill/>
          </a:ln>
        </p:spPr>
        <p:txBody>
          <a:bodyPr wrap="square" rtlCol="0">
            <a:spAutoFit/>
          </a:bodyPr>
          <a:lstStyle/>
          <a:p>
            <a:r>
              <a:rPr lang="fr-FR" sz="900" i="1" dirty="0"/>
              <a:t>Pas d’autres fournisseurs là où j’habite, par simplicité, je ne consomme pas assez, je n’ai pas confiance….</a:t>
            </a:r>
          </a:p>
        </p:txBody>
      </p:sp>
    </p:spTree>
    <p:extLst>
      <p:ext uri="{BB962C8B-B14F-4D97-AF65-F5344CB8AC3E}">
        <p14:creationId xmlns:p14="http://schemas.microsoft.com/office/powerpoint/2010/main" val="4154058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Graphique 37">
            <a:extLst>
              <a:ext uri="{FF2B5EF4-FFF2-40B4-BE49-F238E27FC236}">
                <a16:creationId xmlns:a16="http://schemas.microsoft.com/office/drawing/2014/main" id="{D2C2A543-7BE3-CE4F-93AE-D583070E8FFF}"/>
              </a:ext>
            </a:extLst>
          </p:cNvPr>
          <p:cNvGraphicFramePr/>
          <p:nvPr>
            <p:extLst>
              <p:ext uri="{D42A27DB-BD31-4B8C-83A1-F6EECF244321}">
                <p14:modId xmlns:p14="http://schemas.microsoft.com/office/powerpoint/2010/main" val="973318176"/>
              </p:ext>
            </p:extLst>
          </p:nvPr>
        </p:nvGraphicFramePr>
        <p:xfrm>
          <a:off x="2039802" y="2179229"/>
          <a:ext cx="10801200" cy="4193590"/>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changement de fournisseur</a:t>
            </a:r>
          </a:p>
        </p:txBody>
      </p:sp>
      <p:sp>
        <p:nvSpPr>
          <p:cNvPr id="12" name="ZoneTexte 11">
            <a:extLst>
              <a:ext uri="{FF2B5EF4-FFF2-40B4-BE49-F238E27FC236}">
                <a16:creationId xmlns:a16="http://schemas.microsoft.com/office/drawing/2014/main" id="{2726C949-59A9-A145-8C8B-20CA3C321826}"/>
              </a:ext>
            </a:extLst>
          </p:cNvPr>
          <p:cNvSpPr txBox="1"/>
          <p:nvPr/>
        </p:nvSpPr>
        <p:spPr>
          <a:xfrm>
            <a:off x="434686" y="976899"/>
            <a:ext cx="10575943"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Q35a et 35b. </a:t>
            </a:r>
            <a:r>
              <a:rPr lang="fr-FR" sz="1200" dirty="0">
                <a:solidFill>
                  <a:schemeClr val="tx1">
                    <a:lumMod val="75000"/>
                    <a:lumOff val="25000"/>
                  </a:schemeClr>
                </a:solidFill>
                <a:latin typeface="Montserrat" pitchFamily="2" charset="77"/>
              </a:rPr>
              <a:t>Avez-vous déjà changé de fournisseur … pour votre foyer? </a:t>
            </a:r>
          </a:p>
          <a:p>
            <a:r>
              <a:rPr lang="fr-FR" sz="1200" dirty="0">
                <a:solidFill>
                  <a:schemeClr val="tx1">
                    <a:lumMod val="50000"/>
                    <a:lumOff val="50000"/>
                  </a:schemeClr>
                </a:solidFill>
                <a:latin typeface="Montserrat" pitchFamily="2" charset="77"/>
              </a:rPr>
              <a:t>Une seule réponse possible pour chacune des deux questions</a:t>
            </a:r>
          </a:p>
          <a:p>
            <a:endParaRPr lang="fr-FR" sz="1200" b="1" dirty="0">
              <a:solidFill>
                <a:schemeClr val="tx1">
                  <a:lumMod val="75000"/>
                  <a:lumOff val="25000"/>
                </a:schemeClr>
              </a:solidFill>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27226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354346" y="6519724"/>
            <a:ext cx="1760505" cy="202025"/>
          </a:xfrm>
          <a:prstGeom prst="rect">
            <a:avLst/>
          </a:prstGeom>
        </p:spPr>
      </p:pic>
      <p:sp>
        <p:nvSpPr>
          <p:cNvPr id="18" name="Rectangle 17">
            <a:extLst>
              <a:ext uri="{FF2B5EF4-FFF2-40B4-BE49-F238E27FC236}">
                <a16:creationId xmlns:a16="http://schemas.microsoft.com/office/drawing/2014/main" id="{B6806DF1-51A9-1646-9A78-9C6C075C55D7}"/>
              </a:ext>
            </a:extLst>
          </p:cNvPr>
          <p:cNvSpPr/>
          <p:nvPr/>
        </p:nvSpPr>
        <p:spPr bwMode="auto">
          <a:xfrm>
            <a:off x="4047398" y="1613185"/>
            <a:ext cx="1656184" cy="720080"/>
          </a:xfrm>
          <a:prstGeom prst="rect">
            <a:avLst/>
          </a:prstGeom>
          <a:solidFill>
            <a:srgbClr val="00FF30"/>
          </a:solid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sz="1400" b="1" dirty="0">
                <a:solidFill>
                  <a:schemeClr val="tx1"/>
                </a:solidFill>
                <a:latin typeface="Montserrat" pitchFamily="2" charset="77"/>
                <a:cs typeface="Tahoma"/>
              </a:rPr>
              <a:t>Ont changé</a:t>
            </a:r>
            <a:endParaRPr lang="fr-FR" sz="1050" dirty="0">
              <a:solidFill>
                <a:schemeClr val="tx1"/>
              </a:solidFill>
              <a:latin typeface="Montserrat" pitchFamily="2" charset="77"/>
              <a:cs typeface="Tahoma"/>
            </a:endParaRPr>
          </a:p>
        </p:txBody>
      </p:sp>
      <p:sp>
        <p:nvSpPr>
          <p:cNvPr id="19" name="Rectangle 18">
            <a:extLst>
              <a:ext uri="{FF2B5EF4-FFF2-40B4-BE49-F238E27FC236}">
                <a16:creationId xmlns:a16="http://schemas.microsoft.com/office/drawing/2014/main" id="{D31A3AD6-F272-384B-8261-7DB331977D45}"/>
              </a:ext>
            </a:extLst>
          </p:cNvPr>
          <p:cNvSpPr/>
          <p:nvPr/>
        </p:nvSpPr>
        <p:spPr bwMode="auto">
          <a:xfrm>
            <a:off x="6006955" y="1613185"/>
            <a:ext cx="1656184" cy="720080"/>
          </a:xfrm>
          <a:prstGeom prst="rect">
            <a:avLst/>
          </a:prstGeom>
          <a:solidFill>
            <a:srgbClr val="77FF98"/>
          </a:solid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sz="1400" b="1" dirty="0">
                <a:solidFill>
                  <a:schemeClr val="tx1"/>
                </a:solidFill>
                <a:latin typeface="Montserrat" pitchFamily="2" charset="77"/>
                <a:cs typeface="Tahoma"/>
              </a:rPr>
              <a:t>Ont déjà envisagé de changer</a:t>
            </a:r>
          </a:p>
        </p:txBody>
      </p:sp>
      <p:sp>
        <p:nvSpPr>
          <p:cNvPr id="20" name="Rectangle 19">
            <a:extLst>
              <a:ext uri="{FF2B5EF4-FFF2-40B4-BE49-F238E27FC236}">
                <a16:creationId xmlns:a16="http://schemas.microsoft.com/office/drawing/2014/main" id="{4AF47F1D-CDDC-FC4C-8699-15D7E1F04895}"/>
              </a:ext>
            </a:extLst>
          </p:cNvPr>
          <p:cNvSpPr/>
          <p:nvPr/>
        </p:nvSpPr>
        <p:spPr bwMode="auto">
          <a:xfrm>
            <a:off x="8016177" y="1614159"/>
            <a:ext cx="1656184" cy="720080"/>
          </a:xfrm>
          <a:prstGeom prst="rect">
            <a:avLst/>
          </a:prstGeom>
          <a:solidFill>
            <a:schemeClr val="bg1">
              <a:lumMod val="8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sz="1400" b="1" dirty="0">
                <a:solidFill>
                  <a:schemeClr val="tx1"/>
                </a:solidFill>
                <a:latin typeface="Montserrat" pitchFamily="2" charset="77"/>
                <a:cs typeface="Tahoma"/>
              </a:rPr>
              <a:t>Envisagent de changer</a:t>
            </a:r>
          </a:p>
        </p:txBody>
      </p:sp>
      <p:sp>
        <p:nvSpPr>
          <p:cNvPr id="21" name="Rectangle 20">
            <a:extLst>
              <a:ext uri="{FF2B5EF4-FFF2-40B4-BE49-F238E27FC236}">
                <a16:creationId xmlns:a16="http://schemas.microsoft.com/office/drawing/2014/main" id="{3EF7A0B8-06A8-004E-BD56-9429785D82A9}"/>
              </a:ext>
            </a:extLst>
          </p:cNvPr>
          <p:cNvSpPr/>
          <p:nvPr/>
        </p:nvSpPr>
        <p:spPr bwMode="auto">
          <a:xfrm>
            <a:off x="9984685" y="1602430"/>
            <a:ext cx="1656184" cy="720080"/>
          </a:xfrm>
          <a:prstGeom prst="rect">
            <a:avLst/>
          </a:prstGeom>
          <a:solidFill>
            <a:schemeClr val="bg1">
              <a:lumMod val="65000"/>
            </a:schemeClr>
          </a:solidFill>
          <a:ln w="12700" cmpd="sng">
            <a:no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sz="1400" b="1" dirty="0">
                <a:solidFill>
                  <a:schemeClr val="bg1"/>
                </a:solidFill>
                <a:latin typeface="Montserrat" pitchFamily="2" charset="77"/>
                <a:cs typeface="Tahoma"/>
              </a:rPr>
              <a:t>Ne l’ont pas envisagé</a:t>
            </a:r>
          </a:p>
        </p:txBody>
      </p:sp>
      <p:sp>
        <p:nvSpPr>
          <p:cNvPr id="22" name="Rectangle 21">
            <a:extLst>
              <a:ext uri="{FF2B5EF4-FFF2-40B4-BE49-F238E27FC236}">
                <a16:creationId xmlns:a16="http://schemas.microsoft.com/office/drawing/2014/main" id="{7B5706AC-1366-2D44-ACB1-0A6A7883D870}"/>
              </a:ext>
            </a:extLst>
          </p:cNvPr>
          <p:cNvSpPr/>
          <p:nvPr/>
        </p:nvSpPr>
        <p:spPr bwMode="auto">
          <a:xfrm>
            <a:off x="2427596" y="4095535"/>
            <a:ext cx="1403223" cy="571993"/>
          </a:xfrm>
          <a:prstGeom prst="rect">
            <a:avLst/>
          </a:prstGeom>
          <a:noFill/>
          <a:ln w="12700" cmpd="sng">
            <a:solidFill>
              <a:schemeClr val="tx1">
                <a:lumMod val="65000"/>
                <a:lumOff val="35000"/>
              </a:schemeClr>
            </a:solid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sz="1400" b="1" dirty="0">
                <a:solidFill>
                  <a:schemeClr val="tx1"/>
                </a:solidFill>
                <a:latin typeface="Montserrat" pitchFamily="2" charset="77"/>
                <a:cs typeface="Tahoma"/>
              </a:rPr>
              <a:t>Électricité</a:t>
            </a:r>
          </a:p>
          <a:p>
            <a:pPr algn="ctr"/>
            <a:r>
              <a:rPr lang="fr-FR" sz="900" dirty="0">
                <a:solidFill>
                  <a:schemeClr val="tx1"/>
                </a:solidFill>
                <a:latin typeface="Montserrat" pitchFamily="2" charset="77"/>
                <a:cs typeface="Tahoma"/>
              </a:rPr>
              <a:t>(N=2016 utilisateurs d’électricité)</a:t>
            </a:r>
          </a:p>
        </p:txBody>
      </p:sp>
      <p:sp>
        <p:nvSpPr>
          <p:cNvPr id="23" name="Rectangle 22">
            <a:extLst>
              <a:ext uri="{FF2B5EF4-FFF2-40B4-BE49-F238E27FC236}">
                <a16:creationId xmlns:a16="http://schemas.microsoft.com/office/drawing/2014/main" id="{AE6E0341-B0EE-7243-9CA1-FB0DFA2EA01C}"/>
              </a:ext>
            </a:extLst>
          </p:cNvPr>
          <p:cNvSpPr/>
          <p:nvPr/>
        </p:nvSpPr>
        <p:spPr bwMode="auto">
          <a:xfrm>
            <a:off x="2443584" y="5424713"/>
            <a:ext cx="1403223" cy="571993"/>
          </a:xfrm>
          <a:prstGeom prst="rect">
            <a:avLst/>
          </a:prstGeom>
          <a:noFill/>
          <a:ln w="12700" cmpd="sng">
            <a:solidFill>
              <a:schemeClr val="tx1">
                <a:lumMod val="65000"/>
                <a:lumOff val="35000"/>
              </a:schemeClr>
            </a:solid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sz="1400" b="1" dirty="0">
                <a:solidFill>
                  <a:schemeClr val="tx1"/>
                </a:solidFill>
                <a:latin typeface="Montserrat" pitchFamily="2" charset="77"/>
                <a:cs typeface="Tahoma"/>
              </a:rPr>
              <a:t>Gaz</a:t>
            </a:r>
          </a:p>
          <a:p>
            <a:pPr algn="ctr"/>
            <a:r>
              <a:rPr lang="fr-FR" sz="900" dirty="0">
                <a:solidFill>
                  <a:schemeClr val="tx1"/>
                </a:solidFill>
                <a:latin typeface="Montserrat" pitchFamily="2" charset="77"/>
                <a:cs typeface="Tahoma"/>
              </a:rPr>
              <a:t>(N=725 utilisateurs de gaz)</a:t>
            </a:r>
          </a:p>
        </p:txBody>
      </p:sp>
      <p:cxnSp>
        <p:nvCxnSpPr>
          <p:cNvPr id="24" name="Connecteur droit 23">
            <a:extLst>
              <a:ext uri="{FF2B5EF4-FFF2-40B4-BE49-F238E27FC236}">
                <a16:creationId xmlns:a16="http://schemas.microsoft.com/office/drawing/2014/main" id="{25CE2F1C-8889-0C4F-A9FB-BCE3E702DFA7}"/>
              </a:ext>
            </a:extLst>
          </p:cNvPr>
          <p:cNvCxnSpPr>
            <a:cxnSpLocks/>
          </p:cNvCxnSpPr>
          <p:nvPr/>
        </p:nvCxnSpPr>
        <p:spPr bwMode="auto">
          <a:xfrm>
            <a:off x="2087614" y="3788228"/>
            <a:ext cx="9553255" cy="0"/>
          </a:xfrm>
          <a:prstGeom prst="line">
            <a:avLst/>
          </a:prstGeom>
          <a:solidFill>
            <a:schemeClr val="accent1"/>
          </a:solidFill>
          <a:ln w="9525" cap="flat" cmpd="sng" algn="ctr">
            <a:solidFill>
              <a:schemeClr val="tx1">
                <a:lumMod val="75000"/>
                <a:lumOff val="25000"/>
              </a:schemeClr>
            </a:solidFill>
            <a:prstDash val="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cteur droit 24">
            <a:extLst>
              <a:ext uri="{FF2B5EF4-FFF2-40B4-BE49-F238E27FC236}">
                <a16:creationId xmlns:a16="http://schemas.microsoft.com/office/drawing/2014/main" id="{BC43BA36-04D8-7143-A221-B831C811BE39}"/>
              </a:ext>
            </a:extLst>
          </p:cNvPr>
          <p:cNvCxnSpPr>
            <a:cxnSpLocks/>
          </p:cNvCxnSpPr>
          <p:nvPr/>
        </p:nvCxnSpPr>
        <p:spPr bwMode="auto">
          <a:xfrm>
            <a:off x="2087614" y="5111313"/>
            <a:ext cx="9553255" cy="0"/>
          </a:xfrm>
          <a:prstGeom prst="line">
            <a:avLst/>
          </a:prstGeom>
          <a:solidFill>
            <a:schemeClr val="accent1"/>
          </a:solidFill>
          <a:ln w="9525" cap="flat" cmpd="sng" algn="ctr">
            <a:solidFill>
              <a:schemeClr val="tx1">
                <a:lumMod val="75000"/>
                <a:lumOff val="25000"/>
              </a:schemeClr>
            </a:solidFill>
            <a:prstDash val="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 name="Rectangle 25">
            <a:extLst>
              <a:ext uri="{FF2B5EF4-FFF2-40B4-BE49-F238E27FC236}">
                <a16:creationId xmlns:a16="http://schemas.microsoft.com/office/drawing/2014/main" id="{44592827-94A8-5547-8B7D-21533A7C9833}"/>
              </a:ext>
            </a:extLst>
          </p:cNvPr>
          <p:cNvSpPr/>
          <p:nvPr/>
        </p:nvSpPr>
        <p:spPr bwMode="auto">
          <a:xfrm>
            <a:off x="2438881" y="2688410"/>
            <a:ext cx="1403223" cy="571993"/>
          </a:xfrm>
          <a:prstGeom prst="rect">
            <a:avLst/>
          </a:prstGeom>
          <a:noFill/>
          <a:ln w="12700" cmpd="sng">
            <a:solidFill>
              <a:schemeClr val="tx1">
                <a:lumMod val="65000"/>
                <a:lumOff val="35000"/>
              </a:schemeClr>
            </a:solidFill>
          </a:ln>
          <a:effectLst/>
        </p:spPr>
        <p:style>
          <a:lnRef idx="1">
            <a:schemeClr val="accent1"/>
          </a:lnRef>
          <a:fillRef idx="2">
            <a:schemeClr val="accent1"/>
          </a:fillRef>
          <a:effectRef idx="1">
            <a:schemeClr val="accent1"/>
          </a:effectRef>
          <a:fontRef idx="minor">
            <a:schemeClr val="dk1"/>
          </a:fontRef>
        </p:style>
        <p:txBody>
          <a:bodyPr wrap="square" lIns="84198" tIns="42099" rIns="84198" bIns="42099" rtlCol="0" anchor="ctr">
            <a:noAutofit/>
          </a:bodyPr>
          <a:lstStyle/>
          <a:p>
            <a:pPr algn="ctr"/>
            <a:r>
              <a:rPr lang="fr-FR" sz="1400" b="1" dirty="0">
                <a:solidFill>
                  <a:schemeClr val="tx1"/>
                </a:solidFill>
                <a:latin typeface="Montserrat" pitchFamily="2" charset="77"/>
                <a:cs typeface="Tahoma"/>
              </a:rPr>
              <a:t>TOTAL</a:t>
            </a:r>
          </a:p>
          <a:p>
            <a:pPr algn="ctr"/>
            <a:r>
              <a:rPr lang="fr-FR" sz="900" dirty="0">
                <a:solidFill>
                  <a:schemeClr val="tx1"/>
                </a:solidFill>
                <a:latin typeface="Montserrat" pitchFamily="2" charset="77"/>
                <a:cs typeface="Tahoma"/>
              </a:rPr>
              <a:t>(N=2016)</a:t>
            </a:r>
          </a:p>
        </p:txBody>
      </p:sp>
      <p:sp>
        <p:nvSpPr>
          <p:cNvPr id="39" name="ZoneTexte 38">
            <a:extLst>
              <a:ext uri="{FF2B5EF4-FFF2-40B4-BE49-F238E27FC236}">
                <a16:creationId xmlns:a16="http://schemas.microsoft.com/office/drawing/2014/main" id="{DCF4BEC5-A648-0040-AF9E-3C42441D414F}"/>
              </a:ext>
            </a:extLst>
          </p:cNvPr>
          <p:cNvSpPr txBox="1"/>
          <p:nvPr/>
        </p:nvSpPr>
        <p:spPr>
          <a:xfrm>
            <a:off x="8584590" y="6239130"/>
            <a:ext cx="1594544" cy="461665"/>
          </a:xfrm>
          <a:prstGeom prst="rect">
            <a:avLst/>
          </a:prstGeom>
          <a:noFill/>
        </p:spPr>
        <p:txBody>
          <a:bodyPr wrap="square" rtlCol="0">
            <a:spAutoFit/>
          </a:bodyPr>
          <a:lstStyle/>
          <a:p>
            <a:pPr algn="r"/>
            <a:r>
              <a:rPr lang="fr-FR" sz="1200" b="1" dirty="0"/>
              <a:t>Rappel 2020</a:t>
            </a:r>
          </a:p>
          <a:p>
            <a:pPr algn="r"/>
            <a:r>
              <a:rPr lang="fr-FR" sz="1200" i="1" dirty="0"/>
              <a:t>Rappel 2019</a:t>
            </a:r>
          </a:p>
        </p:txBody>
      </p:sp>
      <p:pic>
        <p:nvPicPr>
          <p:cNvPr id="40" name="Graphique 39" descr="Internet">
            <a:extLst>
              <a:ext uri="{FF2B5EF4-FFF2-40B4-BE49-F238E27FC236}">
                <a16:creationId xmlns:a16="http://schemas.microsoft.com/office/drawing/2014/main" id="{21084BF3-7416-5A45-8B0F-8093FEE2D76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844469" y="3070253"/>
            <a:ext cx="377574" cy="298356"/>
          </a:xfrm>
          <a:prstGeom prst="rect">
            <a:avLst/>
          </a:prstGeom>
        </p:spPr>
      </p:pic>
      <p:pic>
        <p:nvPicPr>
          <p:cNvPr id="41" name="Graphique 40" descr="Téléphone à haut-parleur">
            <a:extLst>
              <a:ext uri="{FF2B5EF4-FFF2-40B4-BE49-F238E27FC236}">
                <a16:creationId xmlns:a16="http://schemas.microsoft.com/office/drawing/2014/main" id="{E9485A35-E741-F34E-8BC1-B5583A47D8C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879838" y="2911595"/>
            <a:ext cx="321335" cy="253917"/>
          </a:xfrm>
          <a:prstGeom prst="rect">
            <a:avLst/>
          </a:prstGeom>
        </p:spPr>
      </p:pic>
      <p:sp>
        <p:nvSpPr>
          <p:cNvPr id="30" name="ZoneTexte 1">
            <a:extLst>
              <a:ext uri="{FF2B5EF4-FFF2-40B4-BE49-F238E27FC236}">
                <a16:creationId xmlns:a16="http://schemas.microsoft.com/office/drawing/2014/main" id="{E4B0DBB6-4EC2-D74A-A497-78755F37F7B1}"/>
              </a:ext>
            </a:extLst>
          </p:cNvPr>
          <p:cNvSpPr txBox="1"/>
          <p:nvPr/>
        </p:nvSpPr>
        <p:spPr>
          <a:xfrm>
            <a:off x="3280683" y="6084733"/>
            <a:ext cx="2985559"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00" dirty="0">
                <a:solidFill>
                  <a:srgbClr val="7F7F7F"/>
                </a:solidFill>
                <a:latin typeface="Tahoma" panose="020B0604030504040204" pitchFamily="34" charset="0"/>
                <a:ea typeface="Tahoma" panose="020B0604030504040204" pitchFamily="34" charset="0"/>
                <a:cs typeface="Tahoma" panose="020B0604030504040204" pitchFamily="34" charset="0"/>
              </a:rPr>
              <a:t>(Soit 23% depuis plus d’un an</a:t>
            </a:r>
          </a:p>
          <a:p>
            <a:r>
              <a:rPr lang="fr-FR" sz="1000" dirty="0">
                <a:solidFill>
                  <a:srgbClr val="7F7F7F"/>
                </a:solidFill>
                <a:latin typeface="Tahoma" panose="020B0604030504040204" pitchFamily="34" charset="0"/>
                <a:ea typeface="Tahoma" panose="020B0604030504040204" pitchFamily="34" charset="0"/>
                <a:cs typeface="Tahoma" panose="020B0604030504040204" pitchFamily="34" charset="0"/>
              </a:rPr>
              <a:t>               et 10% dans les 12 derniers mois) </a:t>
            </a:r>
          </a:p>
          <a:p>
            <a:pPr algn="ctr"/>
            <a:endParaRPr lang="fr-FR" sz="1000" dirty="0">
              <a:solidFill>
                <a:srgbClr val="7F7F7F"/>
              </a:solidFill>
            </a:endParaRPr>
          </a:p>
        </p:txBody>
      </p:sp>
      <p:sp>
        <p:nvSpPr>
          <p:cNvPr id="32" name="Rectangle 31">
            <a:extLst>
              <a:ext uri="{FF2B5EF4-FFF2-40B4-BE49-F238E27FC236}">
                <a16:creationId xmlns:a16="http://schemas.microsoft.com/office/drawing/2014/main" id="{1F29D747-859B-964F-900D-FD4ADC8325B6}"/>
              </a:ext>
            </a:extLst>
          </p:cNvPr>
          <p:cNvSpPr/>
          <p:nvPr/>
        </p:nvSpPr>
        <p:spPr>
          <a:xfrm rot="16200000">
            <a:off x="5461411" y="4219692"/>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33" name="Rectangle 32">
            <a:extLst>
              <a:ext uri="{FF2B5EF4-FFF2-40B4-BE49-F238E27FC236}">
                <a16:creationId xmlns:a16="http://schemas.microsoft.com/office/drawing/2014/main" id="{6D0E656E-CAF1-584F-80BB-6A07983B5E37}"/>
              </a:ext>
            </a:extLst>
          </p:cNvPr>
          <p:cNvSpPr/>
          <p:nvPr/>
        </p:nvSpPr>
        <p:spPr>
          <a:xfrm rot="16200000">
            <a:off x="7292680" y="2887276"/>
            <a:ext cx="341760" cy="307777"/>
          </a:xfrm>
          <a:prstGeom prst="rect">
            <a:avLst/>
          </a:prstGeom>
        </p:spPr>
        <p:txBody>
          <a:bodyPr wrap="squar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34" name="Rectangle 33">
            <a:extLst>
              <a:ext uri="{FF2B5EF4-FFF2-40B4-BE49-F238E27FC236}">
                <a16:creationId xmlns:a16="http://schemas.microsoft.com/office/drawing/2014/main" id="{FEEEF0F6-8B95-9F45-B6C1-82FB6B4565B0}"/>
              </a:ext>
            </a:extLst>
          </p:cNvPr>
          <p:cNvSpPr/>
          <p:nvPr/>
        </p:nvSpPr>
        <p:spPr>
          <a:xfrm rot="16200000">
            <a:off x="7271227" y="4144169"/>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35" name="Rectangle 34">
            <a:extLst>
              <a:ext uri="{FF2B5EF4-FFF2-40B4-BE49-F238E27FC236}">
                <a16:creationId xmlns:a16="http://schemas.microsoft.com/office/drawing/2014/main" id="{7338D2D4-0EEF-A24F-903B-FAC68FC81BA1}"/>
              </a:ext>
            </a:extLst>
          </p:cNvPr>
          <p:cNvSpPr/>
          <p:nvPr/>
        </p:nvSpPr>
        <p:spPr>
          <a:xfrm rot="16200000">
            <a:off x="9447616" y="2956177"/>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sp>
        <p:nvSpPr>
          <p:cNvPr id="36" name="Rectangle 35">
            <a:extLst>
              <a:ext uri="{FF2B5EF4-FFF2-40B4-BE49-F238E27FC236}">
                <a16:creationId xmlns:a16="http://schemas.microsoft.com/office/drawing/2014/main" id="{30DCFACA-C85F-5D4D-81D9-66C6FCDF98A5}"/>
              </a:ext>
            </a:extLst>
          </p:cNvPr>
          <p:cNvSpPr/>
          <p:nvPr/>
        </p:nvSpPr>
        <p:spPr>
          <a:xfrm rot="16200000">
            <a:off x="9364871" y="4201192"/>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pic>
        <p:nvPicPr>
          <p:cNvPr id="42" name="chart">
            <a:extLst>
              <a:ext uri="{FF2B5EF4-FFF2-40B4-BE49-F238E27FC236}">
                <a16:creationId xmlns:a16="http://schemas.microsoft.com/office/drawing/2014/main" id="{564B378B-5FEE-EA4B-937C-1AB4D5E4EE7C}"/>
              </a:ext>
            </a:extLst>
          </p:cNvPr>
          <p:cNvPicPr>
            <a:picLocks noChangeAspect="1"/>
          </p:cNvPicPr>
          <p:nvPr/>
        </p:nvPicPr>
        <p:blipFill>
          <a:blip r:embed="rId9"/>
          <a:stretch>
            <a:fillRect/>
          </a:stretch>
        </p:blipFill>
        <p:spPr>
          <a:xfrm>
            <a:off x="11835127" y="4328261"/>
            <a:ext cx="317505" cy="330203"/>
          </a:xfrm>
          <a:prstGeom prst="rect">
            <a:avLst/>
          </a:prstGeom>
        </p:spPr>
      </p:pic>
      <p:sp>
        <p:nvSpPr>
          <p:cNvPr id="43" name="Rectangle 42">
            <a:extLst>
              <a:ext uri="{FF2B5EF4-FFF2-40B4-BE49-F238E27FC236}">
                <a16:creationId xmlns:a16="http://schemas.microsoft.com/office/drawing/2014/main" id="{39D7FF10-14EC-F34A-BAB8-30469ADBE019}"/>
              </a:ext>
            </a:extLst>
          </p:cNvPr>
          <p:cNvSpPr/>
          <p:nvPr/>
        </p:nvSpPr>
        <p:spPr>
          <a:xfrm rot="16200000">
            <a:off x="7292680" y="5499018"/>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pic>
        <p:nvPicPr>
          <p:cNvPr id="44" name="chart">
            <a:extLst>
              <a:ext uri="{FF2B5EF4-FFF2-40B4-BE49-F238E27FC236}">
                <a16:creationId xmlns:a16="http://schemas.microsoft.com/office/drawing/2014/main" id="{D1136CD3-EA00-874B-B885-F795D193F3BA}"/>
              </a:ext>
            </a:extLst>
          </p:cNvPr>
          <p:cNvPicPr>
            <a:picLocks noChangeAspect="1"/>
          </p:cNvPicPr>
          <p:nvPr/>
        </p:nvPicPr>
        <p:blipFill>
          <a:blip r:embed="rId9"/>
          <a:stretch>
            <a:fillRect/>
          </a:stretch>
        </p:blipFill>
        <p:spPr>
          <a:xfrm>
            <a:off x="11874495" y="5435262"/>
            <a:ext cx="317505" cy="330203"/>
          </a:xfrm>
          <a:prstGeom prst="rect">
            <a:avLst/>
          </a:prstGeom>
        </p:spPr>
      </p:pic>
      <p:pic>
        <p:nvPicPr>
          <p:cNvPr id="52" name="Graphique 51" descr="Internet">
            <a:extLst>
              <a:ext uri="{FF2B5EF4-FFF2-40B4-BE49-F238E27FC236}">
                <a16:creationId xmlns:a16="http://schemas.microsoft.com/office/drawing/2014/main" id="{A4BDDEF0-B204-7B46-B18B-21007F4BAFE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705157" y="3083820"/>
            <a:ext cx="377574" cy="298356"/>
          </a:xfrm>
          <a:prstGeom prst="rect">
            <a:avLst/>
          </a:prstGeom>
        </p:spPr>
      </p:pic>
      <p:pic>
        <p:nvPicPr>
          <p:cNvPr id="53" name="Graphique 52" descr="Téléphone à haut-parleur">
            <a:extLst>
              <a:ext uri="{FF2B5EF4-FFF2-40B4-BE49-F238E27FC236}">
                <a16:creationId xmlns:a16="http://schemas.microsoft.com/office/drawing/2014/main" id="{4BD817F5-07A1-3D41-A128-C9C6E83DD3E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728354" y="2897497"/>
            <a:ext cx="321335" cy="253917"/>
          </a:xfrm>
          <a:prstGeom prst="rect">
            <a:avLst/>
          </a:prstGeom>
        </p:spPr>
      </p:pic>
      <p:pic>
        <p:nvPicPr>
          <p:cNvPr id="54" name="Graphique 53" descr="Internet">
            <a:extLst>
              <a:ext uri="{FF2B5EF4-FFF2-40B4-BE49-F238E27FC236}">
                <a16:creationId xmlns:a16="http://schemas.microsoft.com/office/drawing/2014/main" id="{3A7EA913-B8E9-CE4B-93C6-DA2824E239B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740327" y="4329216"/>
            <a:ext cx="377574" cy="298356"/>
          </a:xfrm>
          <a:prstGeom prst="rect">
            <a:avLst/>
          </a:prstGeom>
        </p:spPr>
      </p:pic>
      <p:pic>
        <p:nvPicPr>
          <p:cNvPr id="55" name="Graphique 54" descr="Téléphone à haut-parleur">
            <a:extLst>
              <a:ext uri="{FF2B5EF4-FFF2-40B4-BE49-F238E27FC236}">
                <a16:creationId xmlns:a16="http://schemas.microsoft.com/office/drawing/2014/main" id="{035E30A9-CDB0-5A4E-BC27-F4A2FB10147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763524" y="4142893"/>
            <a:ext cx="321335" cy="253917"/>
          </a:xfrm>
          <a:prstGeom prst="rect">
            <a:avLst/>
          </a:prstGeom>
        </p:spPr>
      </p:pic>
      <p:pic>
        <p:nvPicPr>
          <p:cNvPr id="56" name="Graphique 55" descr="Internet">
            <a:extLst>
              <a:ext uri="{FF2B5EF4-FFF2-40B4-BE49-F238E27FC236}">
                <a16:creationId xmlns:a16="http://schemas.microsoft.com/office/drawing/2014/main" id="{6447DD82-2331-5F4C-B29E-C0E60768575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705157" y="5724260"/>
            <a:ext cx="377574" cy="298356"/>
          </a:xfrm>
          <a:prstGeom prst="rect">
            <a:avLst/>
          </a:prstGeom>
        </p:spPr>
      </p:pic>
      <p:pic>
        <p:nvPicPr>
          <p:cNvPr id="57" name="Graphique 56" descr="Téléphone à haut-parleur">
            <a:extLst>
              <a:ext uri="{FF2B5EF4-FFF2-40B4-BE49-F238E27FC236}">
                <a16:creationId xmlns:a16="http://schemas.microsoft.com/office/drawing/2014/main" id="{6CB1E34B-2901-0942-BBC0-9B4E568A590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728354" y="5537937"/>
            <a:ext cx="321335" cy="253917"/>
          </a:xfrm>
          <a:prstGeom prst="rect">
            <a:avLst/>
          </a:prstGeom>
        </p:spPr>
      </p:pic>
      <p:pic>
        <p:nvPicPr>
          <p:cNvPr id="58" name="Graphique 57" descr="Internet">
            <a:extLst>
              <a:ext uri="{FF2B5EF4-FFF2-40B4-BE49-F238E27FC236}">
                <a16:creationId xmlns:a16="http://schemas.microsoft.com/office/drawing/2014/main" id="{9FB22F04-D6B2-E646-84BB-3E5C9A1159A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882466" y="3167738"/>
            <a:ext cx="377574" cy="298356"/>
          </a:xfrm>
          <a:prstGeom prst="rect">
            <a:avLst/>
          </a:prstGeom>
        </p:spPr>
      </p:pic>
      <p:pic>
        <p:nvPicPr>
          <p:cNvPr id="59" name="Graphique 58" descr="Téléphone à haut-parleur">
            <a:extLst>
              <a:ext uri="{FF2B5EF4-FFF2-40B4-BE49-F238E27FC236}">
                <a16:creationId xmlns:a16="http://schemas.microsoft.com/office/drawing/2014/main" id="{1705CB86-27D3-2743-852F-E6616B3CD289}"/>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948322" y="2981971"/>
            <a:ext cx="321335" cy="253917"/>
          </a:xfrm>
          <a:prstGeom prst="rect">
            <a:avLst/>
          </a:prstGeom>
        </p:spPr>
      </p:pic>
      <p:pic>
        <p:nvPicPr>
          <p:cNvPr id="60" name="chart">
            <a:extLst>
              <a:ext uri="{FF2B5EF4-FFF2-40B4-BE49-F238E27FC236}">
                <a16:creationId xmlns:a16="http://schemas.microsoft.com/office/drawing/2014/main" id="{D0B73454-B082-F34F-8A14-7AC13D085FB0}"/>
              </a:ext>
            </a:extLst>
          </p:cNvPr>
          <p:cNvPicPr>
            <a:picLocks noChangeAspect="1"/>
          </p:cNvPicPr>
          <p:nvPr/>
        </p:nvPicPr>
        <p:blipFill>
          <a:blip r:embed="rId9"/>
          <a:stretch>
            <a:fillRect/>
          </a:stretch>
        </p:blipFill>
        <p:spPr>
          <a:xfrm>
            <a:off x="9439039" y="3177128"/>
            <a:ext cx="317505" cy="330203"/>
          </a:xfrm>
          <a:prstGeom prst="rect">
            <a:avLst/>
          </a:prstGeom>
        </p:spPr>
      </p:pic>
      <p:pic>
        <p:nvPicPr>
          <p:cNvPr id="61" name="Graphique 60" descr="Internet">
            <a:extLst>
              <a:ext uri="{FF2B5EF4-FFF2-40B4-BE49-F238E27FC236}">
                <a16:creationId xmlns:a16="http://schemas.microsoft.com/office/drawing/2014/main" id="{83AC436F-1F21-9C4E-966F-D54777FE47AD}"/>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831901" y="4448024"/>
            <a:ext cx="377574" cy="298356"/>
          </a:xfrm>
          <a:prstGeom prst="rect">
            <a:avLst/>
          </a:prstGeom>
        </p:spPr>
      </p:pic>
      <p:pic>
        <p:nvPicPr>
          <p:cNvPr id="62" name="Graphique 61" descr="Téléphone à haut-parleur">
            <a:extLst>
              <a:ext uri="{FF2B5EF4-FFF2-40B4-BE49-F238E27FC236}">
                <a16:creationId xmlns:a16="http://schemas.microsoft.com/office/drawing/2014/main" id="{65C1C99A-1E80-3A4F-9C3D-6805290344E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882466" y="4263835"/>
            <a:ext cx="321335" cy="253917"/>
          </a:xfrm>
          <a:prstGeom prst="rect">
            <a:avLst/>
          </a:prstGeom>
        </p:spPr>
      </p:pic>
      <p:pic>
        <p:nvPicPr>
          <p:cNvPr id="63" name="chart">
            <a:extLst>
              <a:ext uri="{FF2B5EF4-FFF2-40B4-BE49-F238E27FC236}">
                <a16:creationId xmlns:a16="http://schemas.microsoft.com/office/drawing/2014/main" id="{577DD5F9-05E3-6846-AD1D-55920B6E4204}"/>
              </a:ext>
            </a:extLst>
          </p:cNvPr>
          <p:cNvPicPr>
            <a:picLocks noChangeAspect="1"/>
          </p:cNvPicPr>
          <p:nvPr/>
        </p:nvPicPr>
        <p:blipFill>
          <a:blip r:embed="rId9"/>
          <a:stretch>
            <a:fillRect/>
          </a:stretch>
        </p:blipFill>
        <p:spPr>
          <a:xfrm>
            <a:off x="9382109" y="4446568"/>
            <a:ext cx="317505" cy="330203"/>
          </a:xfrm>
          <a:prstGeom prst="rect">
            <a:avLst/>
          </a:prstGeom>
        </p:spPr>
      </p:pic>
      <p:pic>
        <p:nvPicPr>
          <p:cNvPr id="64" name="Graphique 63" descr="Internet">
            <a:extLst>
              <a:ext uri="{FF2B5EF4-FFF2-40B4-BE49-F238E27FC236}">
                <a16:creationId xmlns:a16="http://schemas.microsoft.com/office/drawing/2014/main" id="{6F392D49-11A4-1D4D-A994-DE31DE5A896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859269" y="5660482"/>
            <a:ext cx="377574" cy="298356"/>
          </a:xfrm>
          <a:prstGeom prst="rect">
            <a:avLst/>
          </a:prstGeom>
        </p:spPr>
      </p:pic>
      <p:pic>
        <p:nvPicPr>
          <p:cNvPr id="65" name="Graphique 64" descr="Téléphone à haut-parleur">
            <a:extLst>
              <a:ext uri="{FF2B5EF4-FFF2-40B4-BE49-F238E27FC236}">
                <a16:creationId xmlns:a16="http://schemas.microsoft.com/office/drawing/2014/main" id="{92798808-011F-7744-B692-7B101003CB5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882466" y="5474159"/>
            <a:ext cx="321335" cy="253917"/>
          </a:xfrm>
          <a:prstGeom prst="rect">
            <a:avLst/>
          </a:prstGeom>
        </p:spPr>
      </p:pic>
      <p:pic>
        <p:nvPicPr>
          <p:cNvPr id="66" name="chart">
            <a:extLst>
              <a:ext uri="{FF2B5EF4-FFF2-40B4-BE49-F238E27FC236}">
                <a16:creationId xmlns:a16="http://schemas.microsoft.com/office/drawing/2014/main" id="{0FA1A698-5802-9046-A223-77CB6C7B2CB6}"/>
              </a:ext>
            </a:extLst>
          </p:cNvPr>
          <p:cNvPicPr>
            <a:picLocks noChangeAspect="1"/>
          </p:cNvPicPr>
          <p:nvPr/>
        </p:nvPicPr>
        <p:blipFill>
          <a:blip r:embed="rId9"/>
          <a:stretch>
            <a:fillRect/>
          </a:stretch>
        </p:blipFill>
        <p:spPr>
          <a:xfrm>
            <a:off x="9556969" y="5625731"/>
            <a:ext cx="317505" cy="330203"/>
          </a:xfrm>
          <a:prstGeom prst="rect">
            <a:avLst/>
          </a:prstGeom>
        </p:spPr>
      </p:pic>
      <p:pic>
        <p:nvPicPr>
          <p:cNvPr id="67" name="Graphique 66" descr="Internet">
            <a:extLst>
              <a:ext uri="{FF2B5EF4-FFF2-40B4-BE49-F238E27FC236}">
                <a16:creationId xmlns:a16="http://schemas.microsoft.com/office/drawing/2014/main" id="{34D83826-4CC3-1743-AD20-1133AD02A03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192158" y="4529283"/>
            <a:ext cx="377574" cy="298356"/>
          </a:xfrm>
          <a:prstGeom prst="rect">
            <a:avLst/>
          </a:prstGeom>
        </p:spPr>
      </p:pic>
      <p:pic>
        <p:nvPicPr>
          <p:cNvPr id="68" name="Graphique 67" descr="Téléphone à haut-parleur">
            <a:extLst>
              <a:ext uri="{FF2B5EF4-FFF2-40B4-BE49-F238E27FC236}">
                <a16:creationId xmlns:a16="http://schemas.microsoft.com/office/drawing/2014/main" id="{28D28853-0867-504D-B907-7C021C2A060E}"/>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1215355" y="4342960"/>
            <a:ext cx="321335" cy="253917"/>
          </a:xfrm>
          <a:prstGeom prst="rect">
            <a:avLst/>
          </a:prstGeom>
        </p:spPr>
      </p:pic>
      <p:pic>
        <p:nvPicPr>
          <p:cNvPr id="69" name="Graphique 68" descr="Internet">
            <a:extLst>
              <a:ext uri="{FF2B5EF4-FFF2-40B4-BE49-F238E27FC236}">
                <a16:creationId xmlns:a16="http://schemas.microsoft.com/office/drawing/2014/main" id="{40A10CD8-69A4-DD47-A453-C2FFFE46909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203882" y="3235888"/>
            <a:ext cx="377574" cy="298356"/>
          </a:xfrm>
          <a:prstGeom prst="rect">
            <a:avLst/>
          </a:prstGeom>
        </p:spPr>
      </p:pic>
      <p:pic>
        <p:nvPicPr>
          <p:cNvPr id="70" name="Graphique 69" descr="Téléphone à haut-parleur">
            <a:extLst>
              <a:ext uri="{FF2B5EF4-FFF2-40B4-BE49-F238E27FC236}">
                <a16:creationId xmlns:a16="http://schemas.microsoft.com/office/drawing/2014/main" id="{4F660390-7795-C24A-8373-0E76AFE9250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1227079" y="3049565"/>
            <a:ext cx="321335" cy="253917"/>
          </a:xfrm>
          <a:prstGeom prst="rect">
            <a:avLst/>
          </a:prstGeom>
        </p:spPr>
      </p:pic>
      <p:pic>
        <p:nvPicPr>
          <p:cNvPr id="71" name="Graphique 70" descr="Internet">
            <a:extLst>
              <a:ext uri="{FF2B5EF4-FFF2-40B4-BE49-F238E27FC236}">
                <a16:creationId xmlns:a16="http://schemas.microsoft.com/office/drawing/2014/main" id="{4A91B911-AA0F-2D40-827B-516A2D0470D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239051" y="5642971"/>
            <a:ext cx="377574" cy="298356"/>
          </a:xfrm>
          <a:prstGeom prst="rect">
            <a:avLst/>
          </a:prstGeom>
        </p:spPr>
      </p:pic>
      <p:pic>
        <p:nvPicPr>
          <p:cNvPr id="72" name="Graphique 71" descr="Téléphone à haut-parleur">
            <a:extLst>
              <a:ext uri="{FF2B5EF4-FFF2-40B4-BE49-F238E27FC236}">
                <a16:creationId xmlns:a16="http://schemas.microsoft.com/office/drawing/2014/main" id="{3B911C3B-42AB-5B4F-AEB8-F73B1E6E806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1262248" y="5456648"/>
            <a:ext cx="321335" cy="253917"/>
          </a:xfrm>
          <a:prstGeom prst="rect">
            <a:avLst/>
          </a:prstGeom>
        </p:spPr>
      </p:pic>
      <p:sp>
        <p:nvSpPr>
          <p:cNvPr id="73" name="Rectangle 72">
            <a:extLst>
              <a:ext uri="{FF2B5EF4-FFF2-40B4-BE49-F238E27FC236}">
                <a16:creationId xmlns:a16="http://schemas.microsoft.com/office/drawing/2014/main" id="{EE05B4E8-CBFB-8A44-AC25-023D09263C3C}"/>
              </a:ext>
            </a:extLst>
          </p:cNvPr>
          <p:cNvSpPr/>
          <p:nvPr/>
        </p:nvSpPr>
        <p:spPr>
          <a:xfrm rot="16200000">
            <a:off x="11867232" y="4489924"/>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pic>
        <p:nvPicPr>
          <p:cNvPr id="74" name="chart">
            <a:extLst>
              <a:ext uri="{FF2B5EF4-FFF2-40B4-BE49-F238E27FC236}">
                <a16:creationId xmlns:a16="http://schemas.microsoft.com/office/drawing/2014/main" id="{104FFF89-A669-204E-A123-2A1BA62FAAB1}"/>
              </a:ext>
            </a:extLst>
          </p:cNvPr>
          <p:cNvPicPr>
            <a:picLocks noChangeAspect="1"/>
          </p:cNvPicPr>
          <p:nvPr/>
        </p:nvPicPr>
        <p:blipFill>
          <a:blip r:embed="rId9"/>
          <a:stretch>
            <a:fillRect/>
          </a:stretch>
        </p:blipFill>
        <p:spPr>
          <a:xfrm>
            <a:off x="11872528" y="3045506"/>
            <a:ext cx="317505" cy="330203"/>
          </a:xfrm>
          <a:prstGeom prst="rect">
            <a:avLst/>
          </a:prstGeom>
        </p:spPr>
      </p:pic>
      <p:sp>
        <p:nvSpPr>
          <p:cNvPr id="75" name="Rectangle 74">
            <a:extLst>
              <a:ext uri="{FF2B5EF4-FFF2-40B4-BE49-F238E27FC236}">
                <a16:creationId xmlns:a16="http://schemas.microsoft.com/office/drawing/2014/main" id="{C77BD1B2-167F-E444-BE27-262B5360F7B4}"/>
              </a:ext>
            </a:extLst>
          </p:cNvPr>
          <p:cNvSpPr/>
          <p:nvPr/>
        </p:nvSpPr>
        <p:spPr>
          <a:xfrm rot="16200000">
            <a:off x="11860400" y="3197845"/>
            <a:ext cx="341760" cy="307777"/>
          </a:xfrm>
          <a:prstGeom prst="rect">
            <a:avLst/>
          </a:prstGeom>
        </p:spPr>
        <p:txBody>
          <a:bodyPr wrap="none">
            <a:spAutoFit/>
          </a:bodyPr>
          <a:lstStyle/>
          <a:p>
            <a:r>
              <a:rPr lang="fr-FR" sz="1400" dirty="0">
                <a:solidFill>
                  <a:srgbClr val="00FF30"/>
                </a:solidFill>
                <a:latin typeface="Wingdings"/>
                <a:ea typeface="Wingdings"/>
                <a:cs typeface="Wingdings"/>
                <a:sym typeface="Wingdings"/>
              </a:rPr>
              <a:t></a:t>
            </a:r>
            <a:endParaRPr lang="fr-FR" sz="2000" dirty="0"/>
          </a:p>
        </p:txBody>
      </p:sp>
      <p:pic>
        <p:nvPicPr>
          <p:cNvPr id="76" name="Image 75">
            <a:extLst>
              <a:ext uri="{FF2B5EF4-FFF2-40B4-BE49-F238E27FC236}">
                <a16:creationId xmlns:a16="http://schemas.microsoft.com/office/drawing/2014/main" id="{94FA0960-0834-FB4B-9C49-999AE7DCAA80}"/>
              </a:ext>
            </a:extLst>
          </p:cNvPr>
          <p:cNvPicPr>
            <a:picLocks noChangeAspect="1"/>
          </p:cNvPicPr>
          <p:nvPr/>
        </p:nvPicPr>
        <p:blipFill>
          <a:blip r:embed="rId10"/>
          <a:stretch>
            <a:fillRect/>
          </a:stretch>
        </p:blipFill>
        <p:spPr>
          <a:xfrm rot="5400000">
            <a:off x="766195" y="2473529"/>
            <a:ext cx="663548" cy="692222"/>
          </a:xfrm>
          <a:prstGeom prst="rect">
            <a:avLst/>
          </a:prstGeom>
        </p:spPr>
      </p:pic>
      <p:sp>
        <p:nvSpPr>
          <p:cNvPr id="77" name="Rectangle 76">
            <a:extLst>
              <a:ext uri="{FF2B5EF4-FFF2-40B4-BE49-F238E27FC236}">
                <a16:creationId xmlns:a16="http://schemas.microsoft.com/office/drawing/2014/main" id="{7DD8FF7F-5417-0342-87E1-84822278BC80}"/>
              </a:ext>
            </a:extLst>
          </p:cNvPr>
          <p:cNvSpPr/>
          <p:nvPr/>
        </p:nvSpPr>
        <p:spPr bwMode="auto">
          <a:xfrm>
            <a:off x="95891" y="3184858"/>
            <a:ext cx="2168694" cy="2587072"/>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résultats sont comparables à ceux de 2020.</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44% des foyers français n’ont jamais envisagé de changer de fournisseur et 30% l’ont réellement fait.</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tendance à changer de fournisseur est plus marquée pour le gaz que pour l’électricité.</a:t>
            </a:r>
          </a:p>
        </p:txBody>
      </p:sp>
    </p:spTree>
    <p:extLst>
      <p:ext uri="{BB962C8B-B14F-4D97-AF65-F5344CB8AC3E}">
        <p14:creationId xmlns:p14="http://schemas.microsoft.com/office/powerpoint/2010/main" val="3563360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p15">
            <a:extLst>
              <a:ext uri="{FF2B5EF4-FFF2-40B4-BE49-F238E27FC236}">
                <a16:creationId xmlns:a16="http://schemas.microsoft.com/office/drawing/2014/main" id="{6F61A483-B26D-1446-AB45-4B8262426A68}"/>
              </a:ext>
            </a:extLst>
          </p:cNvPr>
          <p:cNvSpPr/>
          <p:nvPr/>
        </p:nvSpPr>
        <p:spPr>
          <a:xfrm>
            <a:off x="-960784" y="-1408163"/>
            <a:ext cx="3991200" cy="3991200"/>
          </a:xfrm>
          <a:prstGeom prst="ellipse">
            <a:avLst/>
          </a:prstGeom>
          <a:no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sp>
        <p:nvSpPr>
          <p:cNvPr id="5" name="Google Shape;72;p15">
            <a:extLst>
              <a:ext uri="{FF2B5EF4-FFF2-40B4-BE49-F238E27FC236}">
                <a16:creationId xmlns:a16="http://schemas.microsoft.com/office/drawing/2014/main" id="{AD6AC769-1337-7948-91D1-7983B483CB0F}"/>
              </a:ext>
            </a:extLst>
          </p:cNvPr>
          <p:cNvSpPr txBox="1"/>
          <p:nvPr/>
        </p:nvSpPr>
        <p:spPr>
          <a:xfrm>
            <a:off x="591015" y="2708920"/>
            <a:ext cx="11237285" cy="2325000"/>
          </a:xfrm>
          <a:prstGeom prst="rect">
            <a:avLst/>
          </a:prstGeom>
          <a:noFill/>
          <a:ln>
            <a:noFill/>
          </a:ln>
        </p:spPr>
        <p:txBody>
          <a:bodyPr spcFirstLastPara="1" wrap="square" lIns="91425" tIns="91425" rIns="91425" bIns="91425" anchor="ctr" anchorCtr="0">
            <a:noAutofit/>
          </a:bodyPr>
          <a:lstStyle/>
          <a:p>
            <a:pPr algn="ctr"/>
            <a:r>
              <a:rPr lang="fr" sz="4800" dirty="0">
                <a:solidFill>
                  <a:srgbClr val="00FF00"/>
                </a:solidFill>
                <a:latin typeface="Montserrat ExtraBold"/>
                <a:ea typeface="Montserrat ExtraBold"/>
                <a:cs typeface="Montserrat ExtraBold"/>
                <a:sym typeface="Montserrat ExtraBold"/>
              </a:rPr>
              <a:t>.</a:t>
            </a:r>
            <a:r>
              <a:rPr lang="fr-FR" sz="4000" dirty="0">
                <a:latin typeface="Montserrat ExtraBold"/>
                <a:ea typeface="Montserrat ExtraBold"/>
                <a:cs typeface="Montserrat ExtraBold"/>
                <a:sym typeface="Montserrat ExtraBold"/>
              </a:rPr>
              <a:t>préoccupation des Français vis-à-vis de leurs dépenses énergétiques</a:t>
            </a:r>
            <a:endParaRPr sz="4000" dirty="0">
              <a:latin typeface="Montserrat ExtraBold"/>
              <a:ea typeface="Montserrat ExtraBold"/>
              <a:cs typeface="Montserrat ExtraBold"/>
              <a:sym typeface="Montserrat ExtraBold"/>
            </a:endParaRPr>
          </a:p>
        </p:txBody>
      </p:sp>
      <p:sp>
        <p:nvSpPr>
          <p:cNvPr id="6" name="Google Shape;73;p15">
            <a:extLst>
              <a:ext uri="{FF2B5EF4-FFF2-40B4-BE49-F238E27FC236}">
                <a16:creationId xmlns:a16="http://schemas.microsoft.com/office/drawing/2014/main" id="{7A3DE9BF-9DEB-C74E-8DD2-DAB1097F68EB}"/>
              </a:ext>
            </a:extLst>
          </p:cNvPr>
          <p:cNvSpPr/>
          <p:nvPr/>
        </p:nvSpPr>
        <p:spPr>
          <a:xfrm>
            <a:off x="11712624" y="5445224"/>
            <a:ext cx="634500" cy="634500"/>
          </a:xfrm>
          <a:prstGeom prst="ellipse">
            <a:avLst/>
          </a:prstGeom>
          <a:solidFill>
            <a:srgbClr val="16FF00"/>
          </a:solid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pic>
        <p:nvPicPr>
          <p:cNvPr id="7" name="Image 6">
            <a:extLst>
              <a:ext uri="{FF2B5EF4-FFF2-40B4-BE49-F238E27FC236}">
                <a16:creationId xmlns:a16="http://schemas.microsoft.com/office/drawing/2014/main" id="{FD6BCDA4-4A81-6446-A7D0-C1F4BFA5593E}"/>
              </a:ext>
            </a:extLst>
          </p:cNvPr>
          <p:cNvPicPr>
            <a:picLocks noChangeAspect="1"/>
          </p:cNvPicPr>
          <p:nvPr/>
        </p:nvPicPr>
        <p:blipFill>
          <a:blip r:embed="rId3"/>
          <a:stretch>
            <a:fillRect/>
          </a:stretch>
        </p:blipFill>
        <p:spPr>
          <a:xfrm>
            <a:off x="10193809" y="156221"/>
            <a:ext cx="1836065" cy="622055"/>
          </a:xfrm>
          <a:prstGeom prst="rect">
            <a:avLst/>
          </a:prstGeom>
        </p:spPr>
      </p:pic>
      <p:pic>
        <p:nvPicPr>
          <p:cNvPr id="8" name="Image 7">
            <a:extLst>
              <a:ext uri="{FF2B5EF4-FFF2-40B4-BE49-F238E27FC236}">
                <a16:creationId xmlns:a16="http://schemas.microsoft.com/office/drawing/2014/main" id="{D0E0006D-38E3-5B4A-A8DE-56A3763E08AC}"/>
              </a:ext>
            </a:extLst>
          </p:cNvPr>
          <p:cNvPicPr>
            <a:picLocks noChangeAspect="1"/>
          </p:cNvPicPr>
          <p:nvPr/>
        </p:nvPicPr>
        <p:blipFill>
          <a:blip r:embed="rId4"/>
          <a:stretch>
            <a:fillRect/>
          </a:stretch>
        </p:blipFill>
        <p:spPr>
          <a:xfrm>
            <a:off x="10228928" y="6523676"/>
            <a:ext cx="1760505" cy="202025"/>
          </a:xfrm>
          <a:prstGeom prst="rect">
            <a:avLst/>
          </a:prstGeom>
        </p:spPr>
      </p:pic>
    </p:spTree>
    <p:extLst>
      <p:ext uri="{BB962C8B-B14F-4D97-AF65-F5344CB8AC3E}">
        <p14:creationId xmlns:p14="http://schemas.microsoft.com/office/powerpoint/2010/main" val="1602165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p15">
            <a:extLst>
              <a:ext uri="{FF2B5EF4-FFF2-40B4-BE49-F238E27FC236}">
                <a16:creationId xmlns:a16="http://schemas.microsoft.com/office/drawing/2014/main" id="{6F61A483-B26D-1446-AB45-4B8262426A68}"/>
              </a:ext>
            </a:extLst>
          </p:cNvPr>
          <p:cNvSpPr/>
          <p:nvPr/>
        </p:nvSpPr>
        <p:spPr>
          <a:xfrm>
            <a:off x="-960784" y="-1408163"/>
            <a:ext cx="3991200" cy="3991200"/>
          </a:xfrm>
          <a:prstGeom prst="ellipse">
            <a:avLst/>
          </a:prstGeom>
          <a:no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sp>
        <p:nvSpPr>
          <p:cNvPr id="5" name="Google Shape;72;p15">
            <a:extLst>
              <a:ext uri="{FF2B5EF4-FFF2-40B4-BE49-F238E27FC236}">
                <a16:creationId xmlns:a16="http://schemas.microsoft.com/office/drawing/2014/main" id="{AD6AC769-1337-7948-91D1-7983B483CB0F}"/>
              </a:ext>
            </a:extLst>
          </p:cNvPr>
          <p:cNvSpPr txBox="1"/>
          <p:nvPr/>
        </p:nvSpPr>
        <p:spPr>
          <a:xfrm>
            <a:off x="591015" y="2708920"/>
            <a:ext cx="11237285" cy="2325000"/>
          </a:xfrm>
          <a:prstGeom prst="rect">
            <a:avLst/>
          </a:prstGeom>
          <a:noFill/>
          <a:ln>
            <a:noFill/>
          </a:ln>
        </p:spPr>
        <p:txBody>
          <a:bodyPr spcFirstLastPara="1" wrap="square" lIns="91425" tIns="91425" rIns="91425" bIns="91425" anchor="ctr" anchorCtr="0">
            <a:noAutofit/>
          </a:bodyPr>
          <a:lstStyle/>
          <a:p>
            <a:pPr algn="ctr"/>
            <a:r>
              <a:rPr lang="fr" sz="4800" dirty="0">
                <a:solidFill>
                  <a:srgbClr val="00FF00"/>
                </a:solidFill>
                <a:latin typeface="Montserrat ExtraBold"/>
                <a:ea typeface="Montserrat ExtraBold"/>
                <a:cs typeface="Montserrat ExtraBold"/>
                <a:sym typeface="Montserrat ExtraBold"/>
              </a:rPr>
              <a:t>.</a:t>
            </a:r>
            <a:r>
              <a:rPr lang="fr-FR" sz="4000" dirty="0">
                <a:latin typeface="Montserrat ExtraBold"/>
                <a:ea typeface="Montserrat ExtraBold"/>
                <a:cs typeface="Montserrat ExtraBold"/>
                <a:sym typeface="Montserrat ExtraBold"/>
              </a:rPr>
              <a:t>questions d’actualité</a:t>
            </a:r>
            <a:endParaRPr sz="4000" dirty="0">
              <a:latin typeface="Montserrat ExtraBold"/>
              <a:ea typeface="Montserrat ExtraBold"/>
              <a:cs typeface="Montserrat ExtraBold"/>
              <a:sym typeface="Montserrat ExtraBold"/>
            </a:endParaRPr>
          </a:p>
        </p:txBody>
      </p:sp>
      <p:sp>
        <p:nvSpPr>
          <p:cNvPr id="6" name="Google Shape;73;p15">
            <a:extLst>
              <a:ext uri="{FF2B5EF4-FFF2-40B4-BE49-F238E27FC236}">
                <a16:creationId xmlns:a16="http://schemas.microsoft.com/office/drawing/2014/main" id="{7A3DE9BF-9DEB-C74E-8DD2-DAB1097F68EB}"/>
              </a:ext>
            </a:extLst>
          </p:cNvPr>
          <p:cNvSpPr/>
          <p:nvPr/>
        </p:nvSpPr>
        <p:spPr>
          <a:xfrm>
            <a:off x="11712624" y="5445224"/>
            <a:ext cx="634500" cy="634500"/>
          </a:xfrm>
          <a:prstGeom prst="ellipse">
            <a:avLst/>
          </a:prstGeom>
          <a:solidFill>
            <a:srgbClr val="16FF00"/>
          </a:solid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pic>
        <p:nvPicPr>
          <p:cNvPr id="7" name="Image 6">
            <a:extLst>
              <a:ext uri="{FF2B5EF4-FFF2-40B4-BE49-F238E27FC236}">
                <a16:creationId xmlns:a16="http://schemas.microsoft.com/office/drawing/2014/main" id="{FD6BCDA4-4A81-6446-A7D0-C1F4BFA5593E}"/>
              </a:ext>
            </a:extLst>
          </p:cNvPr>
          <p:cNvPicPr>
            <a:picLocks noChangeAspect="1"/>
          </p:cNvPicPr>
          <p:nvPr/>
        </p:nvPicPr>
        <p:blipFill>
          <a:blip r:embed="rId3"/>
          <a:stretch>
            <a:fillRect/>
          </a:stretch>
        </p:blipFill>
        <p:spPr>
          <a:xfrm>
            <a:off x="10193809" y="156221"/>
            <a:ext cx="1836065" cy="622055"/>
          </a:xfrm>
          <a:prstGeom prst="rect">
            <a:avLst/>
          </a:prstGeom>
        </p:spPr>
      </p:pic>
      <p:pic>
        <p:nvPicPr>
          <p:cNvPr id="8" name="Image 7">
            <a:extLst>
              <a:ext uri="{FF2B5EF4-FFF2-40B4-BE49-F238E27FC236}">
                <a16:creationId xmlns:a16="http://schemas.microsoft.com/office/drawing/2014/main" id="{D0E0006D-38E3-5B4A-A8DE-56A3763E08AC}"/>
              </a:ext>
            </a:extLst>
          </p:cNvPr>
          <p:cNvPicPr>
            <a:picLocks noChangeAspect="1"/>
          </p:cNvPicPr>
          <p:nvPr/>
        </p:nvPicPr>
        <p:blipFill>
          <a:blip r:embed="rId4"/>
          <a:stretch>
            <a:fillRect/>
          </a:stretch>
        </p:blipFill>
        <p:spPr>
          <a:xfrm>
            <a:off x="10228928" y="6523676"/>
            <a:ext cx="1760505" cy="202025"/>
          </a:xfrm>
          <a:prstGeom prst="rect">
            <a:avLst/>
          </a:prstGeom>
        </p:spPr>
      </p:pic>
    </p:spTree>
    <p:extLst>
      <p:ext uri="{BB962C8B-B14F-4D97-AF65-F5344CB8AC3E}">
        <p14:creationId xmlns:p14="http://schemas.microsoft.com/office/powerpoint/2010/main" val="1031518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C7963BA-FDE4-AB4B-B61F-62DE9E2F9BCB}"/>
              </a:ext>
            </a:extLst>
          </p:cNvPr>
          <p:cNvSpPr txBox="1"/>
          <p:nvPr/>
        </p:nvSpPr>
        <p:spPr>
          <a:xfrm>
            <a:off x="411226" y="998746"/>
            <a:ext cx="10447305"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Q27E. </a:t>
            </a:r>
            <a:r>
              <a:rPr lang="fr-FR" sz="1200" dirty="0">
                <a:solidFill>
                  <a:schemeClr val="tx1">
                    <a:lumMod val="75000"/>
                    <a:lumOff val="25000"/>
                  </a:schemeClr>
                </a:solidFill>
                <a:latin typeface="Montserrat" pitchFamily="2" charset="77"/>
              </a:rPr>
              <a:t>Selon vous, pour quelle(s) raison(s), le prix des tarifs réglementés de vente d’électricité a augmenté ces dix dernières années ?</a:t>
            </a:r>
          </a:p>
          <a:p>
            <a:r>
              <a:rPr lang="fr-FR" sz="1200" dirty="0">
                <a:solidFill>
                  <a:schemeClr val="bg1">
                    <a:lumMod val="50000"/>
                  </a:schemeClr>
                </a:solidFill>
                <a:latin typeface="Montserrat" pitchFamily="2" charset="77"/>
              </a:rPr>
              <a:t>Plusieurs réponses possibles</a:t>
            </a:r>
          </a:p>
          <a:p>
            <a:endParaRPr lang="fr-FR" sz="1200" dirty="0">
              <a:latin typeface="Montserrat" pitchFamily="2" charset="77"/>
            </a:endParaRPr>
          </a:p>
        </p:txBody>
      </p:sp>
      <p:sp>
        <p:nvSpPr>
          <p:cNvPr id="3" name="ZoneTexte 2">
            <a:extLst>
              <a:ext uri="{FF2B5EF4-FFF2-40B4-BE49-F238E27FC236}">
                <a16:creationId xmlns:a16="http://schemas.microsoft.com/office/drawing/2014/main" id="{4DE0179B-BD35-3D40-9E39-866417EED914}"/>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hausse des tarifs réglementés de l’électricité</a:t>
            </a:r>
          </a:p>
        </p:txBody>
      </p:sp>
      <p:graphicFrame>
        <p:nvGraphicFramePr>
          <p:cNvPr id="4" name="Graphique 3">
            <a:extLst>
              <a:ext uri="{FF2B5EF4-FFF2-40B4-BE49-F238E27FC236}">
                <a16:creationId xmlns:a16="http://schemas.microsoft.com/office/drawing/2014/main" id="{4301FF90-E4B5-3A4B-8658-E690E79369A1}"/>
              </a:ext>
            </a:extLst>
          </p:cNvPr>
          <p:cNvGraphicFramePr/>
          <p:nvPr/>
        </p:nvGraphicFramePr>
        <p:xfrm>
          <a:off x="5465595" y="1727406"/>
          <a:ext cx="5177914" cy="4446259"/>
        </p:xfrm>
        <a:graphic>
          <a:graphicData uri="http://schemas.openxmlformats.org/drawingml/2006/chart">
            <c:chart xmlns:c="http://schemas.openxmlformats.org/drawingml/2006/chart" xmlns:r="http://schemas.openxmlformats.org/officeDocument/2006/relationships" r:id="rId2"/>
          </a:graphicData>
        </a:graphic>
      </p:graphicFrame>
      <p:pic>
        <p:nvPicPr>
          <p:cNvPr id="5" name="Image 4" descr="Une image contenant homme, équitation, portant, planche&#10;&#10;Description générée automatiquement">
            <a:extLst>
              <a:ext uri="{FF2B5EF4-FFF2-40B4-BE49-F238E27FC236}">
                <a16:creationId xmlns:a16="http://schemas.microsoft.com/office/drawing/2014/main" id="{8D71E798-BE26-EC41-A346-F26021F7A2B9}"/>
              </a:ext>
            </a:extLst>
          </p:cNvPr>
          <p:cNvPicPr>
            <a:picLocks noChangeAspect="1"/>
          </p:cNvPicPr>
          <p:nvPr/>
        </p:nvPicPr>
        <p:blipFill rotWithShape="1">
          <a:blip r:embed="rId3"/>
          <a:srcRect l="58556" t="54925" r="19321" b="7863"/>
          <a:stretch/>
        </p:blipFill>
        <p:spPr>
          <a:xfrm>
            <a:off x="231495" y="6481837"/>
            <a:ext cx="359462" cy="403547"/>
          </a:xfrm>
          <a:prstGeom prst="rect">
            <a:avLst/>
          </a:prstGeom>
        </p:spPr>
      </p:pic>
      <p:sp>
        <p:nvSpPr>
          <p:cNvPr id="6" name="ZoneTexte 5">
            <a:extLst>
              <a:ext uri="{FF2B5EF4-FFF2-40B4-BE49-F238E27FC236}">
                <a16:creationId xmlns:a16="http://schemas.microsoft.com/office/drawing/2014/main" id="{524CB686-7567-D744-A8A4-60B9B5DA5A75}"/>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7" name="Image 6">
            <a:extLst>
              <a:ext uri="{FF2B5EF4-FFF2-40B4-BE49-F238E27FC236}">
                <a16:creationId xmlns:a16="http://schemas.microsoft.com/office/drawing/2014/main" id="{B7C05FED-86B4-7E49-B8E0-A26860EF8167}"/>
              </a:ext>
            </a:extLst>
          </p:cNvPr>
          <p:cNvPicPr>
            <a:picLocks noChangeAspect="1"/>
          </p:cNvPicPr>
          <p:nvPr/>
        </p:nvPicPr>
        <p:blipFill>
          <a:blip r:embed="rId4"/>
          <a:stretch>
            <a:fillRect/>
          </a:stretch>
        </p:blipFill>
        <p:spPr>
          <a:xfrm>
            <a:off x="590957" y="2756187"/>
            <a:ext cx="677740" cy="692222"/>
          </a:xfrm>
          <a:prstGeom prst="rect">
            <a:avLst/>
          </a:prstGeom>
        </p:spPr>
      </p:pic>
      <p:sp>
        <p:nvSpPr>
          <p:cNvPr id="9" name="Rectangle 8">
            <a:extLst>
              <a:ext uri="{FF2B5EF4-FFF2-40B4-BE49-F238E27FC236}">
                <a16:creationId xmlns:a16="http://schemas.microsoft.com/office/drawing/2014/main" id="{23153B70-F2A2-294B-8AD1-DA3E36022C5E}"/>
              </a:ext>
            </a:extLst>
          </p:cNvPr>
          <p:cNvSpPr/>
          <p:nvPr/>
        </p:nvSpPr>
        <p:spPr bwMode="auto">
          <a:xfrm>
            <a:off x="1268697" y="2756187"/>
            <a:ext cx="3519158" cy="1887065"/>
          </a:xfrm>
          <a:prstGeom prst="rect">
            <a:avLst/>
          </a:prstGeom>
          <a:noFill/>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Sujet d’actualité, la hausse des tarifs réglementés de l’électricité est connue de tous les Français et ils sont 80% à donner au moins une raison.</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Pour la moitié de la population, cette hausse est due aux taxes.</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autres raisons évoquées sont les coûts de production et d’entretien des réseaux. </a:t>
            </a:r>
          </a:p>
        </p:txBody>
      </p:sp>
    </p:spTree>
    <p:extLst>
      <p:ext uri="{BB962C8B-B14F-4D97-AF65-F5344CB8AC3E}">
        <p14:creationId xmlns:p14="http://schemas.microsoft.com/office/powerpoint/2010/main" val="2543355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786B8E1-41D1-154C-A5AE-A29639BB67A3}"/>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impact de la crise sanitaire sur la consommation d’énergie</a:t>
            </a:r>
          </a:p>
        </p:txBody>
      </p:sp>
      <p:pic>
        <p:nvPicPr>
          <p:cNvPr id="3" name="Image 2" descr="Une image contenant homme, équitation, portant, planche&#10;&#10;Description générée automatiquement">
            <a:extLst>
              <a:ext uri="{FF2B5EF4-FFF2-40B4-BE49-F238E27FC236}">
                <a16:creationId xmlns:a16="http://schemas.microsoft.com/office/drawing/2014/main" id="{AB579511-2CB0-FA4F-8506-88E522D4B65A}"/>
              </a:ext>
            </a:extLst>
          </p:cNvPr>
          <p:cNvPicPr>
            <a:picLocks noChangeAspect="1"/>
          </p:cNvPicPr>
          <p:nvPr/>
        </p:nvPicPr>
        <p:blipFill rotWithShape="1">
          <a:blip r:embed="rId2"/>
          <a:srcRect l="58556" t="54925" r="19321" b="7863"/>
          <a:stretch/>
        </p:blipFill>
        <p:spPr>
          <a:xfrm>
            <a:off x="231495" y="6481837"/>
            <a:ext cx="359462" cy="403547"/>
          </a:xfrm>
          <a:prstGeom prst="rect">
            <a:avLst/>
          </a:prstGeom>
        </p:spPr>
      </p:pic>
      <p:sp>
        <p:nvSpPr>
          <p:cNvPr id="4" name="ZoneTexte 3">
            <a:extLst>
              <a:ext uri="{FF2B5EF4-FFF2-40B4-BE49-F238E27FC236}">
                <a16:creationId xmlns:a16="http://schemas.microsoft.com/office/drawing/2014/main" id="{1260F97A-5012-9940-872A-7F6642C2D9B9}"/>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sp>
        <p:nvSpPr>
          <p:cNvPr id="5" name="ZoneTexte 4">
            <a:extLst>
              <a:ext uri="{FF2B5EF4-FFF2-40B4-BE49-F238E27FC236}">
                <a16:creationId xmlns:a16="http://schemas.microsoft.com/office/drawing/2014/main" id="{AB25ECA0-C6FB-904F-831C-4BE84D2CC0DF}"/>
              </a:ext>
            </a:extLst>
          </p:cNvPr>
          <p:cNvSpPr txBox="1"/>
          <p:nvPr/>
        </p:nvSpPr>
        <p:spPr>
          <a:xfrm>
            <a:off x="709977" y="1061319"/>
            <a:ext cx="10274241"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Q40d. </a:t>
            </a:r>
            <a:r>
              <a:rPr lang="fr-FR" sz="1200" dirty="0">
                <a:solidFill>
                  <a:schemeClr val="tx1">
                    <a:lumMod val="75000"/>
                    <a:lumOff val="25000"/>
                  </a:schemeClr>
                </a:solidFill>
                <a:latin typeface="Montserrat" pitchFamily="2" charset="77"/>
              </a:rPr>
              <a:t>Avec la crise sanitaire, y </a:t>
            </a:r>
            <a:r>
              <a:rPr lang="fr-FR" sz="1200" dirty="0" err="1">
                <a:solidFill>
                  <a:schemeClr val="tx1">
                    <a:lumMod val="75000"/>
                    <a:lumOff val="25000"/>
                  </a:schemeClr>
                </a:solidFill>
                <a:latin typeface="Montserrat" pitchFamily="2" charset="77"/>
              </a:rPr>
              <a:t>a-t-il</a:t>
            </a:r>
            <a:r>
              <a:rPr lang="fr-FR" sz="1200" dirty="0">
                <a:solidFill>
                  <a:schemeClr val="tx1">
                    <a:lumMod val="75000"/>
                    <a:lumOff val="25000"/>
                  </a:schemeClr>
                </a:solidFill>
                <a:latin typeface="Montserrat" pitchFamily="2" charset="77"/>
              </a:rPr>
              <a:t> eu au moins un membre du foyer en télétravail ou au chômage partiel ?</a:t>
            </a:r>
            <a:endParaRPr lang="fr-FR" sz="1200" dirty="0">
              <a:solidFill>
                <a:schemeClr val="tx1">
                  <a:lumMod val="75000"/>
                  <a:lumOff val="25000"/>
                </a:schemeClr>
              </a:solidFill>
            </a:endParaRPr>
          </a:p>
          <a:p>
            <a:r>
              <a:rPr lang="fr-FR" sz="1200" dirty="0">
                <a:solidFill>
                  <a:schemeClr val="tx1">
                    <a:lumMod val="50000"/>
                    <a:lumOff val="50000"/>
                  </a:schemeClr>
                </a:solidFill>
                <a:latin typeface="Montserrat" pitchFamily="2" charset="77"/>
              </a:rPr>
              <a:t>Une seule réponse possible</a:t>
            </a:r>
            <a:endParaRPr lang="fr-FR" sz="1200" dirty="0">
              <a:latin typeface="Montserrat" pitchFamily="2" charset="77"/>
            </a:endParaRPr>
          </a:p>
        </p:txBody>
      </p:sp>
      <p:sp>
        <p:nvSpPr>
          <p:cNvPr id="6" name="ZoneTexte 5">
            <a:extLst>
              <a:ext uri="{FF2B5EF4-FFF2-40B4-BE49-F238E27FC236}">
                <a16:creationId xmlns:a16="http://schemas.microsoft.com/office/drawing/2014/main" id="{8376E26A-0842-B74A-B068-F122ADC673C7}"/>
              </a:ext>
            </a:extLst>
          </p:cNvPr>
          <p:cNvSpPr txBox="1"/>
          <p:nvPr/>
        </p:nvSpPr>
        <p:spPr>
          <a:xfrm>
            <a:off x="709977" y="1619460"/>
            <a:ext cx="8232142" cy="461665"/>
          </a:xfrm>
          <a:prstGeom prst="rect">
            <a:avLst/>
          </a:prstGeom>
          <a:noFill/>
        </p:spPr>
        <p:txBody>
          <a:bodyPr wrap="square" rtlCol="0">
            <a:spAutoFit/>
          </a:bodyPr>
          <a:lstStyle/>
          <a:p>
            <a:r>
              <a:rPr lang="fr-FR" sz="1200" b="1" dirty="0">
                <a:solidFill>
                  <a:srgbClr val="00FF30"/>
                </a:solidFill>
                <a:latin typeface="Montserrat" pitchFamily="2" charset="77"/>
              </a:rPr>
              <a:t>Q40e.</a:t>
            </a:r>
            <a:r>
              <a:rPr lang="fr-FR" sz="1200" b="1" dirty="0">
                <a:latin typeface="Montserrat" pitchFamily="2" charset="77"/>
              </a:rPr>
              <a:t> </a:t>
            </a:r>
            <a:r>
              <a:rPr lang="fr-FR" sz="1200" dirty="0">
                <a:solidFill>
                  <a:schemeClr val="tx1">
                    <a:lumMod val="75000"/>
                    <a:lumOff val="25000"/>
                  </a:schemeClr>
                </a:solidFill>
                <a:latin typeface="Montserrat" pitchFamily="2" charset="77"/>
              </a:rPr>
              <a:t>Si oui, pensez-vous avoir consommé davantage d’énergie pendant la crise sanitaire ?</a:t>
            </a:r>
          </a:p>
          <a:p>
            <a:r>
              <a:rPr lang="fr-FR" sz="1200" dirty="0">
                <a:solidFill>
                  <a:schemeClr val="bg1">
                    <a:lumMod val="65000"/>
                  </a:schemeClr>
                </a:solidFill>
                <a:latin typeface="Montserrat" pitchFamily="2" charset="77"/>
              </a:rPr>
              <a:t>Une seule réponse possible</a:t>
            </a:r>
          </a:p>
        </p:txBody>
      </p:sp>
      <p:graphicFrame>
        <p:nvGraphicFramePr>
          <p:cNvPr id="7" name="Graphique 6">
            <a:extLst>
              <a:ext uri="{FF2B5EF4-FFF2-40B4-BE49-F238E27FC236}">
                <a16:creationId xmlns:a16="http://schemas.microsoft.com/office/drawing/2014/main" id="{21DA3E09-94D8-6240-9772-CC571E8498E2}"/>
              </a:ext>
            </a:extLst>
          </p:cNvPr>
          <p:cNvGraphicFramePr/>
          <p:nvPr>
            <p:extLst>
              <p:ext uri="{D42A27DB-BD31-4B8C-83A1-F6EECF244321}">
                <p14:modId xmlns:p14="http://schemas.microsoft.com/office/powerpoint/2010/main" val="93007230"/>
              </p:ext>
            </p:extLst>
          </p:nvPr>
        </p:nvGraphicFramePr>
        <p:xfrm>
          <a:off x="814119" y="1705926"/>
          <a:ext cx="8128000" cy="4715127"/>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 7">
            <a:extLst>
              <a:ext uri="{FF2B5EF4-FFF2-40B4-BE49-F238E27FC236}">
                <a16:creationId xmlns:a16="http://schemas.microsoft.com/office/drawing/2014/main" id="{EEE45D23-483D-DD4A-8686-6A0C43BA0133}"/>
              </a:ext>
            </a:extLst>
          </p:cNvPr>
          <p:cNvPicPr>
            <a:picLocks noChangeAspect="1"/>
          </p:cNvPicPr>
          <p:nvPr/>
        </p:nvPicPr>
        <p:blipFill>
          <a:blip r:embed="rId4"/>
          <a:stretch>
            <a:fillRect/>
          </a:stretch>
        </p:blipFill>
        <p:spPr>
          <a:xfrm>
            <a:off x="6932380" y="3214549"/>
            <a:ext cx="677740" cy="692222"/>
          </a:xfrm>
          <a:prstGeom prst="rect">
            <a:avLst/>
          </a:prstGeom>
        </p:spPr>
      </p:pic>
      <p:sp>
        <p:nvSpPr>
          <p:cNvPr id="9" name="Rectangle 8">
            <a:extLst>
              <a:ext uri="{FF2B5EF4-FFF2-40B4-BE49-F238E27FC236}">
                <a16:creationId xmlns:a16="http://schemas.microsoft.com/office/drawing/2014/main" id="{66D96295-3BA4-9041-9A89-A3076F8F1788}"/>
              </a:ext>
            </a:extLst>
          </p:cNvPr>
          <p:cNvSpPr/>
          <p:nvPr/>
        </p:nvSpPr>
        <p:spPr bwMode="auto">
          <a:xfrm>
            <a:off x="7610120" y="3214549"/>
            <a:ext cx="3519158" cy="1678085"/>
          </a:xfrm>
          <a:prstGeom prst="rect">
            <a:avLst/>
          </a:prstGeom>
          <a:noFill/>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Dans un tiers des foyers français, au moins un membre a été en télétravail ou au chômage partiel pendant la crise sanitaire.</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Trois fois sur quatre, ces foyers pensent avoir consommé davantage d’énergie pendant la crise sanitaire (soit un quart des foyers français).</a:t>
            </a:r>
          </a:p>
        </p:txBody>
      </p:sp>
      <p:sp>
        <p:nvSpPr>
          <p:cNvPr id="11" name="ZoneTexte 10">
            <a:extLst>
              <a:ext uri="{FF2B5EF4-FFF2-40B4-BE49-F238E27FC236}">
                <a16:creationId xmlns:a16="http://schemas.microsoft.com/office/drawing/2014/main" id="{42673C06-5CC1-3244-AD2B-FB860990706E}"/>
              </a:ext>
            </a:extLst>
          </p:cNvPr>
          <p:cNvSpPr txBox="1"/>
          <p:nvPr/>
        </p:nvSpPr>
        <p:spPr>
          <a:xfrm>
            <a:off x="0" y="4892634"/>
            <a:ext cx="3451860" cy="1169551"/>
          </a:xfrm>
          <a:prstGeom prst="rect">
            <a:avLst/>
          </a:prstGeom>
          <a:noFill/>
          <a:ln>
            <a:noFill/>
          </a:ln>
        </p:spPr>
        <p:txBody>
          <a:bodyPr wrap="square" rtlCol="0">
            <a:spAutoFit/>
          </a:bodyPr>
          <a:lstStyle/>
          <a:p>
            <a:r>
              <a:rPr lang="fr-FR" sz="1000" b="1" i="1" dirty="0">
                <a:latin typeface="Montserrat" pitchFamily="2" charset="77"/>
              </a:rPr>
              <a:t>53% des cadres et professions intellectuelles supérieures</a:t>
            </a:r>
          </a:p>
          <a:p>
            <a:r>
              <a:rPr lang="fr-FR" sz="1000" b="1" i="1" dirty="0">
                <a:latin typeface="Montserrat" pitchFamily="2" charset="77"/>
              </a:rPr>
              <a:t>44% des 18-44 ans</a:t>
            </a:r>
          </a:p>
          <a:p>
            <a:r>
              <a:rPr lang="fr-FR" sz="1000" b="1" i="1" dirty="0">
                <a:latin typeface="Montserrat" pitchFamily="2" charset="77"/>
              </a:rPr>
              <a:t>42% des professions intermédiaires</a:t>
            </a:r>
          </a:p>
          <a:p>
            <a:r>
              <a:rPr lang="fr-FR" sz="1000" b="1" i="1" dirty="0">
                <a:latin typeface="Montserrat" pitchFamily="2" charset="77"/>
              </a:rPr>
              <a:t>38% des employés</a:t>
            </a:r>
          </a:p>
          <a:p>
            <a:r>
              <a:rPr lang="fr-FR" sz="1000" b="1" i="1" dirty="0">
                <a:latin typeface="Montserrat" pitchFamily="2" charset="77"/>
              </a:rPr>
              <a:t>35% en région parisienne</a:t>
            </a:r>
          </a:p>
          <a:p>
            <a:r>
              <a:rPr lang="fr-FR" sz="1000" b="1" i="1" dirty="0">
                <a:latin typeface="Montserrat" pitchFamily="2" charset="77"/>
              </a:rPr>
              <a:t>33% des communes de plus de 100000 habitants</a:t>
            </a:r>
          </a:p>
        </p:txBody>
      </p:sp>
    </p:spTree>
    <p:extLst>
      <p:ext uri="{BB962C8B-B14F-4D97-AF65-F5344CB8AC3E}">
        <p14:creationId xmlns:p14="http://schemas.microsoft.com/office/powerpoint/2010/main" val="58861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compteurs communicants</a:t>
            </a: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2"/>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3"/>
          <a:stretch>
            <a:fillRect/>
          </a:stretch>
        </p:blipFill>
        <p:spPr>
          <a:xfrm>
            <a:off x="10228928" y="6523676"/>
            <a:ext cx="1760505" cy="202025"/>
          </a:xfrm>
          <a:prstGeom prst="rect">
            <a:avLst/>
          </a:prstGeom>
        </p:spPr>
      </p:pic>
      <p:sp>
        <p:nvSpPr>
          <p:cNvPr id="28" name="ZoneTexte 27">
            <a:extLst>
              <a:ext uri="{FF2B5EF4-FFF2-40B4-BE49-F238E27FC236}">
                <a16:creationId xmlns:a16="http://schemas.microsoft.com/office/drawing/2014/main" id="{5B4D0AF2-E43E-AF4A-BFE8-32C279E20929}"/>
              </a:ext>
            </a:extLst>
          </p:cNvPr>
          <p:cNvSpPr txBox="1"/>
          <p:nvPr/>
        </p:nvSpPr>
        <p:spPr>
          <a:xfrm>
            <a:off x="411226" y="947972"/>
            <a:ext cx="9553250" cy="430887"/>
          </a:xfrm>
          <a:prstGeom prst="rect">
            <a:avLst/>
          </a:prstGeom>
          <a:noFill/>
        </p:spPr>
        <p:txBody>
          <a:bodyPr wrap="square" rtlCol="0">
            <a:spAutoFit/>
          </a:bodyPr>
          <a:lstStyle/>
          <a:p>
            <a:r>
              <a:rPr lang="fr-FR" sz="1100" b="1" dirty="0">
                <a:solidFill>
                  <a:srgbClr val="00FF30"/>
                </a:solidFill>
                <a:latin typeface="Montserrat" pitchFamily="2" charset="77"/>
              </a:rPr>
              <a:t>Q51. </a:t>
            </a:r>
            <a:r>
              <a:rPr lang="fr-FR" sz="1100" dirty="0">
                <a:solidFill>
                  <a:schemeClr val="tx1">
                    <a:lumMod val="75000"/>
                    <a:lumOff val="25000"/>
                  </a:schemeClr>
                </a:solidFill>
                <a:latin typeface="Montserrat" pitchFamily="2" charset="77"/>
              </a:rPr>
              <a:t>Êtes-vous d’accord avec les propositions suivantes concernant les nouveaux compteurs communicants ?</a:t>
            </a:r>
          </a:p>
          <a:p>
            <a:r>
              <a:rPr lang="fr-FR" sz="1100" dirty="0">
                <a:solidFill>
                  <a:schemeClr val="tx1">
                    <a:lumMod val="50000"/>
                    <a:lumOff val="50000"/>
                  </a:schemeClr>
                </a:solidFill>
                <a:latin typeface="Montserrat" pitchFamily="2" charset="77"/>
              </a:rPr>
              <a:t>Une seule réponse possible</a:t>
            </a:r>
            <a:endParaRPr lang="fr-FR" sz="1100" dirty="0">
              <a:latin typeface="Montserrat" pitchFamily="2" charset="77"/>
            </a:endParaRPr>
          </a:p>
        </p:txBody>
      </p:sp>
      <p:graphicFrame>
        <p:nvGraphicFramePr>
          <p:cNvPr id="9" name="Graphique 8">
            <a:extLst>
              <a:ext uri="{FF2B5EF4-FFF2-40B4-BE49-F238E27FC236}">
                <a16:creationId xmlns:a16="http://schemas.microsoft.com/office/drawing/2014/main" id="{2A5E1D54-FC0A-5A42-BE48-271BD22AFE25}"/>
              </a:ext>
            </a:extLst>
          </p:cNvPr>
          <p:cNvGraphicFramePr/>
          <p:nvPr>
            <p:extLst>
              <p:ext uri="{D42A27DB-BD31-4B8C-83A1-F6EECF244321}">
                <p14:modId xmlns:p14="http://schemas.microsoft.com/office/powerpoint/2010/main" val="1406007916"/>
              </p:ext>
            </p:extLst>
          </p:nvPr>
        </p:nvGraphicFramePr>
        <p:xfrm>
          <a:off x="442428" y="1321912"/>
          <a:ext cx="8132621" cy="3907972"/>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a:extLst>
              <a:ext uri="{FF2B5EF4-FFF2-40B4-BE49-F238E27FC236}">
                <a16:creationId xmlns:a16="http://schemas.microsoft.com/office/drawing/2014/main" id="{13855A79-5F9E-B44C-A8D2-4DC40D0A63B5}"/>
              </a:ext>
            </a:extLst>
          </p:cNvPr>
          <p:cNvSpPr txBox="1"/>
          <p:nvPr/>
        </p:nvSpPr>
        <p:spPr>
          <a:xfrm>
            <a:off x="8731176" y="1418431"/>
            <a:ext cx="1037463" cy="276999"/>
          </a:xfrm>
          <a:prstGeom prst="rect">
            <a:avLst/>
          </a:prstGeom>
          <a:noFill/>
        </p:spPr>
        <p:txBody>
          <a:bodyPr wrap="none" rtlCol="0">
            <a:spAutoFit/>
          </a:bodyPr>
          <a:lstStyle/>
          <a:p>
            <a:pPr algn="ctr"/>
            <a:r>
              <a:rPr lang="fr-FR" sz="1200" dirty="0">
                <a:latin typeface="Montserrat" pitchFamily="2" charset="77"/>
              </a:rPr>
              <a:t>% D’accord</a:t>
            </a:r>
          </a:p>
        </p:txBody>
      </p:sp>
      <p:sp>
        <p:nvSpPr>
          <p:cNvPr id="11" name="Rectangle 10">
            <a:extLst>
              <a:ext uri="{FF2B5EF4-FFF2-40B4-BE49-F238E27FC236}">
                <a16:creationId xmlns:a16="http://schemas.microsoft.com/office/drawing/2014/main" id="{BDB86258-D4FF-7449-AC28-F501BC2CEB88}"/>
              </a:ext>
            </a:extLst>
          </p:cNvPr>
          <p:cNvSpPr/>
          <p:nvPr/>
        </p:nvSpPr>
        <p:spPr>
          <a:xfrm>
            <a:off x="8808922" y="2196316"/>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67%</a:t>
            </a:r>
          </a:p>
        </p:txBody>
      </p:sp>
      <p:sp>
        <p:nvSpPr>
          <p:cNvPr id="12" name="Rectangle 11">
            <a:extLst>
              <a:ext uri="{FF2B5EF4-FFF2-40B4-BE49-F238E27FC236}">
                <a16:creationId xmlns:a16="http://schemas.microsoft.com/office/drawing/2014/main" id="{D11ED915-5BEB-7248-86B7-CA9D07DC5063}"/>
              </a:ext>
            </a:extLst>
          </p:cNvPr>
          <p:cNvSpPr/>
          <p:nvPr/>
        </p:nvSpPr>
        <p:spPr>
          <a:xfrm>
            <a:off x="8808922" y="3823274"/>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38%</a:t>
            </a:r>
          </a:p>
        </p:txBody>
      </p:sp>
      <p:pic>
        <p:nvPicPr>
          <p:cNvPr id="27" name="Image 26" descr="Une image contenant homme, équitation, portant, planche&#10;&#10;Description générée automatiquement">
            <a:extLst>
              <a:ext uri="{FF2B5EF4-FFF2-40B4-BE49-F238E27FC236}">
                <a16:creationId xmlns:a16="http://schemas.microsoft.com/office/drawing/2014/main" id="{45123240-2240-6043-A8A6-C2A4418FD3BF}"/>
              </a:ext>
            </a:extLst>
          </p:cNvPr>
          <p:cNvPicPr>
            <a:picLocks noChangeAspect="1"/>
          </p:cNvPicPr>
          <p:nvPr/>
        </p:nvPicPr>
        <p:blipFill rotWithShape="1">
          <a:blip r:embed="rId5"/>
          <a:srcRect l="58556" t="54925" r="19321" b="7863"/>
          <a:stretch/>
        </p:blipFill>
        <p:spPr>
          <a:xfrm>
            <a:off x="231495" y="6481837"/>
            <a:ext cx="359462" cy="403547"/>
          </a:xfrm>
          <a:prstGeom prst="rect">
            <a:avLst/>
          </a:prstGeom>
        </p:spPr>
      </p:pic>
      <p:sp>
        <p:nvSpPr>
          <p:cNvPr id="29" name="ZoneTexte 28">
            <a:extLst>
              <a:ext uri="{FF2B5EF4-FFF2-40B4-BE49-F238E27FC236}">
                <a16:creationId xmlns:a16="http://schemas.microsoft.com/office/drawing/2014/main" id="{5B8C71A2-F1EC-5F48-BCAB-EF73F99F8C06}"/>
              </a:ext>
            </a:extLst>
          </p:cNvPr>
          <p:cNvSpPr txBox="1"/>
          <p:nvPr/>
        </p:nvSpPr>
        <p:spPr>
          <a:xfrm>
            <a:off x="590956" y="6564512"/>
            <a:ext cx="4063106" cy="215444"/>
          </a:xfrm>
          <a:prstGeom prst="rect">
            <a:avLst/>
          </a:prstGeom>
          <a:noFill/>
          <a:ln>
            <a:noFill/>
          </a:ln>
        </p:spPr>
        <p:txBody>
          <a:bodyPr wrap="square" rtlCol="0">
            <a:spAutoFit/>
          </a:bodyPr>
          <a:lstStyle/>
          <a:p>
            <a:r>
              <a:rPr lang="fr-FR" sz="800" dirty="0"/>
              <a:t>1880  répondants ayant déjà entendu parler des compteurs communicants</a:t>
            </a:r>
          </a:p>
        </p:txBody>
      </p:sp>
      <p:pic>
        <p:nvPicPr>
          <p:cNvPr id="32" name="Image 31">
            <a:extLst>
              <a:ext uri="{FF2B5EF4-FFF2-40B4-BE49-F238E27FC236}">
                <a16:creationId xmlns:a16="http://schemas.microsoft.com/office/drawing/2014/main" id="{75FABA07-E60E-7B4C-B374-59391600CAF0}"/>
              </a:ext>
            </a:extLst>
          </p:cNvPr>
          <p:cNvPicPr>
            <a:picLocks noChangeAspect="1"/>
          </p:cNvPicPr>
          <p:nvPr/>
        </p:nvPicPr>
        <p:blipFill>
          <a:blip r:embed="rId6"/>
          <a:stretch>
            <a:fillRect/>
          </a:stretch>
        </p:blipFill>
        <p:spPr>
          <a:xfrm>
            <a:off x="739060" y="5019113"/>
            <a:ext cx="833408" cy="692222"/>
          </a:xfrm>
          <a:prstGeom prst="rect">
            <a:avLst/>
          </a:prstGeom>
        </p:spPr>
      </p:pic>
      <p:sp>
        <p:nvSpPr>
          <p:cNvPr id="33" name="Rectangle 32">
            <a:extLst>
              <a:ext uri="{FF2B5EF4-FFF2-40B4-BE49-F238E27FC236}">
                <a16:creationId xmlns:a16="http://schemas.microsoft.com/office/drawing/2014/main" id="{87F90987-4573-6E41-A50B-BBF1FB80DDD2}"/>
              </a:ext>
            </a:extLst>
          </p:cNvPr>
          <p:cNvSpPr/>
          <p:nvPr/>
        </p:nvSpPr>
        <p:spPr bwMode="auto">
          <a:xfrm>
            <a:off x="1588069" y="5213028"/>
            <a:ext cx="9721101" cy="979758"/>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part des personnes qui pensent que les compteurs vont leur permettre de mieux suivre leur consommation d’énergie se maintient à 67%.</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 taux de répondants qui trouvent qu’ils vont permettre de faire des économies d’énergie gagne n’évoluent plus et reste assez bas (38%).</a:t>
            </a:r>
          </a:p>
        </p:txBody>
      </p:sp>
      <p:sp>
        <p:nvSpPr>
          <p:cNvPr id="24" name="ZoneTexte 23">
            <a:extLst>
              <a:ext uri="{FF2B5EF4-FFF2-40B4-BE49-F238E27FC236}">
                <a16:creationId xmlns:a16="http://schemas.microsoft.com/office/drawing/2014/main" id="{00DDFFCC-CD5F-E24A-85FA-E8B72BA42E96}"/>
              </a:ext>
            </a:extLst>
          </p:cNvPr>
          <p:cNvSpPr txBox="1"/>
          <p:nvPr/>
        </p:nvSpPr>
        <p:spPr>
          <a:xfrm>
            <a:off x="10249264" y="1455833"/>
            <a:ext cx="1059906" cy="253916"/>
          </a:xfrm>
          <a:prstGeom prst="rect">
            <a:avLst/>
          </a:prstGeom>
          <a:noFill/>
        </p:spPr>
        <p:txBody>
          <a:bodyPr wrap="none" rtlCol="0">
            <a:spAutoFit/>
          </a:bodyPr>
          <a:lstStyle/>
          <a:p>
            <a:pPr algn="ctr"/>
            <a:r>
              <a:rPr lang="fr-FR" sz="1050" b="1" dirty="0">
                <a:latin typeface="Montserrat" pitchFamily="2" charset="77"/>
              </a:rPr>
              <a:t>Rappel 2020</a:t>
            </a:r>
          </a:p>
        </p:txBody>
      </p:sp>
      <p:sp>
        <p:nvSpPr>
          <p:cNvPr id="25" name="Rectangle 24">
            <a:extLst>
              <a:ext uri="{FF2B5EF4-FFF2-40B4-BE49-F238E27FC236}">
                <a16:creationId xmlns:a16="http://schemas.microsoft.com/office/drawing/2014/main" id="{CA6A6001-F3FB-BC4B-9D49-60D2DF220EB6}"/>
              </a:ext>
            </a:extLst>
          </p:cNvPr>
          <p:cNvSpPr/>
          <p:nvPr/>
        </p:nvSpPr>
        <p:spPr>
          <a:xfrm>
            <a:off x="10318638" y="2565135"/>
            <a:ext cx="990532"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a:latin typeface="Montserrat" pitchFamily="2" charset="77"/>
              </a:rPr>
              <a:t>65%</a:t>
            </a:r>
          </a:p>
        </p:txBody>
      </p:sp>
      <p:sp>
        <p:nvSpPr>
          <p:cNvPr id="26" name="Rectangle 25">
            <a:extLst>
              <a:ext uri="{FF2B5EF4-FFF2-40B4-BE49-F238E27FC236}">
                <a16:creationId xmlns:a16="http://schemas.microsoft.com/office/drawing/2014/main" id="{9245C723-C3BF-E142-B50A-ED7D4CF45A79}"/>
              </a:ext>
            </a:extLst>
          </p:cNvPr>
          <p:cNvSpPr/>
          <p:nvPr/>
        </p:nvSpPr>
        <p:spPr>
          <a:xfrm>
            <a:off x="10283951" y="4080643"/>
            <a:ext cx="990532"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a:latin typeface="Montserrat" pitchFamily="2" charset="77"/>
              </a:rPr>
              <a:t>38%</a:t>
            </a:r>
          </a:p>
        </p:txBody>
      </p:sp>
    </p:spTree>
    <p:extLst>
      <p:ext uri="{BB962C8B-B14F-4D97-AF65-F5344CB8AC3E}">
        <p14:creationId xmlns:p14="http://schemas.microsoft.com/office/powerpoint/2010/main" val="3833305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2"/>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3"/>
          <a:stretch>
            <a:fillRect/>
          </a:stretch>
        </p:blipFill>
        <p:spPr>
          <a:xfrm>
            <a:off x="10228928" y="6523676"/>
            <a:ext cx="1760505" cy="202025"/>
          </a:xfrm>
          <a:prstGeom prst="rect">
            <a:avLst/>
          </a:prstGeom>
        </p:spPr>
      </p:pic>
      <p:sp>
        <p:nvSpPr>
          <p:cNvPr id="54" name="ZoneTexte 53">
            <a:extLst>
              <a:ext uri="{FF2B5EF4-FFF2-40B4-BE49-F238E27FC236}">
                <a16:creationId xmlns:a16="http://schemas.microsoft.com/office/drawing/2014/main" id="{8CFDAF0E-305F-364D-B67A-8BE64A35D223}"/>
              </a:ext>
            </a:extLst>
          </p:cNvPr>
          <p:cNvSpPr txBox="1"/>
          <p:nvPr/>
        </p:nvSpPr>
        <p:spPr>
          <a:xfrm>
            <a:off x="382728" y="998002"/>
            <a:ext cx="4748304" cy="769441"/>
          </a:xfrm>
          <a:prstGeom prst="rect">
            <a:avLst/>
          </a:prstGeom>
          <a:noFill/>
        </p:spPr>
        <p:txBody>
          <a:bodyPr wrap="square" rtlCol="0">
            <a:spAutoFit/>
          </a:bodyPr>
          <a:lstStyle/>
          <a:p>
            <a:r>
              <a:rPr lang="fr-FR" sz="1100" b="1" dirty="0">
                <a:solidFill>
                  <a:srgbClr val="00FF30"/>
                </a:solidFill>
                <a:latin typeface="Montserrat" pitchFamily="2" charset="77"/>
              </a:rPr>
              <a:t>Q54. </a:t>
            </a:r>
            <a:r>
              <a:rPr lang="fr-FR" sz="1100" dirty="0">
                <a:solidFill>
                  <a:schemeClr val="tx1">
                    <a:lumMod val="75000"/>
                    <a:lumOff val="25000"/>
                  </a:schemeClr>
                </a:solidFill>
                <a:latin typeface="Montserrat" pitchFamily="2" charset="77"/>
              </a:rPr>
              <a:t>Seriez-vous prêt(e) à souscrire à une offre d’électricité verte, c’est à dire produite à partir de sources d’énergies renouvelables telles que l’énergie d’origine solaire, hydraulique ou éolienne ? </a:t>
            </a:r>
          </a:p>
          <a:p>
            <a:r>
              <a:rPr lang="fr-FR" sz="1100" dirty="0">
                <a:solidFill>
                  <a:schemeClr val="tx1">
                    <a:lumMod val="50000"/>
                    <a:lumOff val="50000"/>
                  </a:schemeClr>
                </a:solidFill>
                <a:latin typeface="Montserrat" pitchFamily="2" charset="77"/>
              </a:rPr>
              <a:t>Une seule réponse possible</a:t>
            </a:r>
            <a:endParaRPr lang="fr-FR" sz="1100" dirty="0">
              <a:latin typeface="Montserrat" pitchFamily="2" charset="77"/>
            </a:endParaRPr>
          </a:p>
        </p:txBody>
      </p:sp>
      <p:graphicFrame>
        <p:nvGraphicFramePr>
          <p:cNvPr id="55" name="Graphique 54">
            <a:extLst>
              <a:ext uri="{FF2B5EF4-FFF2-40B4-BE49-F238E27FC236}">
                <a16:creationId xmlns:a16="http://schemas.microsoft.com/office/drawing/2014/main" id="{B07D5D08-4F9E-5247-AD8E-CE23CF579BA1}"/>
              </a:ext>
            </a:extLst>
          </p:cNvPr>
          <p:cNvGraphicFramePr/>
          <p:nvPr>
            <p:extLst>
              <p:ext uri="{D42A27DB-BD31-4B8C-83A1-F6EECF244321}">
                <p14:modId xmlns:p14="http://schemas.microsoft.com/office/powerpoint/2010/main" val="583884337"/>
              </p:ext>
            </p:extLst>
          </p:nvPr>
        </p:nvGraphicFramePr>
        <p:xfrm>
          <a:off x="101601" y="1660899"/>
          <a:ext cx="5177914" cy="4680640"/>
        </p:xfrm>
        <a:graphic>
          <a:graphicData uri="http://schemas.openxmlformats.org/drawingml/2006/chart">
            <c:chart xmlns:c="http://schemas.openxmlformats.org/drawingml/2006/chart" xmlns:r="http://schemas.openxmlformats.org/officeDocument/2006/relationships" r:id="rId4"/>
          </a:graphicData>
        </a:graphic>
      </p:graphicFrame>
      <p:sp>
        <p:nvSpPr>
          <p:cNvPr id="26" name="ZoneTexte 25">
            <a:extLst>
              <a:ext uri="{FF2B5EF4-FFF2-40B4-BE49-F238E27FC236}">
                <a16:creationId xmlns:a16="http://schemas.microsoft.com/office/drawing/2014/main" id="{EC75C052-A10A-6A48-9296-316323D2484A}"/>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souscription offre électricité verte </a:t>
            </a:r>
          </a:p>
        </p:txBody>
      </p:sp>
      <p:pic>
        <p:nvPicPr>
          <p:cNvPr id="28" name="Image 27" descr="Une image contenant homme, équitation, portant, planche&#10;&#10;Description générée automatiquement">
            <a:extLst>
              <a:ext uri="{FF2B5EF4-FFF2-40B4-BE49-F238E27FC236}">
                <a16:creationId xmlns:a16="http://schemas.microsoft.com/office/drawing/2014/main" id="{E68CED01-D681-884F-877F-0CD54C8622F9}"/>
              </a:ext>
            </a:extLst>
          </p:cNvPr>
          <p:cNvPicPr>
            <a:picLocks noChangeAspect="1"/>
          </p:cNvPicPr>
          <p:nvPr/>
        </p:nvPicPr>
        <p:blipFill rotWithShape="1">
          <a:blip r:embed="rId5"/>
          <a:srcRect l="58556" t="54925" r="19321" b="7863"/>
          <a:stretch/>
        </p:blipFill>
        <p:spPr>
          <a:xfrm>
            <a:off x="134475" y="6404272"/>
            <a:ext cx="359462" cy="403547"/>
          </a:xfrm>
          <a:prstGeom prst="rect">
            <a:avLst/>
          </a:prstGeom>
        </p:spPr>
      </p:pic>
      <p:sp>
        <p:nvSpPr>
          <p:cNvPr id="29" name="ZoneTexte 28">
            <a:extLst>
              <a:ext uri="{FF2B5EF4-FFF2-40B4-BE49-F238E27FC236}">
                <a16:creationId xmlns:a16="http://schemas.microsoft.com/office/drawing/2014/main" id="{C3E77A15-88FB-BE46-B7F4-E40923C771DB}"/>
              </a:ext>
            </a:extLst>
          </p:cNvPr>
          <p:cNvSpPr txBox="1"/>
          <p:nvPr/>
        </p:nvSpPr>
        <p:spPr>
          <a:xfrm>
            <a:off x="463414" y="6541180"/>
            <a:ext cx="1301696" cy="215444"/>
          </a:xfrm>
          <a:prstGeom prst="rect">
            <a:avLst/>
          </a:prstGeom>
          <a:noFill/>
          <a:ln>
            <a:noFill/>
          </a:ln>
        </p:spPr>
        <p:txBody>
          <a:bodyPr wrap="square" rtlCol="0">
            <a:spAutoFit/>
          </a:bodyPr>
          <a:lstStyle/>
          <a:p>
            <a:r>
              <a:rPr lang="fr-FR" sz="800" dirty="0"/>
              <a:t>2016 foyers</a:t>
            </a:r>
          </a:p>
        </p:txBody>
      </p:sp>
      <p:pic>
        <p:nvPicPr>
          <p:cNvPr id="82" name="Image 81">
            <a:extLst>
              <a:ext uri="{FF2B5EF4-FFF2-40B4-BE49-F238E27FC236}">
                <a16:creationId xmlns:a16="http://schemas.microsoft.com/office/drawing/2014/main" id="{ED8CA3B0-3411-7846-8198-ADDFE33F3232}"/>
              </a:ext>
            </a:extLst>
          </p:cNvPr>
          <p:cNvPicPr>
            <a:picLocks noChangeAspect="1"/>
          </p:cNvPicPr>
          <p:nvPr/>
        </p:nvPicPr>
        <p:blipFill>
          <a:blip r:embed="rId6"/>
          <a:stretch>
            <a:fillRect/>
          </a:stretch>
        </p:blipFill>
        <p:spPr>
          <a:xfrm rot="5579368">
            <a:off x="9157252" y="2698273"/>
            <a:ext cx="723025" cy="692222"/>
          </a:xfrm>
          <a:prstGeom prst="rect">
            <a:avLst/>
          </a:prstGeom>
        </p:spPr>
      </p:pic>
      <p:sp>
        <p:nvSpPr>
          <p:cNvPr id="83" name="Rectangle 82">
            <a:extLst>
              <a:ext uri="{FF2B5EF4-FFF2-40B4-BE49-F238E27FC236}">
                <a16:creationId xmlns:a16="http://schemas.microsoft.com/office/drawing/2014/main" id="{73B7D952-D6BE-B041-AA6F-7947C5891E48}"/>
              </a:ext>
            </a:extLst>
          </p:cNvPr>
          <p:cNvSpPr/>
          <p:nvPr/>
        </p:nvSpPr>
        <p:spPr bwMode="auto">
          <a:xfrm>
            <a:off x="8263512" y="3467505"/>
            <a:ext cx="2762050" cy="692222"/>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L’attrait de l’offre électricité verte est la même qu’en 2020.</a:t>
            </a:r>
          </a:p>
        </p:txBody>
      </p:sp>
      <p:sp>
        <p:nvSpPr>
          <p:cNvPr id="45" name="Rectangle 44">
            <a:extLst>
              <a:ext uri="{FF2B5EF4-FFF2-40B4-BE49-F238E27FC236}">
                <a16:creationId xmlns:a16="http://schemas.microsoft.com/office/drawing/2014/main" id="{E54E3690-D763-8842-95B2-43ACAA7FE206}"/>
              </a:ext>
            </a:extLst>
          </p:cNvPr>
          <p:cNvSpPr/>
          <p:nvPr/>
        </p:nvSpPr>
        <p:spPr>
          <a:xfrm>
            <a:off x="6824190" y="2211204"/>
            <a:ext cx="466794" cy="253916"/>
          </a:xfrm>
          <a:prstGeom prst="rect">
            <a:avLst/>
          </a:prstGeom>
        </p:spPr>
        <p:txBody>
          <a:bodyPr wrap="none">
            <a:spAutoFit/>
          </a:bodyPr>
          <a:lstStyle/>
          <a:p>
            <a:r>
              <a:rPr lang="fr-FR" sz="1050" b="1" dirty="0">
                <a:latin typeface="Montserrat" pitchFamily="2" charset="77"/>
              </a:rPr>
              <a:t>72%</a:t>
            </a:r>
          </a:p>
        </p:txBody>
      </p:sp>
      <p:sp>
        <p:nvSpPr>
          <p:cNvPr id="46" name="Rectangle 45">
            <a:extLst>
              <a:ext uri="{FF2B5EF4-FFF2-40B4-BE49-F238E27FC236}">
                <a16:creationId xmlns:a16="http://schemas.microsoft.com/office/drawing/2014/main" id="{1898F834-B685-9B4B-A8CC-6840350691B4}"/>
              </a:ext>
            </a:extLst>
          </p:cNvPr>
          <p:cNvSpPr/>
          <p:nvPr/>
        </p:nvSpPr>
        <p:spPr>
          <a:xfrm>
            <a:off x="6782494" y="3313284"/>
            <a:ext cx="470000" cy="253916"/>
          </a:xfrm>
          <a:prstGeom prst="rect">
            <a:avLst/>
          </a:prstGeom>
        </p:spPr>
        <p:txBody>
          <a:bodyPr wrap="none">
            <a:spAutoFit/>
          </a:bodyPr>
          <a:lstStyle/>
          <a:p>
            <a:r>
              <a:rPr lang="fr-FR" sz="1050" b="1" dirty="0">
                <a:latin typeface="Montserrat" pitchFamily="2" charset="77"/>
              </a:rPr>
              <a:t>56%</a:t>
            </a:r>
          </a:p>
        </p:txBody>
      </p:sp>
      <p:sp>
        <p:nvSpPr>
          <p:cNvPr id="47" name="Rectangle 46">
            <a:extLst>
              <a:ext uri="{FF2B5EF4-FFF2-40B4-BE49-F238E27FC236}">
                <a16:creationId xmlns:a16="http://schemas.microsoft.com/office/drawing/2014/main" id="{D1DED853-E3D3-3640-8436-58A9C864EBCF}"/>
              </a:ext>
            </a:extLst>
          </p:cNvPr>
          <p:cNvSpPr/>
          <p:nvPr/>
        </p:nvSpPr>
        <p:spPr>
          <a:xfrm>
            <a:off x="6846226" y="4371208"/>
            <a:ext cx="442750" cy="253916"/>
          </a:xfrm>
          <a:prstGeom prst="rect">
            <a:avLst/>
          </a:prstGeom>
        </p:spPr>
        <p:txBody>
          <a:bodyPr wrap="none">
            <a:spAutoFit/>
          </a:bodyPr>
          <a:lstStyle/>
          <a:p>
            <a:r>
              <a:rPr lang="fr-FR" sz="1050" b="1" dirty="0">
                <a:latin typeface="Montserrat" pitchFamily="2" charset="77"/>
              </a:rPr>
              <a:t>16%</a:t>
            </a:r>
          </a:p>
        </p:txBody>
      </p:sp>
      <p:sp>
        <p:nvSpPr>
          <p:cNvPr id="48" name="Rectangle 47">
            <a:extLst>
              <a:ext uri="{FF2B5EF4-FFF2-40B4-BE49-F238E27FC236}">
                <a16:creationId xmlns:a16="http://schemas.microsoft.com/office/drawing/2014/main" id="{55B0991E-954D-5541-AA04-208B9BB3DE77}"/>
              </a:ext>
            </a:extLst>
          </p:cNvPr>
          <p:cNvSpPr/>
          <p:nvPr/>
        </p:nvSpPr>
        <p:spPr>
          <a:xfrm>
            <a:off x="6837413" y="5485180"/>
            <a:ext cx="471604" cy="253916"/>
          </a:xfrm>
          <a:prstGeom prst="rect">
            <a:avLst/>
          </a:prstGeom>
        </p:spPr>
        <p:txBody>
          <a:bodyPr wrap="none">
            <a:spAutoFit/>
          </a:bodyPr>
          <a:lstStyle/>
          <a:p>
            <a:r>
              <a:rPr lang="fr-FR" sz="1050" b="1" dirty="0">
                <a:latin typeface="Montserrat" pitchFamily="2" charset="77"/>
              </a:rPr>
              <a:t>28%</a:t>
            </a:r>
          </a:p>
        </p:txBody>
      </p:sp>
      <p:sp>
        <p:nvSpPr>
          <p:cNvPr id="50" name="ZoneTexte 49">
            <a:extLst>
              <a:ext uri="{FF2B5EF4-FFF2-40B4-BE49-F238E27FC236}">
                <a16:creationId xmlns:a16="http://schemas.microsoft.com/office/drawing/2014/main" id="{322015FB-4130-4A46-B1F9-4CBF08266428}"/>
              </a:ext>
            </a:extLst>
          </p:cNvPr>
          <p:cNvSpPr txBox="1"/>
          <p:nvPr/>
        </p:nvSpPr>
        <p:spPr>
          <a:xfrm>
            <a:off x="6441029" y="1576470"/>
            <a:ext cx="1100709" cy="461665"/>
          </a:xfrm>
          <a:prstGeom prst="rect">
            <a:avLst/>
          </a:prstGeom>
          <a:noFill/>
        </p:spPr>
        <p:txBody>
          <a:bodyPr wrap="square" rtlCol="0">
            <a:spAutoFit/>
          </a:bodyPr>
          <a:lstStyle/>
          <a:p>
            <a:pPr algn="ctr"/>
            <a:r>
              <a:rPr lang="fr-FR" sz="1200" b="1" dirty="0">
                <a:latin typeface="Montserrat" pitchFamily="2" charset="77"/>
              </a:rPr>
              <a:t>Rappel 2020</a:t>
            </a:r>
          </a:p>
        </p:txBody>
      </p:sp>
      <p:sp>
        <p:nvSpPr>
          <p:cNvPr id="17" name="ZoneTexte 16">
            <a:extLst>
              <a:ext uri="{FF2B5EF4-FFF2-40B4-BE49-F238E27FC236}">
                <a16:creationId xmlns:a16="http://schemas.microsoft.com/office/drawing/2014/main" id="{106E0C2C-463D-F846-9801-729698E24E1E}"/>
              </a:ext>
            </a:extLst>
          </p:cNvPr>
          <p:cNvSpPr txBox="1"/>
          <p:nvPr/>
        </p:nvSpPr>
        <p:spPr>
          <a:xfrm>
            <a:off x="4438324" y="2509276"/>
            <a:ext cx="2185585" cy="553998"/>
          </a:xfrm>
          <a:prstGeom prst="rect">
            <a:avLst/>
          </a:prstGeom>
          <a:noFill/>
          <a:ln>
            <a:noFill/>
          </a:ln>
        </p:spPr>
        <p:txBody>
          <a:bodyPr wrap="square" rtlCol="0">
            <a:spAutoFit/>
          </a:bodyPr>
          <a:lstStyle/>
          <a:p>
            <a:r>
              <a:rPr lang="fr-FR" sz="1000" b="1" dirty="0">
                <a:solidFill>
                  <a:srgbClr val="00FF30"/>
                </a:solidFill>
                <a:latin typeface="Montserrat" pitchFamily="2" charset="77"/>
              </a:rPr>
              <a:t>79% des cadres et professions intellectuelles supérieures</a:t>
            </a:r>
          </a:p>
          <a:p>
            <a:r>
              <a:rPr lang="fr-FR" sz="1000" b="1" dirty="0">
                <a:solidFill>
                  <a:srgbClr val="00FF30"/>
                </a:solidFill>
                <a:latin typeface="Montserrat" pitchFamily="2" charset="77"/>
              </a:rPr>
              <a:t>78% des 45-54 ans</a:t>
            </a:r>
          </a:p>
        </p:txBody>
      </p:sp>
    </p:spTree>
    <p:extLst>
      <p:ext uri="{BB962C8B-B14F-4D97-AF65-F5344CB8AC3E}">
        <p14:creationId xmlns:p14="http://schemas.microsoft.com/office/powerpoint/2010/main" val="850594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1A9D99-4309-B14C-B3ED-60473A52BFD6}"/>
              </a:ext>
            </a:extLst>
          </p:cNvPr>
          <p:cNvPicPr>
            <a:picLocks noChangeAspect="1"/>
          </p:cNvPicPr>
          <p:nvPr/>
        </p:nvPicPr>
        <p:blipFill>
          <a:blip r:embed="rId3"/>
          <a:stretch>
            <a:fillRect/>
          </a:stretch>
        </p:blipFill>
        <p:spPr>
          <a:xfrm>
            <a:off x="-2905000" y="4139936"/>
            <a:ext cx="2013503" cy="2013503"/>
          </a:xfrm>
          <a:prstGeom prst="rect">
            <a:avLst/>
          </a:prstGeom>
        </p:spPr>
      </p:pic>
      <p:pic>
        <p:nvPicPr>
          <p:cNvPr id="4" name="Image 3" descr="Une image contenant herbe, extérieur, champ, fleur&#10;&#10;Description générée automatiquement">
            <a:extLst>
              <a:ext uri="{FF2B5EF4-FFF2-40B4-BE49-F238E27FC236}">
                <a16:creationId xmlns:a16="http://schemas.microsoft.com/office/drawing/2014/main" id="{62C454A7-EAAF-914D-A24D-F788BF6E3173}"/>
              </a:ext>
            </a:extLst>
          </p:cNvPr>
          <p:cNvPicPr>
            <a:picLocks noChangeAspect="1"/>
          </p:cNvPicPr>
          <p:nvPr/>
        </p:nvPicPr>
        <p:blipFill>
          <a:blip r:embed="rId4"/>
          <a:stretch>
            <a:fillRect/>
          </a:stretch>
        </p:blipFill>
        <p:spPr>
          <a:xfrm>
            <a:off x="0" y="0"/>
            <a:ext cx="9165240" cy="6858000"/>
          </a:xfrm>
          <a:prstGeom prst="rect">
            <a:avLst/>
          </a:prstGeom>
        </p:spPr>
      </p:pic>
      <p:pic>
        <p:nvPicPr>
          <p:cNvPr id="18" name="Image 17">
            <a:extLst>
              <a:ext uri="{FF2B5EF4-FFF2-40B4-BE49-F238E27FC236}">
                <a16:creationId xmlns:a16="http://schemas.microsoft.com/office/drawing/2014/main" id="{0CC6A5FE-7F63-9E40-AB55-6353D919D424}"/>
              </a:ext>
            </a:extLst>
          </p:cNvPr>
          <p:cNvPicPr>
            <a:picLocks noChangeAspect="1"/>
          </p:cNvPicPr>
          <p:nvPr/>
        </p:nvPicPr>
        <p:blipFill>
          <a:blip r:embed="rId5"/>
          <a:stretch>
            <a:fillRect/>
          </a:stretch>
        </p:blipFill>
        <p:spPr>
          <a:xfrm>
            <a:off x="256619" y="260648"/>
            <a:ext cx="1310325" cy="346243"/>
          </a:xfrm>
          <a:prstGeom prst="rect">
            <a:avLst/>
          </a:prstGeom>
        </p:spPr>
      </p:pic>
      <p:sp>
        <p:nvSpPr>
          <p:cNvPr id="20" name="Google Shape;57;p13">
            <a:extLst>
              <a:ext uri="{FF2B5EF4-FFF2-40B4-BE49-F238E27FC236}">
                <a16:creationId xmlns:a16="http://schemas.microsoft.com/office/drawing/2014/main" id="{59F01298-6F34-B849-AABF-E9C509F87028}"/>
              </a:ext>
            </a:extLst>
          </p:cNvPr>
          <p:cNvSpPr txBox="1"/>
          <p:nvPr/>
        </p:nvSpPr>
        <p:spPr>
          <a:xfrm>
            <a:off x="288786" y="6325989"/>
            <a:ext cx="974052" cy="428735"/>
          </a:xfrm>
          <a:prstGeom prst="rect">
            <a:avLst/>
          </a:prstGeom>
          <a:noFill/>
          <a:ln>
            <a:noFill/>
          </a:ln>
        </p:spPr>
        <p:txBody>
          <a:bodyPr spcFirstLastPara="1" wrap="square" lIns="0" tIns="91425" rIns="91425" bIns="91425" anchor="b" anchorCtr="0">
            <a:noAutofit/>
          </a:bodyPr>
          <a:lstStyle/>
          <a:p>
            <a:pPr lvl="0"/>
            <a:r>
              <a:rPr lang="fr-FR" sz="800" dirty="0">
                <a:solidFill>
                  <a:srgbClr val="FFFFFF"/>
                </a:solidFill>
                <a:latin typeface="Montserrat" pitchFamily="2" charset="77"/>
                <a:ea typeface="Montserrat ExtraBold"/>
                <a:cs typeface="Montserrat ExtraBold"/>
                <a:sym typeface="Montserrat ExtraBold"/>
              </a:rPr>
              <a:t>Xx/xx/xx</a:t>
            </a:r>
            <a:endParaRPr lang="fr" sz="800" dirty="0">
              <a:solidFill>
                <a:srgbClr val="FFFFFF"/>
              </a:solidFill>
              <a:latin typeface="Montserrat" pitchFamily="2" charset="77"/>
              <a:ea typeface="Montserrat ExtraBold"/>
              <a:cs typeface="Montserrat ExtraBold"/>
              <a:sym typeface="Montserrat ExtraBold"/>
            </a:endParaRPr>
          </a:p>
        </p:txBody>
      </p:sp>
      <p:sp>
        <p:nvSpPr>
          <p:cNvPr id="12" name="ZoneTexte 11">
            <a:extLst>
              <a:ext uri="{FF2B5EF4-FFF2-40B4-BE49-F238E27FC236}">
                <a16:creationId xmlns:a16="http://schemas.microsoft.com/office/drawing/2014/main" id="{AA8B70D4-0BA4-D547-B121-82620E28CAC5}"/>
              </a:ext>
            </a:extLst>
          </p:cNvPr>
          <p:cNvSpPr txBox="1"/>
          <p:nvPr/>
        </p:nvSpPr>
        <p:spPr>
          <a:xfrm>
            <a:off x="9293549" y="2299117"/>
            <a:ext cx="2770141" cy="2140842"/>
          </a:xfrm>
          <a:prstGeom prst="rect">
            <a:avLst/>
          </a:prstGeom>
          <a:noFill/>
        </p:spPr>
        <p:txBody>
          <a:bodyPr wrap="square" rtlCol="0">
            <a:spAutoFit/>
          </a:bodyPr>
          <a:lstStyle/>
          <a:p>
            <a:pPr algn="ctr">
              <a:lnSpc>
                <a:spcPct val="120000"/>
              </a:lnSpc>
            </a:pPr>
            <a:r>
              <a:rPr lang="fr-FR" sz="1600" b="1" dirty="0">
                <a:latin typeface="Montserrat" pitchFamily="2" charset="77"/>
                <a:cs typeface="Tahoma"/>
              </a:rPr>
              <a:t>34 boulevard Carnot</a:t>
            </a:r>
          </a:p>
          <a:p>
            <a:pPr algn="ctr">
              <a:lnSpc>
                <a:spcPct val="120000"/>
              </a:lnSpc>
            </a:pPr>
            <a:r>
              <a:rPr lang="fr-FR" sz="1600" b="1" dirty="0">
                <a:latin typeface="Montserrat" pitchFamily="2" charset="77"/>
                <a:cs typeface="Tahoma"/>
              </a:rPr>
              <a:t>59 000 Lille</a:t>
            </a:r>
          </a:p>
          <a:p>
            <a:pPr algn="ctr">
              <a:lnSpc>
                <a:spcPct val="120000"/>
              </a:lnSpc>
            </a:pPr>
            <a:endParaRPr lang="fr-FR" sz="1600" b="1" dirty="0">
              <a:latin typeface="Montserrat" pitchFamily="2" charset="77"/>
              <a:cs typeface="Tahoma"/>
            </a:endParaRPr>
          </a:p>
          <a:p>
            <a:pPr algn="ctr">
              <a:lnSpc>
                <a:spcPct val="120000"/>
              </a:lnSpc>
            </a:pPr>
            <a:r>
              <a:rPr lang="fr-FR" sz="1600" b="1" dirty="0">
                <a:latin typeface="Montserrat" pitchFamily="2" charset="77"/>
                <a:cs typeface="Tahoma"/>
              </a:rPr>
              <a:t>+ 33 (0) 3 595 695 00 </a:t>
            </a:r>
          </a:p>
          <a:p>
            <a:pPr algn="ctr">
              <a:lnSpc>
                <a:spcPct val="120000"/>
              </a:lnSpc>
            </a:pPr>
            <a:endParaRPr lang="fr-FR" sz="1600" b="1" dirty="0">
              <a:latin typeface="Montserrat" pitchFamily="2" charset="77"/>
              <a:cs typeface="Tahoma"/>
            </a:endParaRPr>
          </a:p>
          <a:p>
            <a:pPr algn="ctr">
              <a:lnSpc>
                <a:spcPct val="120000"/>
              </a:lnSpc>
            </a:pPr>
            <a:r>
              <a:rPr lang="fr-FR" sz="1600" b="1" dirty="0" err="1">
                <a:latin typeface="Montserrat" pitchFamily="2" charset="77"/>
                <a:cs typeface="Tahoma"/>
              </a:rPr>
              <a:t>contact@marketaudit.fr</a:t>
            </a:r>
            <a:endParaRPr lang="fr-FR" sz="1600" b="1" dirty="0">
              <a:latin typeface="Montserrat" pitchFamily="2" charset="77"/>
              <a:cs typeface="Tahoma"/>
            </a:endParaRPr>
          </a:p>
          <a:p>
            <a:pPr algn="ctr">
              <a:lnSpc>
                <a:spcPct val="120000"/>
              </a:lnSpc>
            </a:pPr>
            <a:r>
              <a:rPr lang="fr-FR" sz="1600" b="1" dirty="0">
                <a:latin typeface="Montserrat" pitchFamily="2" charset="77"/>
                <a:cs typeface="Tahoma"/>
              </a:rPr>
              <a:t>www.market-audit</a:t>
            </a:r>
            <a:r>
              <a:rPr lang="fr-FR" sz="1600" b="1" dirty="0">
                <a:solidFill>
                  <a:schemeClr val="bg1"/>
                </a:solidFill>
                <a:latin typeface="Montserrat" pitchFamily="2" charset="77"/>
                <a:cs typeface="Tahoma"/>
              </a:rPr>
              <a:t>.com</a:t>
            </a:r>
          </a:p>
        </p:txBody>
      </p:sp>
      <p:pic>
        <p:nvPicPr>
          <p:cNvPr id="13" name="Image 12">
            <a:extLst>
              <a:ext uri="{FF2B5EF4-FFF2-40B4-BE49-F238E27FC236}">
                <a16:creationId xmlns:a16="http://schemas.microsoft.com/office/drawing/2014/main" id="{9D6B5DF0-AE09-1048-9DCE-0A7F94090AFB}"/>
              </a:ext>
            </a:extLst>
          </p:cNvPr>
          <p:cNvPicPr>
            <a:picLocks noChangeAspect="1"/>
          </p:cNvPicPr>
          <p:nvPr/>
        </p:nvPicPr>
        <p:blipFill>
          <a:blip r:embed="rId6"/>
          <a:stretch>
            <a:fillRect/>
          </a:stretch>
        </p:blipFill>
        <p:spPr>
          <a:xfrm>
            <a:off x="9687073" y="6509774"/>
            <a:ext cx="1760505" cy="202025"/>
          </a:xfrm>
          <a:prstGeom prst="rect">
            <a:avLst/>
          </a:prstGeom>
        </p:spPr>
      </p:pic>
      <p:pic>
        <p:nvPicPr>
          <p:cNvPr id="9" name="Image 8">
            <a:extLst>
              <a:ext uri="{FF2B5EF4-FFF2-40B4-BE49-F238E27FC236}">
                <a16:creationId xmlns:a16="http://schemas.microsoft.com/office/drawing/2014/main" id="{E5294B9A-10E8-B449-8561-C62D9210EDBF}"/>
              </a:ext>
            </a:extLst>
          </p:cNvPr>
          <p:cNvPicPr>
            <a:picLocks noChangeAspect="1"/>
          </p:cNvPicPr>
          <p:nvPr/>
        </p:nvPicPr>
        <p:blipFill>
          <a:blip r:embed="rId7"/>
          <a:stretch>
            <a:fillRect/>
          </a:stretch>
        </p:blipFill>
        <p:spPr>
          <a:xfrm>
            <a:off x="10458450" y="91158"/>
            <a:ext cx="1573529" cy="822861"/>
          </a:xfrm>
          <a:prstGeom prst="rect">
            <a:avLst/>
          </a:prstGeom>
        </p:spPr>
      </p:pic>
    </p:spTree>
    <p:extLst>
      <p:ext uri="{BB962C8B-B14F-4D97-AF65-F5344CB8AC3E}">
        <p14:creationId xmlns:p14="http://schemas.microsoft.com/office/powerpoint/2010/main" val="236002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D9A3EB-A7AF-A848-957C-DB2EE9A4DE43}"/>
              </a:ext>
            </a:extLst>
          </p:cNvPr>
          <p:cNvSpPr txBox="1"/>
          <p:nvPr/>
        </p:nvSpPr>
        <p:spPr>
          <a:xfrm>
            <a:off x="195944" y="462731"/>
            <a:ext cx="8196942"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consommation énergétique </a:t>
            </a:r>
          </a:p>
        </p:txBody>
      </p:sp>
      <p:graphicFrame>
        <p:nvGraphicFramePr>
          <p:cNvPr id="3" name="Graphique 2">
            <a:extLst>
              <a:ext uri="{FF2B5EF4-FFF2-40B4-BE49-F238E27FC236}">
                <a16:creationId xmlns:a16="http://schemas.microsoft.com/office/drawing/2014/main" id="{200A51CF-5E87-CF43-A0A2-BED18B44B534}"/>
              </a:ext>
            </a:extLst>
          </p:cNvPr>
          <p:cNvGraphicFramePr/>
          <p:nvPr>
            <p:extLst>
              <p:ext uri="{D42A27DB-BD31-4B8C-83A1-F6EECF244321}">
                <p14:modId xmlns:p14="http://schemas.microsoft.com/office/powerpoint/2010/main" val="3590988115"/>
              </p:ext>
            </p:extLst>
          </p:nvPr>
        </p:nvGraphicFramePr>
        <p:xfrm>
          <a:off x="981936" y="1567027"/>
          <a:ext cx="10654145" cy="4892057"/>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0039E620-C5C4-3540-8D3C-8101AA291C64}"/>
              </a:ext>
            </a:extLst>
          </p:cNvPr>
          <p:cNvSpPr txBox="1"/>
          <p:nvPr/>
        </p:nvSpPr>
        <p:spPr>
          <a:xfrm>
            <a:off x="373094" y="1096756"/>
            <a:ext cx="11445811"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Q1. </a:t>
            </a:r>
            <a:r>
              <a:rPr lang="fr-FR" sz="1200" dirty="0">
                <a:latin typeface="Montserrat" pitchFamily="2" charset="77"/>
              </a:rPr>
              <a:t>Dans votre foyer, la consommation d'énergie est un sujet de préoccupation...</a:t>
            </a:r>
            <a:r>
              <a:rPr lang="fr-FR" sz="1200" dirty="0">
                <a:solidFill>
                  <a:schemeClr val="tx1">
                    <a:lumMod val="50000"/>
                    <a:lumOff val="50000"/>
                  </a:schemeClr>
                </a:solidFill>
              </a:rPr>
              <a:t> </a:t>
            </a:r>
          </a:p>
          <a:p>
            <a:r>
              <a:rPr lang="fr-FR" sz="1200" dirty="0">
                <a:solidFill>
                  <a:schemeClr val="tx1">
                    <a:lumMod val="50000"/>
                    <a:lumOff val="50000"/>
                  </a:schemeClr>
                </a:solidFill>
                <a:latin typeface="Montserrat" pitchFamily="2" charset="77"/>
              </a:rPr>
              <a:t>Une seule réponse possible</a:t>
            </a:r>
          </a:p>
        </p:txBody>
      </p:sp>
      <p:sp>
        <p:nvSpPr>
          <p:cNvPr id="5" name="ZoneTexte 4">
            <a:extLst>
              <a:ext uri="{FF2B5EF4-FFF2-40B4-BE49-F238E27FC236}">
                <a16:creationId xmlns:a16="http://schemas.microsoft.com/office/drawing/2014/main" id="{BEC9EF39-DA04-FD4F-84AC-22E609BC92DA}"/>
              </a:ext>
            </a:extLst>
          </p:cNvPr>
          <p:cNvSpPr txBox="1"/>
          <p:nvPr/>
        </p:nvSpPr>
        <p:spPr>
          <a:xfrm>
            <a:off x="10175645" y="1878476"/>
            <a:ext cx="864339" cy="253916"/>
          </a:xfrm>
          <a:prstGeom prst="rect">
            <a:avLst/>
          </a:prstGeom>
          <a:noFill/>
        </p:spPr>
        <p:txBody>
          <a:bodyPr wrap="none" rtlCol="0">
            <a:spAutoFit/>
          </a:bodyPr>
          <a:lstStyle/>
          <a:p>
            <a:pPr algn="ctr"/>
            <a:r>
              <a:rPr lang="fr-FR" sz="1050" dirty="0">
                <a:latin typeface="Montserrat" pitchFamily="2" charset="77"/>
              </a:rPr>
              <a:t>% Important</a:t>
            </a:r>
          </a:p>
        </p:txBody>
      </p:sp>
      <p:sp>
        <p:nvSpPr>
          <p:cNvPr id="6" name="Rectangle 5">
            <a:extLst>
              <a:ext uri="{FF2B5EF4-FFF2-40B4-BE49-F238E27FC236}">
                <a16:creationId xmlns:a16="http://schemas.microsoft.com/office/drawing/2014/main" id="{41667AC0-4E57-2549-A176-A798EEBCBEAB}"/>
              </a:ext>
            </a:extLst>
          </p:cNvPr>
          <p:cNvSpPr/>
          <p:nvPr/>
        </p:nvSpPr>
        <p:spPr>
          <a:xfrm>
            <a:off x="10131561" y="2372938"/>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84%</a:t>
            </a:r>
          </a:p>
        </p:txBody>
      </p:sp>
      <p:graphicFrame>
        <p:nvGraphicFramePr>
          <p:cNvPr id="7" name="Graphique 6">
            <a:extLst>
              <a:ext uri="{FF2B5EF4-FFF2-40B4-BE49-F238E27FC236}">
                <a16:creationId xmlns:a16="http://schemas.microsoft.com/office/drawing/2014/main" id="{EFDCC492-678A-924E-92BF-23DA4D7931A3}"/>
              </a:ext>
            </a:extLst>
          </p:cNvPr>
          <p:cNvGraphicFramePr/>
          <p:nvPr>
            <p:extLst>
              <p:ext uri="{D42A27DB-BD31-4B8C-83A1-F6EECF244321}">
                <p14:modId xmlns:p14="http://schemas.microsoft.com/office/powerpoint/2010/main" val="2896192209"/>
              </p:ext>
            </p:extLst>
          </p:nvPr>
        </p:nvGraphicFramePr>
        <p:xfrm>
          <a:off x="3688435" y="3650264"/>
          <a:ext cx="7227989" cy="2393228"/>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37650CF3-70E7-6F49-A556-C85C5D789820}"/>
              </a:ext>
            </a:extLst>
          </p:cNvPr>
          <p:cNvPicPr>
            <a:picLocks noChangeAspect="1"/>
          </p:cNvPicPr>
          <p:nvPr/>
        </p:nvPicPr>
        <p:blipFill>
          <a:blip r:embed="rId4"/>
          <a:stretch>
            <a:fillRect/>
          </a:stretch>
        </p:blipFill>
        <p:spPr>
          <a:xfrm>
            <a:off x="195943" y="4345984"/>
            <a:ext cx="670231" cy="692222"/>
          </a:xfrm>
          <a:prstGeom prst="rect">
            <a:avLst/>
          </a:prstGeom>
        </p:spPr>
      </p:pic>
      <p:sp>
        <p:nvSpPr>
          <p:cNvPr id="10" name="Rectangle 9">
            <a:extLst>
              <a:ext uri="{FF2B5EF4-FFF2-40B4-BE49-F238E27FC236}">
                <a16:creationId xmlns:a16="http://schemas.microsoft.com/office/drawing/2014/main" id="{98687879-1F18-B14F-B4CB-A4C0DA3E0B02}"/>
              </a:ext>
            </a:extLst>
          </p:cNvPr>
          <p:cNvSpPr/>
          <p:nvPr/>
        </p:nvSpPr>
        <p:spPr bwMode="auto">
          <a:xfrm>
            <a:off x="827314" y="3897631"/>
            <a:ext cx="2861121" cy="1861972"/>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consommation énergétique préoccupe davantage que l’année dernière (+5 pts).C’est un sujet d’actualité. L’hiver a été long et le coût de l’énergie ne fait qu’augmenter.</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internautes sont autant préoccupés que ceux de 2019 (84%).</a:t>
            </a:r>
          </a:p>
        </p:txBody>
      </p:sp>
      <p:pic>
        <p:nvPicPr>
          <p:cNvPr id="11" name="Image 10">
            <a:extLst>
              <a:ext uri="{FF2B5EF4-FFF2-40B4-BE49-F238E27FC236}">
                <a16:creationId xmlns:a16="http://schemas.microsoft.com/office/drawing/2014/main" id="{52251670-D9C1-AD4B-A0F3-44154908BE73}"/>
              </a:ext>
            </a:extLst>
          </p:cNvPr>
          <p:cNvPicPr>
            <a:picLocks noChangeAspect="1"/>
          </p:cNvPicPr>
          <p:nvPr/>
        </p:nvPicPr>
        <p:blipFill>
          <a:blip r:embed="rId5"/>
          <a:stretch>
            <a:fillRect/>
          </a:stretch>
        </p:blipFill>
        <p:spPr>
          <a:xfrm>
            <a:off x="10159991" y="124994"/>
            <a:ext cx="1836065" cy="622055"/>
          </a:xfrm>
          <a:prstGeom prst="rect">
            <a:avLst/>
          </a:prstGeom>
        </p:spPr>
      </p:pic>
      <p:pic>
        <p:nvPicPr>
          <p:cNvPr id="12" name="Image 11">
            <a:extLst>
              <a:ext uri="{FF2B5EF4-FFF2-40B4-BE49-F238E27FC236}">
                <a16:creationId xmlns:a16="http://schemas.microsoft.com/office/drawing/2014/main" id="{77E1976D-4D86-AD49-BDCA-E6F10B63A41B}"/>
              </a:ext>
            </a:extLst>
          </p:cNvPr>
          <p:cNvPicPr>
            <a:picLocks noChangeAspect="1"/>
          </p:cNvPicPr>
          <p:nvPr/>
        </p:nvPicPr>
        <p:blipFill>
          <a:blip r:embed="rId6"/>
          <a:stretch>
            <a:fillRect/>
          </a:stretch>
        </p:blipFill>
        <p:spPr>
          <a:xfrm>
            <a:off x="10228928" y="6523676"/>
            <a:ext cx="1760505" cy="202025"/>
          </a:xfrm>
          <a:prstGeom prst="rect">
            <a:avLst/>
          </a:prstGeom>
        </p:spPr>
      </p:pic>
      <p:pic>
        <p:nvPicPr>
          <p:cNvPr id="14" name="Graphique 13" descr="Internet">
            <a:extLst>
              <a:ext uri="{FF2B5EF4-FFF2-40B4-BE49-F238E27FC236}">
                <a16:creationId xmlns:a16="http://schemas.microsoft.com/office/drawing/2014/main" id="{1D17D329-E6AD-E747-8378-10580F45218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235671" y="5110765"/>
            <a:ext cx="377574" cy="298356"/>
          </a:xfrm>
          <a:prstGeom prst="rect">
            <a:avLst/>
          </a:prstGeom>
        </p:spPr>
      </p:pic>
      <p:sp>
        <p:nvSpPr>
          <p:cNvPr id="16" name="Rectangle 15">
            <a:extLst>
              <a:ext uri="{FF2B5EF4-FFF2-40B4-BE49-F238E27FC236}">
                <a16:creationId xmlns:a16="http://schemas.microsoft.com/office/drawing/2014/main" id="{1DD749E1-9507-1C47-920B-411B8B07CBBF}"/>
              </a:ext>
            </a:extLst>
          </p:cNvPr>
          <p:cNvSpPr/>
          <p:nvPr/>
        </p:nvSpPr>
        <p:spPr>
          <a:xfrm>
            <a:off x="9290357" y="5110765"/>
            <a:ext cx="990532"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latin typeface="Montserrat" pitchFamily="2" charset="77"/>
              </a:rPr>
              <a:t>84%</a:t>
            </a:r>
          </a:p>
        </p:txBody>
      </p:sp>
      <p:pic>
        <p:nvPicPr>
          <p:cNvPr id="17" name="Image 16" descr="Une image contenant homme, équitation, portant, planche&#10;&#10;Description générée automatiquement">
            <a:extLst>
              <a:ext uri="{FF2B5EF4-FFF2-40B4-BE49-F238E27FC236}">
                <a16:creationId xmlns:a16="http://schemas.microsoft.com/office/drawing/2014/main" id="{9D0D10E5-CB84-7045-8D5E-152AE39353F7}"/>
              </a:ext>
            </a:extLst>
          </p:cNvPr>
          <p:cNvPicPr>
            <a:picLocks noChangeAspect="1"/>
          </p:cNvPicPr>
          <p:nvPr/>
        </p:nvPicPr>
        <p:blipFill rotWithShape="1">
          <a:blip r:embed="rId9"/>
          <a:srcRect l="58556" t="54925" r="19321" b="7863"/>
          <a:stretch/>
        </p:blipFill>
        <p:spPr>
          <a:xfrm>
            <a:off x="231495" y="6481837"/>
            <a:ext cx="359462" cy="403547"/>
          </a:xfrm>
          <a:prstGeom prst="rect">
            <a:avLst/>
          </a:prstGeom>
        </p:spPr>
      </p:pic>
      <p:sp>
        <p:nvSpPr>
          <p:cNvPr id="19" name="ZoneTexte 18">
            <a:extLst>
              <a:ext uri="{FF2B5EF4-FFF2-40B4-BE49-F238E27FC236}">
                <a16:creationId xmlns:a16="http://schemas.microsoft.com/office/drawing/2014/main" id="{A9C0EC00-5CC8-EE4E-A39F-DC0B3AF2426D}"/>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20" name="chart">
            <a:extLst>
              <a:ext uri="{FF2B5EF4-FFF2-40B4-BE49-F238E27FC236}">
                <a16:creationId xmlns:a16="http://schemas.microsoft.com/office/drawing/2014/main" id="{8ABD13A7-7E5A-8E41-AB15-7A64AD6CCECC}"/>
              </a:ext>
            </a:extLst>
          </p:cNvPr>
          <p:cNvPicPr>
            <a:picLocks noChangeAspect="1"/>
          </p:cNvPicPr>
          <p:nvPr/>
        </p:nvPicPr>
        <p:blipFill>
          <a:blip r:embed="rId10"/>
          <a:stretch>
            <a:fillRect/>
          </a:stretch>
        </p:blipFill>
        <p:spPr>
          <a:xfrm>
            <a:off x="9869375" y="5110765"/>
            <a:ext cx="317503" cy="330182"/>
          </a:xfrm>
          <a:prstGeom prst="rect">
            <a:avLst/>
          </a:prstGeom>
        </p:spPr>
      </p:pic>
      <p:pic>
        <p:nvPicPr>
          <p:cNvPr id="21" name="chart">
            <a:extLst>
              <a:ext uri="{FF2B5EF4-FFF2-40B4-BE49-F238E27FC236}">
                <a16:creationId xmlns:a16="http://schemas.microsoft.com/office/drawing/2014/main" id="{1BE9696A-996E-E441-A072-A312B04CBB8B}"/>
              </a:ext>
            </a:extLst>
          </p:cNvPr>
          <p:cNvPicPr>
            <a:picLocks noChangeAspect="1"/>
          </p:cNvPicPr>
          <p:nvPr/>
        </p:nvPicPr>
        <p:blipFill>
          <a:blip r:embed="rId11"/>
          <a:stretch>
            <a:fillRect/>
          </a:stretch>
        </p:blipFill>
        <p:spPr>
          <a:xfrm>
            <a:off x="10044124" y="4465809"/>
            <a:ext cx="363543" cy="390483"/>
          </a:xfrm>
          <a:prstGeom prst="rect">
            <a:avLst/>
          </a:prstGeom>
        </p:spPr>
      </p:pic>
      <p:pic>
        <p:nvPicPr>
          <p:cNvPr id="22" name="chart">
            <a:extLst>
              <a:ext uri="{FF2B5EF4-FFF2-40B4-BE49-F238E27FC236}">
                <a16:creationId xmlns:a16="http://schemas.microsoft.com/office/drawing/2014/main" id="{2247E4BE-F3BF-7241-B457-313C357E1DEE}"/>
              </a:ext>
            </a:extLst>
          </p:cNvPr>
          <p:cNvPicPr>
            <a:picLocks noChangeAspect="1"/>
          </p:cNvPicPr>
          <p:nvPr/>
        </p:nvPicPr>
        <p:blipFill>
          <a:blip r:embed="rId11"/>
          <a:stretch>
            <a:fillRect/>
          </a:stretch>
        </p:blipFill>
        <p:spPr>
          <a:xfrm>
            <a:off x="9674942" y="4569576"/>
            <a:ext cx="363543" cy="390483"/>
          </a:xfrm>
          <a:prstGeom prst="rect">
            <a:avLst/>
          </a:prstGeom>
        </p:spPr>
      </p:pic>
      <p:sp>
        <p:nvSpPr>
          <p:cNvPr id="23" name="ZoneTexte 22">
            <a:extLst>
              <a:ext uri="{FF2B5EF4-FFF2-40B4-BE49-F238E27FC236}">
                <a16:creationId xmlns:a16="http://schemas.microsoft.com/office/drawing/2014/main" id="{9CCA3E3E-C401-D543-83DB-381901C57406}"/>
              </a:ext>
            </a:extLst>
          </p:cNvPr>
          <p:cNvSpPr txBox="1"/>
          <p:nvPr/>
        </p:nvSpPr>
        <p:spPr>
          <a:xfrm>
            <a:off x="11148684" y="2443841"/>
            <a:ext cx="931998" cy="646331"/>
          </a:xfrm>
          <a:prstGeom prst="rect">
            <a:avLst/>
          </a:prstGeom>
          <a:noFill/>
          <a:ln>
            <a:noFill/>
          </a:ln>
        </p:spPr>
        <p:txBody>
          <a:bodyPr wrap="square" rtlCol="0">
            <a:spAutoFit/>
          </a:bodyPr>
          <a:lstStyle/>
          <a:p>
            <a:pPr algn="ctr"/>
            <a:r>
              <a:rPr lang="fr-FR" sz="1200" dirty="0">
                <a:latin typeface="Montserrat" pitchFamily="2" charset="77"/>
              </a:rPr>
              <a:t>93% des habitants </a:t>
            </a:r>
          </a:p>
          <a:p>
            <a:pPr algn="ctr"/>
            <a:r>
              <a:rPr lang="fr-FR" sz="1200" dirty="0">
                <a:latin typeface="Montserrat" pitchFamily="2" charset="77"/>
              </a:rPr>
              <a:t>du Nord</a:t>
            </a:r>
          </a:p>
        </p:txBody>
      </p:sp>
    </p:spTree>
    <p:extLst>
      <p:ext uri="{BB962C8B-B14F-4D97-AF65-F5344CB8AC3E}">
        <p14:creationId xmlns:p14="http://schemas.microsoft.com/office/powerpoint/2010/main" val="315582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D9A3EB-A7AF-A848-957C-DB2EE9A4DE43}"/>
              </a:ext>
            </a:extLst>
          </p:cNvPr>
          <p:cNvSpPr txBox="1"/>
          <p:nvPr/>
        </p:nvSpPr>
        <p:spPr>
          <a:xfrm>
            <a:off x="195944" y="462731"/>
            <a:ext cx="8196942"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dépenses énergétiques du foyer</a:t>
            </a:r>
          </a:p>
        </p:txBody>
      </p:sp>
      <p:graphicFrame>
        <p:nvGraphicFramePr>
          <p:cNvPr id="3" name="Graphique 2">
            <a:extLst>
              <a:ext uri="{FF2B5EF4-FFF2-40B4-BE49-F238E27FC236}">
                <a16:creationId xmlns:a16="http://schemas.microsoft.com/office/drawing/2014/main" id="{200A51CF-5E87-CF43-A0A2-BED18B44B534}"/>
              </a:ext>
            </a:extLst>
          </p:cNvPr>
          <p:cNvGraphicFramePr/>
          <p:nvPr>
            <p:extLst>
              <p:ext uri="{D42A27DB-BD31-4B8C-83A1-F6EECF244321}">
                <p14:modId xmlns:p14="http://schemas.microsoft.com/office/powerpoint/2010/main" val="4042971063"/>
              </p:ext>
            </p:extLst>
          </p:nvPr>
        </p:nvGraphicFramePr>
        <p:xfrm>
          <a:off x="922657" y="1412504"/>
          <a:ext cx="10654145" cy="4892057"/>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0039E620-C5C4-3540-8D3C-8101AA291C64}"/>
              </a:ext>
            </a:extLst>
          </p:cNvPr>
          <p:cNvSpPr txBox="1"/>
          <p:nvPr/>
        </p:nvSpPr>
        <p:spPr>
          <a:xfrm>
            <a:off x="373094" y="1183574"/>
            <a:ext cx="11445811"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Q2. </a:t>
            </a:r>
            <a:r>
              <a:rPr lang="fr-FR" sz="1200" dirty="0">
                <a:latin typeface="Montserrat" pitchFamily="2" charset="77"/>
              </a:rPr>
              <a:t>Dans votre budget, quelle importance représentent les factures d’énergie ?</a:t>
            </a:r>
            <a:r>
              <a:rPr lang="fr-FR" sz="1200" dirty="0">
                <a:solidFill>
                  <a:schemeClr val="tx1">
                    <a:lumMod val="50000"/>
                    <a:lumOff val="50000"/>
                  </a:schemeClr>
                </a:solidFill>
              </a:rPr>
              <a:t> </a:t>
            </a:r>
            <a:endParaRPr lang="fr-FR" sz="1200" dirty="0">
              <a:solidFill>
                <a:schemeClr val="tx1">
                  <a:lumMod val="50000"/>
                  <a:lumOff val="50000"/>
                </a:schemeClr>
              </a:solidFill>
              <a:latin typeface="Montserrat" pitchFamily="2" charset="77"/>
            </a:endParaRPr>
          </a:p>
          <a:p>
            <a:r>
              <a:rPr lang="fr-FR" sz="1200" dirty="0">
                <a:solidFill>
                  <a:schemeClr val="tx1">
                    <a:lumMod val="50000"/>
                    <a:lumOff val="50000"/>
                  </a:schemeClr>
                </a:solidFill>
                <a:latin typeface="Montserrat" pitchFamily="2" charset="77"/>
              </a:rPr>
              <a:t>Une seule réponse possible</a:t>
            </a:r>
          </a:p>
        </p:txBody>
      </p:sp>
      <p:sp>
        <p:nvSpPr>
          <p:cNvPr id="5" name="ZoneTexte 4">
            <a:extLst>
              <a:ext uri="{FF2B5EF4-FFF2-40B4-BE49-F238E27FC236}">
                <a16:creationId xmlns:a16="http://schemas.microsoft.com/office/drawing/2014/main" id="{BEC9EF39-DA04-FD4F-84AC-22E609BC92DA}"/>
              </a:ext>
            </a:extLst>
          </p:cNvPr>
          <p:cNvSpPr txBox="1"/>
          <p:nvPr/>
        </p:nvSpPr>
        <p:spPr>
          <a:xfrm>
            <a:off x="10084678" y="1648216"/>
            <a:ext cx="864339" cy="253916"/>
          </a:xfrm>
          <a:prstGeom prst="rect">
            <a:avLst/>
          </a:prstGeom>
          <a:noFill/>
        </p:spPr>
        <p:txBody>
          <a:bodyPr wrap="none" rtlCol="0">
            <a:spAutoFit/>
          </a:bodyPr>
          <a:lstStyle/>
          <a:p>
            <a:pPr algn="ctr"/>
            <a:r>
              <a:rPr lang="fr-FR" sz="1050" dirty="0">
                <a:latin typeface="Montserrat" pitchFamily="2" charset="77"/>
              </a:rPr>
              <a:t>% Important</a:t>
            </a:r>
          </a:p>
        </p:txBody>
      </p:sp>
      <p:sp>
        <p:nvSpPr>
          <p:cNvPr id="6" name="Rectangle 5">
            <a:extLst>
              <a:ext uri="{FF2B5EF4-FFF2-40B4-BE49-F238E27FC236}">
                <a16:creationId xmlns:a16="http://schemas.microsoft.com/office/drawing/2014/main" id="{41667AC0-4E57-2549-A176-A798EEBCBEAB}"/>
              </a:ext>
            </a:extLst>
          </p:cNvPr>
          <p:cNvSpPr/>
          <p:nvPr/>
        </p:nvSpPr>
        <p:spPr>
          <a:xfrm>
            <a:off x="10040594" y="2186220"/>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ontserrat" pitchFamily="2" charset="77"/>
              </a:rPr>
              <a:t>79%</a:t>
            </a:r>
          </a:p>
        </p:txBody>
      </p:sp>
      <p:graphicFrame>
        <p:nvGraphicFramePr>
          <p:cNvPr id="7" name="Graphique 6">
            <a:extLst>
              <a:ext uri="{FF2B5EF4-FFF2-40B4-BE49-F238E27FC236}">
                <a16:creationId xmlns:a16="http://schemas.microsoft.com/office/drawing/2014/main" id="{EFDCC492-678A-924E-92BF-23DA4D7931A3}"/>
              </a:ext>
            </a:extLst>
          </p:cNvPr>
          <p:cNvGraphicFramePr/>
          <p:nvPr>
            <p:extLst>
              <p:ext uri="{D42A27DB-BD31-4B8C-83A1-F6EECF244321}">
                <p14:modId xmlns:p14="http://schemas.microsoft.com/office/powerpoint/2010/main" val="2256659521"/>
              </p:ext>
            </p:extLst>
          </p:nvPr>
        </p:nvGraphicFramePr>
        <p:xfrm>
          <a:off x="3688435" y="3403521"/>
          <a:ext cx="7227989" cy="2393228"/>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37650CF3-70E7-6F49-A556-C85C5D789820}"/>
              </a:ext>
            </a:extLst>
          </p:cNvPr>
          <p:cNvPicPr>
            <a:picLocks noChangeAspect="1"/>
          </p:cNvPicPr>
          <p:nvPr/>
        </p:nvPicPr>
        <p:blipFill>
          <a:blip r:embed="rId4"/>
          <a:stretch>
            <a:fillRect/>
          </a:stretch>
        </p:blipFill>
        <p:spPr>
          <a:xfrm>
            <a:off x="138794" y="3650805"/>
            <a:ext cx="785992" cy="692222"/>
          </a:xfrm>
          <a:prstGeom prst="rect">
            <a:avLst/>
          </a:prstGeom>
        </p:spPr>
      </p:pic>
      <p:pic>
        <p:nvPicPr>
          <p:cNvPr id="11" name="Image 10">
            <a:extLst>
              <a:ext uri="{FF2B5EF4-FFF2-40B4-BE49-F238E27FC236}">
                <a16:creationId xmlns:a16="http://schemas.microsoft.com/office/drawing/2014/main" id="{BA867DDA-83DF-7443-A98C-9132FF550D7E}"/>
              </a:ext>
            </a:extLst>
          </p:cNvPr>
          <p:cNvPicPr>
            <a:picLocks noChangeAspect="1"/>
          </p:cNvPicPr>
          <p:nvPr/>
        </p:nvPicPr>
        <p:blipFill>
          <a:blip r:embed="rId5"/>
          <a:stretch>
            <a:fillRect/>
          </a:stretch>
        </p:blipFill>
        <p:spPr>
          <a:xfrm>
            <a:off x="10159991" y="105968"/>
            <a:ext cx="1836065" cy="622055"/>
          </a:xfrm>
          <a:prstGeom prst="rect">
            <a:avLst/>
          </a:prstGeom>
        </p:spPr>
      </p:pic>
      <p:pic>
        <p:nvPicPr>
          <p:cNvPr id="12" name="Image 11">
            <a:extLst>
              <a:ext uri="{FF2B5EF4-FFF2-40B4-BE49-F238E27FC236}">
                <a16:creationId xmlns:a16="http://schemas.microsoft.com/office/drawing/2014/main" id="{74619848-8366-764F-ACD4-70020ED709DC}"/>
              </a:ext>
            </a:extLst>
          </p:cNvPr>
          <p:cNvPicPr>
            <a:picLocks noChangeAspect="1"/>
          </p:cNvPicPr>
          <p:nvPr/>
        </p:nvPicPr>
        <p:blipFill>
          <a:blip r:embed="rId6"/>
          <a:stretch>
            <a:fillRect/>
          </a:stretch>
        </p:blipFill>
        <p:spPr>
          <a:xfrm>
            <a:off x="10228928" y="6523676"/>
            <a:ext cx="1760505" cy="202025"/>
          </a:xfrm>
          <a:prstGeom prst="rect">
            <a:avLst/>
          </a:prstGeom>
        </p:spPr>
      </p:pic>
      <p:pic>
        <p:nvPicPr>
          <p:cNvPr id="14" name="Graphique 13" descr="Internet">
            <a:extLst>
              <a:ext uri="{FF2B5EF4-FFF2-40B4-BE49-F238E27FC236}">
                <a16:creationId xmlns:a16="http://schemas.microsoft.com/office/drawing/2014/main" id="{2436337B-4DDE-8E4D-984B-F30B73AE245E}"/>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260373" y="4892097"/>
            <a:ext cx="242704" cy="242704"/>
          </a:xfrm>
          <a:prstGeom prst="rect">
            <a:avLst/>
          </a:prstGeom>
        </p:spPr>
      </p:pic>
      <p:sp>
        <p:nvSpPr>
          <p:cNvPr id="16" name="Rectangle 15">
            <a:extLst>
              <a:ext uri="{FF2B5EF4-FFF2-40B4-BE49-F238E27FC236}">
                <a16:creationId xmlns:a16="http://schemas.microsoft.com/office/drawing/2014/main" id="{92503223-2EA8-BC45-8F68-945BE810563A}"/>
              </a:ext>
            </a:extLst>
          </p:cNvPr>
          <p:cNvSpPr/>
          <p:nvPr/>
        </p:nvSpPr>
        <p:spPr>
          <a:xfrm>
            <a:off x="9224133" y="4886491"/>
            <a:ext cx="854916"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latin typeface="Montserrat" pitchFamily="2" charset="77"/>
              </a:rPr>
              <a:t>78%</a:t>
            </a:r>
          </a:p>
        </p:txBody>
      </p:sp>
      <p:pic>
        <p:nvPicPr>
          <p:cNvPr id="18" name="Image 17" descr="Une image contenant homme, équitation, portant, planche&#10;&#10;Description générée automatiquement">
            <a:extLst>
              <a:ext uri="{FF2B5EF4-FFF2-40B4-BE49-F238E27FC236}">
                <a16:creationId xmlns:a16="http://schemas.microsoft.com/office/drawing/2014/main" id="{DD2D36F9-91EF-144F-8008-E457F8A60E51}"/>
              </a:ext>
            </a:extLst>
          </p:cNvPr>
          <p:cNvPicPr>
            <a:picLocks noChangeAspect="1"/>
          </p:cNvPicPr>
          <p:nvPr/>
        </p:nvPicPr>
        <p:blipFill rotWithShape="1">
          <a:blip r:embed="rId9"/>
          <a:srcRect l="58556" t="54925" r="19321" b="7863"/>
          <a:stretch/>
        </p:blipFill>
        <p:spPr>
          <a:xfrm>
            <a:off x="231495" y="6481837"/>
            <a:ext cx="359462" cy="403547"/>
          </a:xfrm>
          <a:prstGeom prst="rect">
            <a:avLst/>
          </a:prstGeom>
        </p:spPr>
      </p:pic>
      <p:sp>
        <p:nvSpPr>
          <p:cNvPr id="19" name="ZoneTexte 18">
            <a:extLst>
              <a:ext uri="{FF2B5EF4-FFF2-40B4-BE49-F238E27FC236}">
                <a16:creationId xmlns:a16="http://schemas.microsoft.com/office/drawing/2014/main" id="{4FABC494-4042-E74D-8520-03E00A17FA57}"/>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20" name="chart">
            <a:extLst>
              <a:ext uri="{FF2B5EF4-FFF2-40B4-BE49-F238E27FC236}">
                <a16:creationId xmlns:a16="http://schemas.microsoft.com/office/drawing/2014/main" id="{1BB06928-0537-E74D-83C3-9C3751A51693}"/>
              </a:ext>
            </a:extLst>
          </p:cNvPr>
          <p:cNvPicPr>
            <a:picLocks noChangeAspect="1"/>
          </p:cNvPicPr>
          <p:nvPr/>
        </p:nvPicPr>
        <p:blipFill>
          <a:blip r:embed="rId10"/>
          <a:stretch>
            <a:fillRect/>
          </a:stretch>
        </p:blipFill>
        <p:spPr>
          <a:xfrm>
            <a:off x="9725361" y="4874919"/>
            <a:ext cx="317503" cy="330182"/>
          </a:xfrm>
          <a:prstGeom prst="rect">
            <a:avLst/>
          </a:prstGeom>
        </p:spPr>
      </p:pic>
      <p:pic>
        <p:nvPicPr>
          <p:cNvPr id="21" name="chart">
            <a:extLst>
              <a:ext uri="{FF2B5EF4-FFF2-40B4-BE49-F238E27FC236}">
                <a16:creationId xmlns:a16="http://schemas.microsoft.com/office/drawing/2014/main" id="{340C0C27-A2E1-674B-A701-8FFFF5A315D7}"/>
              </a:ext>
            </a:extLst>
          </p:cNvPr>
          <p:cNvPicPr>
            <a:picLocks noChangeAspect="1"/>
          </p:cNvPicPr>
          <p:nvPr/>
        </p:nvPicPr>
        <p:blipFill>
          <a:blip r:embed="rId11"/>
          <a:stretch>
            <a:fillRect/>
          </a:stretch>
        </p:blipFill>
        <p:spPr>
          <a:xfrm>
            <a:off x="9645735" y="4463084"/>
            <a:ext cx="363543" cy="390483"/>
          </a:xfrm>
          <a:prstGeom prst="rect">
            <a:avLst/>
          </a:prstGeom>
        </p:spPr>
      </p:pic>
      <p:sp>
        <p:nvSpPr>
          <p:cNvPr id="22" name="Rectangle 21">
            <a:extLst>
              <a:ext uri="{FF2B5EF4-FFF2-40B4-BE49-F238E27FC236}">
                <a16:creationId xmlns:a16="http://schemas.microsoft.com/office/drawing/2014/main" id="{850003F0-D21B-484E-B8E0-86F32ADFD4E3}"/>
              </a:ext>
            </a:extLst>
          </p:cNvPr>
          <p:cNvSpPr/>
          <p:nvPr/>
        </p:nvSpPr>
        <p:spPr bwMode="auto">
          <a:xfrm>
            <a:off x="909030" y="3671811"/>
            <a:ext cx="2678732" cy="2124938"/>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Avec des prix plus élevés et des températures moins douces, la part des factures d’énergie est plus importante dans le budget des foyers français que l’année dernière (+8 pts).</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On retrouve un taux similaire à celui de l’enquête on-line de 2019 (79%).</a:t>
            </a:r>
          </a:p>
        </p:txBody>
      </p:sp>
      <p:pic>
        <p:nvPicPr>
          <p:cNvPr id="24" name="chart">
            <a:extLst>
              <a:ext uri="{FF2B5EF4-FFF2-40B4-BE49-F238E27FC236}">
                <a16:creationId xmlns:a16="http://schemas.microsoft.com/office/drawing/2014/main" id="{4746D455-634B-334A-9A50-EB21D8AACC76}"/>
              </a:ext>
            </a:extLst>
          </p:cNvPr>
          <p:cNvPicPr>
            <a:picLocks noChangeAspect="1"/>
          </p:cNvPicPr>
          <p:nvPr/>
        </p:nvPicPr>
        <p:blipFill>
          <a:blip r:embed="rId11"/>
          <a:stretch>
            <a:fillRect/>
          </a:stretch>
        </p:blipFill>
        <p:spPr>
          <a:xfrm>
            <a:off x="10081378" y="4294414"/>
            <a:ext cx="363543" cy="390483"/>
          </a:xfrm>
          <a:prstGeom prst="rect">
            <a:avLst/>
          </a:prstGeom>
        </p:spPr>
      </p:pic>
      <p:sp>
        <p:nvSpPr>
          <p:cNvPr id="23" name="ZoneTexte 22">
            <a:extLst>
              <a:ext uri="{FF2B5EF4-FFF2-40B4-BE49-F238E27FC236}">
                <a16:creationId xmlns:a16="http://schemas.microsoft.com/office/drawing/2014/main" id="{79794BE5-199A-1E46-B05C-31251C0B0AE3}"/>
              </a:ext>
            </a:extLst>
          </p:cNvPr>
          <p:cNvSpPr txBox="1"/>
          <p:nvPr/>
        </p:nvSpPr>
        <p:spPr>
          <a:xfrm>
            <a:off x="11109180" y="2240256"/>
            <a:ext cx="931998" cy="646331"/>
          </a:xfrm>
          <a:prstGeom prst="rect">
            <a:avLst/>
          </a:prstGeom>
          <a:noFill/>
          <a:ln>
            <a:noFill/>
          </a:ln>
        </p:spPr>
        <p:txBody>
          <a:bodyPr wrap="square" rtlCol="0">
            <a:spAutoFit/>
          </a:bodyPr>
          <a:lstStyle/>
          <a:p>
            <a:pPr algn="ctr"/>
            <a:r>
              <a:rPr lang="fr-FR" sz="1200" dirty="0">
                <a:latin typeface="Montserrat" pitchFamily="2" charset="77"/>
              </a:rPr>
              <a:t>89% des habitants </a:t>
            </a:r>
          </a:p>
          <a:p>
            <a:pPr algn="ctr"/>
            <a:r>
              <a:rPr lang="fr-FR" sz="1200" dirty="0">
                <a:latin typeface="Montserrat" pitchFamily="2" charset="77"/>
              </a:rPr>
              <a:t>du Nord</a:t>
            </a:r>
          </a:p>
        </p:txBody>
      </p:sp>
    </p:spTree>
    <p:extLst>
      <p:ext uri="{BB962C8B-B14F-4D97-AF65-F5344CB8AC3E}">
        <p14:creationId xmlns:p14="http://schemas.microsoft.com/office/powerpoint/2010/main" val="29905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F233258-32E4-764C-8B9E-02EA6319B14B}"/>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chauffage en hiver</a:t>
            </a:r>
          </a:p>
        </p:txBody>
      </p:sp>
      <p:sp>
        <p:nvSpPr>
          <p:cNvPr id="5" name="ZoneTexte 4">
            <a:extLst>
              <a:ext uri="{FF2B5EF4-FFF2-40B4-BE49-F238E27FC236}">
                <a16:creationId xmlns:a16="http://schemas.microsoft.com/office/drawing/2014/main" id="{B2F0DCE2-A754-1F48-BD95-1653C4BF9006}"/>
              </a:ext>
            </a:extLst>
          </p:cNvPr>
          <p:cNvSpPr txBox="1"/>
          <p:nvPr/>
        </p:nvSpPr>
        <p:spPr>
          <a:xfrm>
            <a:off x="6210948" y="1100040"/>
            <a:ext cx="5218227"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Q40b. </a:t>
            </a:r>
            <a:r>
              <a:rPr lang="fr-FR" sz="1200" dirty="0">
                <a:solidFill>
                  <a:schemeClr val="tx1">
                    <a:lumMod val="75000"/>
                    <a:lumOff val="25000"/>
                  </a:schemeClr>
                </a:solidFill>
                <a:latin typeface="Montserrat" pitchFamily="2" charset="77"/>
              </a:rPr>
              <a:t>Pour quelle(s) raison(s)</a:t>
            </a:r>
            <a:r>
              <a:rPr lang="is-IS" sz="1200" dirty="0">
                <a:solidFill>
                  <a:schemeClr val="tx1">
                    <a:lumMod val="75000"/>
                    <a:lumOff val="25000"/>
                  </a:schemeClr>
                </a:solidFill>
                <a:latin typeface="Montserrat" pitchFamily="2" charset="77"/>
              </a:rPr>
              <a:t> ?</a:t>
            </a:r>
          </a:p>
          <a:p>
            <a:r>
              <a:rPr lang="fr-FR" sz="1200" dirty="0">
                <a:solidFill>
                  <a:schemeClr val="tx1">
                    <a:lumMod val="50000"/>
                    <a:lumOff val="50000"/>
                  </a:schemeClr>
                </a:solidFill>
                <a:latin typeface="Montserrat" pitchFamily="2" charset="77"/>
              </a:rPr>
              <a:t>Assistée - Plusieurs réponses possibles</a:t>
            </a:r>
          </a:p>
          <a:p>
            <a:endParaRPr lang="fr-FR" sz="1200" dirty="0">
              <a:latin typeface="Montserrat" pitchFamily="2" charset="77"/>
            </a:endParaRPr>
          </a:p>
        </p:txBody>
      </p:sp>
      <p:graphicFrame>
        <p:nvGraphicFramePr>
          <p:cNvPr id="11" name="Graphique 10">
            <a:extLst>
              <a:ext uri="{FF2B5EF4-FFF2-40B4-BE49-F238E27FC236}">
                <a16:creationId xmlns:a16="http://schemas.microsoft.com/office/drawing/2014/main" id="{B8C06FF4-2F0B-7342-B566-7A0763D0950E}"/>
              </a:ext>
            </a:extLst>
          </p:cNvPr>
          <p:cNvGraphicFramePr/>
          <p:nvPr>
            <p:extLst>
              <p:ext uri="{D42A27DB-BD31-4B8C-83A1-F6EECF244321}">
                <p14:modId xmlns:p14="http://schemas.microsoft.com/office/powerpoint/2010/main" val="951755589"/>
              </p:ext>
            </p:extLst>
          </p:nvPr>
        </p:nvGraphicFramePr>
        <p:xfrm>
          <a:off x="-1867451" y="923718"/>
          <a:ext cx="7264079" cy="3026923"/>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a:extLst>
              <a:ext uri="{FF2B5EF4-FFF2-40B4-BE49-F238E27FC236}">
                <a16:creationId xmlns:a16="http://schemas.microsoft.com/office/drawing/2014/main" id="{2726C949-59A9-A145-8C8B-20CA3C321826}"/>
              </a:ext>
            </a:extLst>
          </p:cNvPr>
          <p:cNvSpPr txBox="1"/>
          <p:nvPr/>
        </p:nvSpPr>
        <p:spPr>
          <a:xfrm>
            <a:off x="373095" y="1100041"/>
            <a:ext cx="5513356" cy="646331"/>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Q40a. </a:t>
            </a:r>
            <a:r>
              <a:rPr lang="fr-FR" sz="1200" dirty="0">
                <a:latin typeface="Montserrat" pitchFamily="2" charset="77"/>
              </a:rPr>
              <a:t>Dans votre logement  au cours de l’hiver dernier,  votre ménage </a:t>
            </a:r>
            <a:r>
              <a:rPr lang="fr-FR" sz="1200" dirty="0" err="1">
                <a:latin typeface="Montserrat" pitchFamily="2" charset="77"/>
              </a:rPr>
              <a:t>a-t-il</a:t>
            </a:r>
            <a:r>
              <a:rPr lang="fr-FR" sz="1200" dirty="0">
                <a:latin typeface="Montserrat" pitchFamily="2" charset="77"/>
              </a:rPr>
              <a:t> souffert du froid pendant au moins 24 heures ?  </a:t>
            </a:r>
          </a:p>
          <a:p>
            <a:r>
              <a:rPr lang="fr-FR" sz="1200" dirty="0">
                <a:solidFill>
                  <a:schemeClr val="tx1">
                    <a:lumMod val="50000"/>
                    <a:lumOff val="50000"/>
                  </a:schemeClr>
                </a:solidFill>
                <a:latin typeface="Montserrat" pitchFamily="2" charset="77"/>
              </a:rPr>
              <a:t>Une seule réponse possible - % Oui</a:t>
            </a:r>
            <a:endParaRPr lang="fr-FR" sz="1200" dirty="0">
              <a:latin typeface="Montserrat" pitchFamily="2" charset="77"/>
            </a:endParaRPr>
          </a:p>
        </p:txBody>
      </p:sp>
      <p:pic>
        <p:nvPicPr>
          <p:cNvPr id="13" name="Image 12">
            <a:extLst>
              <a:ext uri="{FF2B5EF4-FFF2-40B4-BE49-F238E27FC236}">
                <a16:creationId xmlns:a16="http://schemas.microsoft.com/office/drawing/2014/main" id="{A103081B-AA98-8D4B-AF50-7A1D8BB64EA7}"/>
              </a:ext>
            </a:extLst>
          </p:cNvPr>
          <p:cNvPicPr>
            <a:picLocks noChangeAspect="1"/>
          </p:cNvPicPr>
          <p:nvPr/>
        </p:nvPicPr>
        <p:blipFill>
          <a:blip r:embed="rId3"/>
          <a:stretch>
            <a:fillRect/>
          </a:stretch>
        </p:blipFill>
        <p:spPr>
          <a:xfrm>
            <a:off x="10316567" y="110893"/>
            <a:ext cx="1836065" cy="622055"/>
          </a:xfrm>
          <a:prstGeom prst="rect">
            <a:avLst/>
          </a:prstGeom>
        </p:spPr>
      </p:pic>
      <p:pic>
        <p:nvPicPr>
          <p:cNvPr id="7" name="Image 6">
            <a:extLst>
              <a:ext uri="{FF2B5EF4-FFF2-40B4-BE49-F238E27FC236}">
                <a16:creationId xmlns:a16="http://schemas.microsoft.com/office/drawing/2014/main" id="{F4227A2A-69C2-4C43-86E2-CEA840CD040D}"/>
              </a:ext>
            </a:extLst>
          </p:cNvPr>
          <p:cNvPicPr>
            <a:picLocks noChangeAspect="1"/>
          </p:cNvPicPr>
          <p:nvPr/>
        </p:nvPicPr>
        <p:blipFill>
          <a:blip r:embed="rId4"/>
          <a:stretch>
            <a:fillRect/>
          </a:stretch>
        </p:blipFill>
        <p:spPr>
          <a:xfrm>
            <a:off x="10228928" y="6523676"/>
            <a:ext cx="1760505" cy="202025"/>
          </a:xfrm>
          <a:prstGeom prst="rect">
            <a:avLst/>
          </a:prstGeom>
        </p:spPr>
      </p:pic>
      <p:pic>
        <p:nvPicPr>
          <p:cNvPr id="22" name="Graphique 21" descr="Internet">
            <a:extLst>
              <a:ext uri="{FF2B5EF4-FFF2-40B4-BE49-F238E27FC236}">
                <a16:creationId xmlns:a16="http://schemas.microsoft.com/office/drawing/2014/main" id="{07527A8D-5094-F04F-9112-4ABAA99F2A3B}"/>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495645" y="3724932"/>
            <a:ext cx="390654" cy="390654"/>
          </a:xfrm>
          <a:prstGeom prst="rect">
            <a:avLst/>
          </a:prstGeom>
        </p:spPr>
      </p:pic>
      <p:graphicFrame>
        <p:nvGraphicFramePr>
          <p:cNvPr id="19" name="Graphique 18">
            <a:extLst>
              <a:ext uri="{FF2B5EF4-FFF2-40B4-BE49-F238E27FC236}">
                <a16:creationId xmlns:a16="http://schemas.microsoft.com/office/drawing/2014/main" id="{6F0BB4DE-7AE8-7F47-B1FE-ED053A665A08}"/>
              </a:ext>
            </a:extLst>
          </p:cNvPr>
          <p:cNvGraphicFramePr/>
          <p:nvPr>
            <p:extLst>
              <p:ext uri="{D42A27DB-BD31-4B8C-83A1-F6EECF244321}">
                <p14:modId xmlns:p14="http://schemas.microsoft.com/office/powerpoint/2010/main" val="2487115746"/>
              </p:ext>
            </p:extLst>
          </p:nvPr>
        </p:nvGraphicFramePr>
        <p:xfrm>
          <a:off x="5495607" y="1640142"/>
          <a:ext cx="6320655" cy="4692865"/>
        </p:xfrm>
        <a:graphic>
          <a:graphicData uri="http://schemas.openxmlformats.org/drawingml/2006/chart">
            <c:chart xmlns:c="http://schemas.openxmlformats.org/drawingml/2006/chart" xmlns:r="http://schemas.openxmlformats.org/officeDocument/2006/relationships" r:id="rId7"/>
          </a:graphicData>
        </a:graphic>
      </p:graphicFrame>
      <p:pic>
        <p:nvPicPr>
          <p:cNvPr id="45" name="Image 44">
            <a:extLst>
              <a:ext uri="{FF2B5EF4-FFF2-40B4-BE49-F238E27FC236}">
                <a16:creationId xmlns:a16="http://schemas.microsoft.com/office/drawing/2014/main" id="{D3EEC050-5AB0-2748-82ED-E1F18DA0F82B}"/>
              </a:ext>
            </a:extLst>
          </p:cNvPr>
          <p:cNvPicPr>
            <a:picLocks noChangeAspect="1"/>
          </p:cNvPicPr>
          <p:nvPr/>
        </p:nvPicPr>
        <p:blipFill>
          <a:blip r:embed="rId8"/>
          <a:stretch>
            <a:fillRect/>
          </a:stretch>
        </p:blipFill>
        <p:spPr>
          <a:xfrm>
            <a:off x="207102" y="4214337"/>
            <a:ext cx="750441" cy="692222"/>
          </a:xfrm>
          <a:prstGeom prst="rect">
            <a:avLst/>
          </a:prstGeom>
        </p:spPr>
      </p:pic>
      <p:sp>
        <p:nvSpPr>
          <p:cNvPr id="46" name="Rectangle 45">
            <a:extLst>
              <a:ext uri="{FF2B5EF4-FFF2-40B4-BE49-F238E27FC236}">
                <a16:creationId xmlns:a16="http://schemas.microsoft.com/office/drawing/2014/main" id="{53DEEF81-6EA6-EC42-A850-EFA873FDBC64}"/>
              </a:ext>
            </a:extLst>
          </p:cNvPr>
          <p:cNvSpPr/>
          <p:nvPr/>
        </p:nvSpPr>
        <p:spPr bwMode="auto">
          <a:xfrm>
            <a:off x="981935" y="4158808"/>
            <a:ext cx="4513671" cy="2475453"/>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En 2021, 2 ménages sur 10 déclarent avoir souffert du froid pendant au moins 24 heures au cours de l’hiver dernier. Le taux est plus élevé que l’année dernière (+6 pts).</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Ceci s’explique par un hiver légèrement plus rigoureux. La rigueur de l’hiver devient ainsi la 3</a:t>
            </a:r>
            <a:r>
              <a:rPr lang="fr-FR" sz="1200" b="1" baseline="30000" dirty="0">
                <a:solidFill>
                  <a:schemeClr val="tx1">
                    <a:lumMod val="75000"/>
                    <a:lumOff val="25000"/>
                  </a:schemeClr>
                </a:solidFill>
                <a:latin typeface="Montserrat" pitchFamily="2" charset="77"/>
                <a:cs typeface="Tahoma"/>
              </a:rPr>
              <a:t>ème</a:t>
            </a:r>
            <a:r>
              <a:rPr lang="fr-FR" sz="1200" b="1" dirty="0">
                <a:solidFill>
                  <a:schemeClr val="tx1">
                    <a:lumMod val="75000"/>
                    <a:lumOff val="25000"/>
                  </a:schemeClr>
                </a:solidFill>
                <a:latin typeface="Montserrat" pitchFamily="2" charset="77"/>
                <a:cs typeface="Tahoma"/>
              </a:rPr>
              <a:t> raison évoquée (+9 pts).</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La mauvaise isolation reste la principale raison avancée.</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Même si la part des personnes concernées à évoquer une limitation pour des raisons financières est stable, l’écart entre les deux raisons principales s’amenuise.</a:t>
            </a:r>
          </a:p>
        </p:txBody>
      </p:sp>
      <p:sp>
        <p:nvSpPr>
          <p:cNvPr id="20" name="Rectangle 19">
            <a:extLst>
              <a:ext uri="{FF2B5EF4-FFF2-40B4-BE49-F238E27FC236}">
                <a16:creationId xmlns:a16="http://schemas.microsoft.com/office/drawing/2014/main" id="{6E965D6C-DBC5-914B-8315-1C613654D419}"/>
              </a:ext>
            </a:extLst>
          </p:cNvPr>
          <p:cNvSpPr/>
          <p:nvPr/>
        </p:nvSpPr>
        <p:spPr>
          <a:xfrm>
            <a:off x="1512346" y="3788971"/>
            <a:ext cx="990532"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050" b="1" i="1" dirty="0">
                <a:latin typeface="Montserrat" pitchFamily="2" charset="77"/>
              </a:rPr>
              <a:t>22%</a:t>
            </a:r>
          </a:p>
        </p:txBody>
      </p:sp>
      <p:pic>
        <p:nvPicPr>
          <p:cNvPr id="21" name="Image 20" descr="Une image contenant homme, équitation, portant, planche&#10;&#10;Description générée automatiquement">
            <a:extLst>
              <a:ext uri="{FF2B5EF4-FFF2-40B4-BE49-F238E27FC236}">
                <a16:creationId xmlns:a16="http://schemas.microsoft.com/office/drawing/2014/main" id="{6218C851-37FF-FA40-8376-AD318902C449}"/>
              </a:ext>
            </a:extLst>
          </p:cNvPr>
          <p:cNvPicPr>
            <a:picLocks noChangeAspect="1"/>
          </p:cNvPicPr>
          <p:nvPr/>
        </p:nvPicPr>
        <p:blipFill rotWithShape="1">
          <a:blip r:embed="rId9"/>
          <a:srcRect l="58556" t="54925" r="19321" b="7863"/>
          <a:stretch/>
        </p:blipFill>
        <p:spPr>
          <a:xfrm>
            <a:off x="231495" y="6424687"/>
            <a:ext cx="359462" cy="403547"/>
          </a:xfrm>
          <a:prstGeom prst="rect">
            <a:avLst/>
          </a:prstGeom>
        </p:spPr>
      </p:pic>
      <p:sp>
        <p:nvSpPr>
          <p:cNvPr id="24" name="ZoneTexte 23">
            <a:extLst>
              <a:ext uri="{FF2B5EF4-FFF2-40B4-BE49-F238E27FC236}">
                <a16:creationId xmlns:a16="http://schemas.microsoft.com/office/drawing/2014/main" id="{0B6E6763-9C39-B04C-9305-78F32C2BBF81}"/>
              </a:ext>
            </a:extLst>
          </p:cNvPr>
          <p:cNvSpPr txBox="1"/>
          <p:nvPr/>
        </p:nvSpPr>
        <p:spPr>
          <a:xfrm>
            <a:off x="582322" y="6610606"/>
            <a:ext cx="1301696" cy="215444"/>
          </a:xfrm>
          <a:prstGeom prst="rect">
            <a:avLst/>
          </a:prstGeom>
          <a:noFill/>
          <a:ln>
            <a:noFill/>
          </a:ln>
        </p:spPr>
        <p:txBody>
          <a:bodyPr wrap="square" rtlCol="0">
            <a:spAutoFit/>
          </a:bodyPr>
          <a:lstStyle/>
          <a:p>
            <a:r>
              <a:rPr lang="fr-FR" sz="800" dirty="0"/>
              <a:t>2016 foyers</a:t>
            </a:r>
          </a:p>
        </p:txBody>
      </p:sp>
      <p:sp>
        <p:nvSpPr>
          <p:cNvPr id="25" name="ZoneTexte 24">
            <a:extLst>
              <a:ext uri="{FF2B5EF4-FFF2-40B4-BE49-F238E27FC236}">
                <a16:creationId xmlns:a16="http://schemas.microsoft.com/office/drawing/2014/main" id="{A7FB089E-8293-DF40-8A7B-30867F242757}"/>
              </a:ext>
            </a:extLst>
          </p:cNvPr>
          <p:cNvSpPr txBox="1"/>
          <p:nvPr/>
        </p:nvSpPr>
        <p:spPr>
          <a:xfrm>
            <a:off x="6833615" y="6510257"/>
            <a:ext cx="3395313" cy="215444"/>
          </a:xfrm>
          <a:prstGeom prst="rect">
            <a:avLst/>
          </a:prstGeom>
          <a:noFill/>
        </p:spPr>
        <p:txBody>
          <a:bodyPr wrap="square" rtlCol="0" anchor="t">
            <a:spAutoFit/>
          </a:bodyPr>
          <a:lstStyle/>
          <a:p>
            <a:r>
              <a:rPr lang="fr-FR" sz="800" dirty="0">
                <a:latin typeface="Montserrat" pitchFamily="2" charset="77"/>
                <a:ea typeface="Avenir Book" charset="0"/>
                <a:cs typeface="Avenir Book" charset="0"/>
              </a:rPr>
              <a:t>394 répondants ayant souffert du froid</a:t>
            </a:r>
          </a:p>
        </p:txBody>
      </p:sp>
      <p:pic>
        <p:nvPicPr>
          <p:cNvPr id="26" name="Image 25" descr="Une image contenant homme, équitation, portant, planche&#10;&#10;Description générée automatiquement">
            <a:extLst>
              <a:ext uri="{FF2B5EF4-FFF2-40B4-BE49-F238E27FC236}">
                <a16:creationId xmlns:a16="http://schemas.microsoft.com/office/drawing/2014/main" id="{49B3221D-19EF-5445-ABED-24E1333D92B5}"/>
              </a:ext>
            </a:extLst>
          </p:cNvPr>
          <p:cNvPicPr>
            <a:picLocks noChangeAspect="1"/>
          </p:cNvPicPr>
          <p:nvPr/>
        </p:nvPicPr>
        <p:blipFill rotWithShape="1">
          <a:blip r:embed="rId9"/>
          <a:srcRect l="58556" t="54925" r="19321" b="7863"/>
          <a:stretch/>
        </p:blipFill>
        <p:spPr>
          <a:xfrm>
            <a:off x="6325028" y="6392997"/>
            <a:ext cx="359462" cy="403547"/>
          </a:xfrm>
          <a:prstGeom prst="rect">
            <a:avLst/>
          </a:prstGeom>
        </p:spPr>
      </p:pic>
      <p:sp>
        <p:nvSpPr>
          <p:cNvPr id="27" name="ZoneTexte 26">
            <a:extLst>
              <a:ext uri="{FF2B5EF4-FFF2-40B4-BE49-F238E27FC236}">
                <a16:creationId xmlns:a16="http://schemas.microsoft.com/office/drawing/2014/main" id="{4AB2A62F-250C-C14C-A94C-620F0E64A3D4}"/>
              </a:ext>
            </a:extLst>
          </p:cNvPr>
          <p:cNvSpPr txBox="1"/>
          <p:nvPr/>
        </p:nvSpPr>
        <p:spPr>
          <a:xfrm>
            <a:off x="11453760" y="2018401"/>
            <a:ext cx="648072" cy="261610"/>
          </a:xfrm>
          <a:prstGeom prst="rect">
            <a:avLst/>
          </a:prstGeom>
          <a:noFill/>
        </p:spPr>
        <p:txBody>
          <a:bodyPr wrap="square" rtlCol="0">
            <a:spAutoFit/>
          </a:bodyPr>
          <a:lstStyle/>
          <a:p>
            <a:pPr algn="ctr"/>
            <a:r>
              <a:rPr lang="fr-FR" sz="1100" i="1" dirty="0">
                <a:latin typeface="Montserrat" pitchFamily="2" charset="77"/>
              </a:rPr>
              <a:t>41%</a:t>
            </a:r>
          </a:p>
        </p:txBody>
      </p:sp>
      <p:sp>
        <p:nvSpPr>
          <p:cNvPr id="30" name="ZoneTexte 29">
            <a:extLst>
              <a:ext uri="{FF2B5EF4-FFF2-40B4-BE49-F238E27FC236}">
                <a16:creationId xmlns:a16="http://schemas.microsoft.com/office/drawing/2014/main" id="{C94D4A45-B581-644C-8625-E1530BE80CF6}"/>
              </a:ext>
            </a:extLst>
          </p:cNvPr>
          <p:cNvSpPr txBox="1"/>
          <p:nvPr/>
        </p:nvSpPr>
        <p:spPr>
          <a:xfrm>
            <a:off x="11417108" y="4757236"/>
            <a:ext cx="648072" cy="261610"/>
          </a:xfrm>
          <a:prstGeom prst="rect">
            <a:avLst/>
          </a:prstGeom>
          <a:noFill/>
        </p:spPr>
        <p:txBody>
          <a:bodyPr wrap="square" rtlCol="0">
            <a:spAutoFit/>
          </a:bodyPr>
          <a:lstStyle/>
          <a:p>
            <a:pPr algn="ctr"/>
            <a:r>
              <a:rPr lang="fr-FR" sz="1100" i="1" dirty="0">
                <a:latin typeface="Montserrat" pitchFamily="2" charset="77"/>
              </a:rPr>
              <a:t>21%</a:t>
            </a:r>
          </a:p>
        </p:txBody>
      </p:sp>
      <p:sp>
        <p:nvSpPr>
          <p:cNvPr id="33" name="ZoneTexte 32">
            <a:extLst>
              <a:ext uri="{FF2B5EF4-FFF2-40B4-BE49-F238E27FC236}">
                <a16:creationId xmlns:a16="http://schemas.microsoft.com/office/drawing/2014/main" id="{19172166-FA85-F248-AA4B-C4732B14E1F9}"/>
              </a:ext>
            </a:extLst>
          </p:cNvPr>
          <p:cNvSpPr txBox="1"/>
          <p:nvPr/>
        </p:nvSpPr>
        <p:spPr>
          <a:xfrm>
            <a:off x="10896079" y="1362907"/>
            <a:ext cx="1347416" cy="261610"/>
          </a:xfrm>
          <a:prstGeom prst="rect">
            <a:avLst/>
          </a:prstGeom>
          <a:noFill/>
        </p:spPr>
        <p:txBody>
          <a:bodyPr wrap="square" rtlCol="0">
            <a:spAutoFit/>
          </a:bodyPr>
          <a:lstStyle/>
          <a:p>
            <a:pPr algn="ctr"/>
            <a:r>
              <a:rPr lang="fr-FR" sz="1100" i="1" dirty="0">
                <a:latin typeface="Montserrat" pitchFamily="2" charset="77"/>
              </a:rPr>
              <a:t>Rappel 2020</a:t>
            </a:r>
          </a:p>
        </p:txBody>
      </p:sp>
      <p:sp>
        <p:nvSpPr>
          <p:cNvPr id="34" name="ZoneTexte 33">
            <a:extLst>
              <a:ext uri="{FF2B5EF4-FFF2-40B4-BE49-F238E27FC236}">
                <a16:creationId xmlns:a16="http://schemas.microsoft.com/office/drawing/2014/main" id="{3A666CC2-48A3-8342-9EE4-7EAB2A480003}"/>
              </a:ext>
            </a:extLst>
          </p:cNvPr>
          <p:cNvSpPr txBox="1"/>
          <p:nvPr/>
        </p:nvSpPr>
        <p:spPr>
          <a:xfrm>
            <a:off x="11404782" y="3325027"/>
            <a:ext cx="648072" cy="261610"/>
          </a:xfrm>
          <a:prstGeom prst="rect">
            <a:avLst/>
          </a:prstGeom>
          <a:noFill/>
        </p:spPr>
        <p:txBody>
          <a:bodyPr wrap="square" rtlCol="0">
            <a:spAutoFit/>
          </a:bodyPr>
          <a:lstStyle/>
          <a:p>
            <a:pPr algn="ctr"/>
            <a:r>
              <a:rPr lang="fr-FR" sz="1100" i="1" dirty="0">
                <a:latin typeface="Montserrat" pitchFamily="2" charset="77"/>
              </a:rPr>
              <a:t>21%</a:t>
            </a:r>
          </a:p>
        </p:txBody>
      </p:sp>
      <p:sp>
        <p:nvSpPr>
          <p:cNvPr id="37" name="ZoneTexte 36">
            <a:extLst>
              <a:ext uri="{FF2B5EF4-FFF2-40B4-BE49-F238E27FC236}">
                <a16:creationId xmlns:a16="http://schemas.microsoft.com/office/drawing/2014/main" id="{450C3554-1CE7-7B45-9005-EAD81FB66737}"/>
              </a:ext>
            </a:extLst>
          </p:cNvPr>
          <p:cNvSpPr txBox="1"/>
          <p:nvPr/>
        </p:nvSpPr>
        <p:spPr>
          <a:xfrm>
            <a:off x="11402674" y="4042746"/>
            <a:ext cx="648072" cy="261610"/>
          </a:xfrm>
          <a:prstGeom prst="rect">
            <a:avLst/>
          </a:prstGeom>
          <a:noFill/>
        </p:spPr>
        <p:txBody>
          <a:bodyPr wrap="square" rtlCol="0">
            <a:spAutoFit/>
          </a:bodyPr>
          <a:lstStyle/>
          <a:p>
            <a:pPr algn="ctr"/>
            <a:r>
              <a:rPr lang="fr-FR" sz="1100" i="1" dirty="0">
                <a:latin typeface="Montserrat" pitchFamily="2" charset="77"/>
              </a:rPr>
              <a:t>24%</a:t>
            </a:r>
          </a:p>
        </p:txBody>
      </p:sp>
      <p:sp>
        <p:nvSpPr>
          <p:cNvPr id="40" name="ZoneTexte 39">
            <a:extLst>
              <a:ext uri="{FF2B5EF4-FFF2-40B4-BE49-F238E27FC236}">
                <a16:creationId xmlns:a16="http://schemas.microsoft.com/office/drawing/2014/main" id="{1AAC16E2-861E-6646-88D0-E8F75B864B96}"/>
              </a:ext>
            </a:extLst>
          </p:cNvPr>
          <p:cNvSpPr txBox="1"/>
          <p:nvPr/>
        </p:nvSpPr>
        <p:spPr>
          <a:xfrm>
            <a:off x="11425534" y="2703582"/>
            <a:ext cx="648072" cy="261610"/>
          </a:xfrm>
          <a:prstGeom prst="rect">
            <a:avLst/>
          </a:prstGeom>
          <a:noFill/>
        </p:spPr>
        <p:txBody>
          <a:bodyPr wrap="square" rtlCol="0">
            <a:spAutoFit/>
          </a:bodyPr>
          <a:lstStyle/>
          <a:p>
            <a:pPr algn="ctr"/>
            <a:r>
              <a:rPr lang="fr-FR" sz="1100" i="1" dirty="0">
                <a:latin typeface="Montserrat" pitchFamily="2" charset="77"/>
              </a:rPr>
              <a:t>31%</a:t>
            </a:r>
          </a:p>
        </p:txBody>
      </p:sp>
      <p:sp>
        <p:nvSpPr>
          <p:cNvPr id="43" name="ZoneTexte 42">
            <a:extLst>
              <a:ext uri="{FF2B5EF4-FFF2-40B4-BE49-F238E27FC236}">
                <a16:creationId xmlns:a16="http://schemas.microsoft.com/office/drawing/2014/main" id="{938158EA-4AC7-5B46-8C62-A4B74787D9C9}"/>
              </a:ext>
            </a:extLst>
          </p:cNvPr>
          <p:cNvSpPr txBox="1"/>
          <p:nvPr/>
        </p:nvSpPr>
        <p:spPr>
          <a:xfrm>
            <a:off x="11453760" y="5354216"/>
            <a:ext cx="648072" cy="261610"/>
          </a:xfrm>
          <a:prstGeom prst="rect">
            <a:avLst/>
          </a:prstGeom>
          <a:noFill/>
        </p:spPr>
        <p:txBody>
          <a:bodyPr wrap="square" rtlCol="0">
            <a:spAutoFit/>
          </a:bodyPr>
          <a:lstStyle/>
          <a:p>
            <a:pPr algn="ctr"/>
            <a:r>
              <a:rPr lang="fr-FR" sz="1100" i="1" dirty="0">
                <a:latin typeface="Montserrat" pitchFamily="2" charset="77"/>
              </a:rPr>
              <a:t>6%</a:t>
            </a:r>
          </a:p>
        </p:txBody>
      </p:sp>
      <p:pic>
        <p:nvPicPr>
          <p:cNvPr id="54" name="chart">
            <a:extLst>
              <a:ext uri="{FF2B5EF4-FFF2-40B4-BE49-F238E27FC236}">
                <a16:creationId xmlns:a16="http://schemas.microsoft.com/office/drawing/2014/main" id="{57A98B26-54CE-EE40-954A-EAAA988734B1}"/>
              </a:ext>
            </a:extLst>
          </p:cNvPr>
          <p:cNvPicPr>
            <a:picLocks noChangeAspect="1"/>
          </p:cNvPicPr>
          <p:nvPr/>
        </p:nvPicPr>
        <p:blipFill>
          <a:blip r:embed="rId10"/>
          <a:stretch>
            <a:fillRect/>
          </a:stretch>
        </p:blipFill>
        <p:spPr>
          <a:xfrm>
            <a:off x="2081624" y="3832193"/>
            <a:ext cx="285888" cy="297305"/>
          </a:xfrm>
          <a:prstGeom prst="rect">
            <a:avLst/>
          </a:prstGeom>
        </p:spPr>
      </p:pic>
      <p:pic>
        <p:nvPicPr>
          <p:cNvPr id="55" name="chart">
            <a:extLst>
              <a:ext uri="{FF2B5EF4-FFF2-40B4-BE49-F238E27FC236}">
                <a16:creationId xmlns:a16="http://schemas.microsoft.com/office/drawing/2014/main" id="{C13DB797-6838-6B4B-B59C-236BCC7FB08E}"/>
              </a:ext>
            </a:extLst>
          </p:cNvPr>
          <p:cNvPicPr>
            <a:picLocks noChangeAspect="1"/>
          </p:cNvPicPr>
          <p:nvPr/>
        </p:nvPicPr>
        <p:blipFill>
          <a:blip r:embed="rId11"/>
          <a:stretch>
            <a:fillRect/>
          </a:stretch>
        </p:blipFill>
        <p:spPr>
          <a:xfrm>
            <a:off x="11206244" y="3294125"/>
            <a:ext cx="363543" cy="390483"/>
          </a:xfrm>
          <a:prstGeom prst="rect">
            <a:avLst/>
          </a:prstGeom>
        </p:spPr>
      </p:pic>
      <p:pic>
        <p:nvPicPr>
          <p:cNvPr id="28" name="chart">
            <a:extLst>
              <a:ext uri="{FF2B5EF4-FFF2-40B4-BE49-F238E27FC236}">
                <a16:creationId xmlns:a16="http://schemas.microsoft.com/office/drawing/2014/main" id="{BB547DBC-77E9-8841-A8DE-FC87924D6461}"/>
              </a:ext>
            </a:extLst>
          </p:cNvPr>
          <p:cNvPicPr>
            <a:picLocks noChangeAspect="1"/>
          </p:cNvPicPr>
          <p:nvPr/>
        </p:nvPicPr>
        <p:blipFill>
          <a:blip r:embed="rId11"/>
          <a:stretch>
            <a:fillRect/>
          </a:stretch>
        </p:blipFill>
        <p:spPr>
          <a:xfrm>
            <a:off x="3129773" y="1798088"/>
            <a:ext cx="363543" cy="390483"/>
          </a:xfrm>
          <a:prstGeom prst="rect">
            <a:avLst/>
          </a:prstGeom>
        </p:spPr>
      </p:pic>
    </p:spTree>
    <p:extLst>
      <p:ext uri="{BB962C8B-B14F-4D97-AF65-F5344CB8AC3E}">
        <p14:creationId xmlns:p14="http://schemas.microsoft.com/office/powerpoint/2010/main" val="290299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D9A3EB-A7AF-A848-957C-DB2EE9A4DE43}"/>
              </a:ext>
            </a:extLst>
          </p:cNvPr>
          <p:cNvSpPr txBox="1"/>
          <p:nvPr/>
        </p:nvSpPr>
        <p:spPr>
          <a:xfrm>
            <a:off x="286674" y="389203"/>
            <a:ext cx="10196657"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dépenses énergétiques</a:t>
            </a:r>
          </a:p>
        </p:txBody>
      </p:sp>
      <p:graphicFrame>
        <p:nvGraphicFramePr>
          <p:cNvPr id="3" name="Graphique 2">
            <a:extLst>
              <a:ext uri="{FF2B5EF4-FFF2-40B4-BE49-F238E27FC236}">
                <a16:creationId xmlns:a16="http://schemas.microsoft.com/office/drawing/2014/main" id="{200A51CF-5E87-CF43-A0A2-BED18B44B534}"/>
              </a:ext>
            </a:extLst>
          </p:cNvPr>
          <p:cNvGraphicFramePr/>
          <p:nvPr>
            <p:extLst>
              <p:ext uri="{D42A27DB-BD31-4B8C-83A1-F6EECF244321}">
                <p14:modId xmlns:p14="http://schemas.microsoft.com/office/powerpoint/2010/main" val="2627963069"/>
              </p:ext>
            </p:extLst>
          </p:nvPr>
        </p:nvGraphicFramePr>
        <p:xfrm>
          <a:off x="1126775" y="1869691"/>
          <a:ext cx="7928638" cy="3283180"/>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0039E620-C5C4-3540-8D3C-8101AA291C64}"/>
              </a:ext>
            </a:extLst>
          </p:cNvPr>
          <p:cNvSpPr txBox="1"/>
          <p:nvPr/>
        </p:nvSpPr>
        <p:spPr>
          <a:xfrm>
            <a:off x="411226" y="817325"/>
            <a:ext cx="11338946" cy="1015663"/>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Q40c. </a:t>
            </a:r>
            <a:r>
              <a:rPr lang="fr-FR" sz="1200" dirty="0">
                <a:latin typeface="Montserrat" pitchFamily="2" charset="77"/>
              </a:rPr>
              <a:t>Au cours de l’hiver dernier, avez-vous restreint le chauffage chez vous pour ne pas avoir de factures trop élevées ?</a:t>
            </a:r>
          </a:p>
          <a:p>
            <a:r>
              <a:rPr lang="fr-FR" sz="1200" b="1" dirty="0">
                <a:solidFill>
                  <a:srgbClr val="00FF00"/>
                </a:solidFill>
                <a:latin typeface="Montserrat" pitchFamily="2" charset="77"/>
                <a:ea typeface="Avenir Book" charset="0"/>
                <a:cs typeface="Avenir Book" charset="0"/>
              </a:rPr>
              <a:t>Q41c. </a:t>
            </a:r>
            <a:r>
              <a:rPr lang="fr-FR" sz="1200" dirty="0">
                <a:latin typeface="Montserrat" pitchFamily="2" charset="77"/>
              </a:rPr>
              <a:t>Au cours des 12 derniers mois, avez-vous rencontré des difficultés pour payer certaines factures d’électricité ou de gaz naturel ?</a:t>
            </a:r>
          </a:p>
          <a:p>
            <a:r>
              <a:rPr lang="fr-FR" sz="1200" b="1" dirty="0">
                <a:solidFill>
                  <a:srgbClr val="00FF00"/>
                </a:solidFill>
                <a:latin typeface="Montserrat" pitchFamily="2" charset="77"/>
                <a:ea typeface="Avenir Book" charset="0"/>
                <a:cs typeface="Avenir Book" charset="0"/>
              </a:rPr>
              <a:t>Q42. </a:t>
            </a:r>
            <a:r>
              <a:rPr lang="fr-FR" sz="1200" dirty="0">
                <a:latin typeface="Montserrat" pitchFamily="2" charset="77"/>
              </a:rPr>
              <a:t>Au cours des 12 derniers mois, avez-vous subi une réduction de la puissance d’électricité ou des coupures d’électricité ou de gaz, suite à des difficultés de paiement de vos factures ?</a:t>
            </a:r>
          </a:p>
          <a:p>
            <a:r>
              <a:rPr lang="fr-FR" sz="1200" dirty="0">
                <a:solidFill>
                  <a:schemeClr val="tx1">
                    <a:lumMod val="50000"/>
                    <a:lumOff val="50000"/>
                  </a:schemeClr>
                </a:solidFill>
                <a:latin typeface="Montserrat" pitchFamily="2" charset="77"/>
              </a:rPr>
              <a:t>Une seule réponse possible </a:t>
            </a:r>
            <a:endParaRPr lang="fr-FR" sz="1200" dirty="0">
              <a:latin typeface="Montserrat" pitchFamily="2" charset="77"/>
            </a:endParaRPr>
          </a:p>
        </p:txBody>
      </p:sp>
      <p:pic>
        <p:nvPicPr>
          <p:cNvPr id="5" name="Image 4">
            <a:extLst>
              <a:ext uri="{FF2B5EF4-FFF2-40B4-BE49-F238E27FC236}">
                <a16:creationId xmlns:a16="http://schemas.microsoft.com/office/drawing/2014/main" id="{B3DF40E6-FF20-6041-8180-62DC8EACDF20}"/>
              </a:ext>
            </a:extLst>
          </p:cNvPr>
          <p:cNvPicPr>
            <a:picLocks noChangeAspect="1"/>
          </p:cNvPicPr>
          <p:nvPr/>
        </p:nvPicPr>
        <p:blipFill>
          <a:blip r:embed="rId4"/>
          <a:stretch>
            <a:fillRect/>
          </a:stretch>
        </p:blipFill>
        <p:spPr>
          <a:xfrm>
            <a:off x="10159991" y="105968"/>
            <a:ext cx="1836065" cy="622055"/>
          </a:xfrm>
          <a:prstGeom prst="rect">
            <a:avLst/>
          </a:prstGeom>
        </p:spPr>
      </p:pic>
      <p:pic>
        <p:nvPicPr>
          <p:cNvPr id="6" name="Image 5">
            <a:extLst>
              <a:ext uri="{FF2B5EF4-FFF2-40B4-BE49-F238E27FC236}">
                <a16:creationId xmlns:a16="http://schemas.microsoft.com/office/drawing/2014/main" id="{AA3DE986-8B19-5E4B-9B4A-F3EC61303EA2}"/>
              </a:ext>
            </a:extLst>
          </p:cNvPr>
          <p:cNvPicPr>
            <a:picLocks noChangeAspect="1"/>
          </p:cNvPicPr>
          <p:nvPr/>
        </p:nvPicPr>
        <p:blipFill>
          <a:blip r:embed="rId5"/>
          <a:stretch>
            <a:fillRect/>
          </a:stretch>
        </p:blipFill>
        <p:spPr>
          <a:xfrm>
            <a:off x="10228928" y="6523676"/>
            <a:ext cx="1760505" cy="202025"/>
          </a:xfrm>
          <a:prstGeom prst="rect">
            <a:avLst/>
          </a:prstGeom>
        </p:spPr>
      </p:pic>
      <p:sp>
        <p:nvSpPr>
          <p:cNvPr id="7" name="ZoneTexte 6">
            <a:extLst>
              <a:ext uri="{FF2B5EF4-FFF2-40B4-BE49-F238E27FC236}">
                <a16:creationId xmlns:a16="http://schemas.microsoft.com/office/drawing/2014/main" id="{DDAB3CC4-F5B2-814A-A55B-CC200A5269D8}"/>
              </a:ext>
            </a:extLst>
          </p:cNvPr>
          <p:cNvSpPr txBox="1"/>
          <p:nvPr/>
        </p:nvSpPr>
        <p:spPr>
          <a:xfrm>
            <a:off x="9352858" y="1877883"/>
            <a:ext cx="1132041" cy="253916"/>
          </a:xfrm>
          <a:prstGeom prst="rect">
            <a:avLst/>
          </a:prstGeom>
          <a:noFill/>
        </p:spPr>
        <p:txBody>
          <a:bodyPr wrap="none" rtlCol="0">
            <a:spAutoFit/>
          </a:bodyPr>
          <a:lstStyle/>
          <a:p>
            <a:pPr algn="ctr"/>
            <a:r>
              <a:rPr lang="fr-FR" sz="1050" dirty="0">
                <a:latin typeface="Montserrat" pitchFamily="2" charset="77"/>
              </a:rPr>
              <a:t>Sous total Oui</a:t>
            </a:r>
          </a:p>
        </p:txBody>
      </p:sp>
      <p:sp>
        <p:nvSpPr>
          <p:cNvPr id="8" name="Rectangle 7">
            <a:extLst>
              <a:ext uri="{FF2B5EF4-FFF2-40B4-BE49-F238E27FC236}">
                <a16:creationId xmlns:a16="http://schemas.microsoft.com/office/drawing/2014/main" id="{37F81167-F899-BC4E-9790-8962645A670B}"/>
              </a:ext>
            </a:extLst>
          </p:cNvPr>
          <p:cNvSpPr/>
          <p:nvPr/>
        </p:nvSpPr>
        <p:spPr>
          <a:xfrm>
            <a:off x="9558855" y="2379578"/>
            <a:ext cx="770116" cy="523754"/>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ontserrat" pitchFamily="2" charset="77"/>
              </a:rPr>
              <a:t>60%</a:t>
            </a:r>
          </a:p>
        </p:txBody>
      </p:sp>
      <p:sp>
        <p:nvSpPr>
          <p:cNvPr id="9" name="Rectangle 8">
            <a:extLst>
              <a:ext uri="{FF2B5EF4-FFF2-40B4-BE49-F238E27FC236}">
                <a16:creationId xmlns:a16="http://schemas.microsoft.com/office/drawing/2014/main" id="{D535EDEF-D8DE-B745-9A13-17BB86B02F33}"/>
              </a:ext>
            </a:extLst>
          </p:cNvPr>
          <p:cNvSpPr/>
          <p:nvPr/>
        </p:nvSpPr>
        <p:spPr>
          <a:xfrm>
            <a:off x="9533821" y="3315402"/>
            <a:ext cx="770116" cy="523754"/>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ontserrat" pitchFamily="2" charset="77"/>
              </a:rPr>
              <a:t>25%</a:t>
            </a:r>
          </a:p>
        </p:txBody>
      </p:sp>
      <p:sp>
        <p:nvSpPr>
          <p:cNvPr id="10" name="Rectangle 9">
            <a:extLst>
              <a:ext uri="{FF2B5EF4-FFF2-40B4-BE49-F238E27FC236}">
                <a16:creationId xmlns:a16="http://schemas.microsoft.com/office/drawing/2014/main" id="{0FA06CE5-379F-AC43-AE62-419208BD1FDE}"/>
              </a:ext>
            </a:extLst>
          </p:cNvPr>
          <p:cNvSpPr/>
          <p:nvPr/>
        </p:nvSpPr>
        <p:spPr>
          <a:xfrm>
            <a:off x="9587128" y="4238564"/>
            <a:ext cx="770116" cy="523754"/>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ontserrat" pitchFamily="2" charset="77"/>
              </a:rPr>
              <a:t>12%</a:t>
            </a:r>
          </a:p>
        </p:txBody>
      </p:sp>
      <p:sp>
        <p:nvSpPr>
          <p:cNvPr id="13" name="ZoneTexte 12">
            <a:extLst>
              <a:ext uri="{FF2B5EF4-FFF2-40B4-BE49-F238E27FC236}">
                <a16:creationId xmlns:a16="http://schemas.microsoft.com/office/drawing/2014/main" id="{6F33DCC3-A856-894E-B252-5446F58C5BD8}"/>
              </a:ext>
            </a:extLst>
          </p:cNvPr>
          <p:cNvSpPr txBox="1"/>
          <p:nvPr/>
        </p:nvSpPr>
        <p:spPr>
          <a:xfrm>
            <a:off x="10750156" y="1791086"/>
            <a:ext cx="663964" cy="415498"/>
          </a:xfrm>
          <a:prstGeom prst="rect">
            <a:avLst/>
          </a:prstGeom>
          <a:noFill/>
        </p:spPr>
        <p:txBody>
          <a:bodyPr wrap="none" rtlCol="0">
            <a:spAutoFit/>
          </a:bodyPr>
          <a:lstStyle/>
          <a:p>
            <a:pPr algn="ctr"/>
            <a:r>
              <a:rPr lang="fr-FR" sz="1050" dirty="0">
                <a:latin typeface="Montserrat" pitchFamily="2" charset="77"/>
              </a:rPr>
              <a:t>Rappel</a:t>
            </a:r>
          </a:p>
          <a:p>
            <a:pPr algn="ctr"/>
            <a:r>
              <a:rPr lang="fr-FR" sz="1050" dirty="0">
                <a:latin typeface="Montserrat" pitchFamily="2" charset="77"/>
              </a:rPr>
              <a:t>2020</a:t>
            </a:r>
          </a:p>
        </p:txBody>
      </p:sp>
      <p:sp>
        <p:nvSpPr>
          <p:cNvPr id="15" name="Rectangle 14">
            <a:extLst>
              <a:ext uri="{FF2B5EF4-FFF2-40B4-BE49-F238E27FC236}">
                <a16:creationId xmlns:a16="http://schemas.microsoft.com/office/drawing/2014/main" id="{C2742AE8-8457-3A40-A125-7B809F41035C}"/>
              </a:ext>
            </a:extLst>
          </p:cNvPr>
          <p:cNvSpPr/>
          <p:nvPr/>
        </p:nvSpPr>
        <p:spPr>
          <a:xfrm>
            <a:off x="10843452" y="2393135"/>
            <a:ext cx="735977" cy="523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latin typeface="Montserrat" pitchFamily="2" charset="77"/>
              </a:rPr>
              <a:t>53%</a:t>
            </a:r>
          </a:p>
        </p:txBody>
      </p:sp>
      <p:sp>
        <p:nvSpPr>
          <p:cNvPr id="16" name="Rectangle 15">
            <a:extLst>
              <a:ext uri="{FF2B5EF4-FFF2-40B4-BE49-F238E27FC236}">
                <a16:creationId xmlns:a16="http://schemas.microsoft.com/office/drawing/2014/main" id="{BFAA8664-99F7-E645-952F-F66926680870}"/>
              </a:ext>
            </a:extLst>
          </p:cNvPr>
          <p:cNvSpPr/>
          <p:nvPr/>
        </p:nvSpPr>
        <p:spPr>
          <a:xfrm>
            <a:off x="10843452" y="3325410"/>
            <a:ext cx="770116" cy="523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latin typeface="Montserrat" pitchFamily="2" charset="77"/>
              </a:rPr>
              <a:t>18%</a:t>
            </a:r>
          </a:p>
        </p:txBody>
      </p:sp>
      <p:sp>
        <p:nvSpPr>
          <p:cNvPr id="17" name="Rectangle 16">
            <a:extLst>
              <a:ext uri="{FF2B5EF4-FFF2-40B4-BE49-F238E27FC236}">
                <a16:creationId xmlns:a16="http://schemas.microsoft.com/office/drawing/2014/main" id="{5364DF2C-F097-E84E-8B66-07564288AD77}"/>
              </a:ext>
            </a:extLst>
          </p:cNvPr>
          <p:cNvSpPr/>
          <p:nvPr/>
        </p:nvSpPr>
        <p:spPr>
          <a:xfrm>
            <a:off x="10724122" y="4257685"/>
            <a:ext cx="770116" cy="523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ontserrat" pitchFamily="2" charset="77"/>
              </a:rPr>
              <a:t>8%</a:t>
            </a:r>
          </a:p>
        </p:txBody>
      </p:sp>
      <p:pic>
        <p:nvPicPr>
          <p:cNvPr id="28" name="Image 27" descr="Une image contenant homme, équitation, portant, planche&#10;&#10;Description générée automatiquement">
            <a:extLst>
              <a:ext uri="{FF2B5EF4-FFF2-40B4-BE49-F238E27FC236}">
                <a16:creationId xmlns:a16="http://schemas.microsoft.com/office/drawing/2014/main" id="{3A8A0A10-78F4-0D47-9A88-0DDB87A27AF0}"/>
              </a:ext>
            </a:extLst>
          </p:cNvPr>
          <p:cNvPicPr>
            <a:picLocks noChangeAspect="1"/>
          </p:cNvPicPr>
          <p:nvPr/>
        </p:nvPicPr>
        <p:blipFill rotWithShape="1">
          <a:blip r:embed="rId6"/>
          <a:srcRect l="58556" t="54925" r="19321" b="7863"/>
          <a:stretch/>
        </p:blipFill>
        <p:spPr>
          <a:xfrm>
            <a:off x="231495" y="6481837"/>
            <a:ext cx="359462" cy="403547"/>
          </a:xfrm>
          <a:prstGeom prst="rect">
            <a:avLst/>
          </a:prstGeom>
        </p:spPr>
      </p:pic>
      <p:sp>
        <p:nvSpPr>
          <p:cNvPr id="29" name="ZoneTexte 28">
            <a:extLst>
              <a:ext uri="{FF2B5EF4-FFF2-40B4-BE49-F238E27FC236}">
                <a16:creationId xmlns:a16="http://schemas.microsoft.com/office/drawing/2014/main" id="{11B91B08-DDFC-844F-9E8B-1EEB617A6144}"/>
              </a:ext>
            </a:extLst>
          </p:cNvPr>
          <p:cNvSpPr txBox="1"/>
          <p:nvPr/>
        </p:nvSpPr>
        <p:spPr>
          <a:xfrm>
            <a:off x="590957" y="6564512"/>
            <a:ext cx="1301696" cy="215444"/>
          </a:xfrm>
          <a:prstGeom prst="rect">
            <a:avLst/>
          </a:prstGeom>
          <a:noFill/>
          <a:ln>
            <a:noFill/>
          </a:ln>
        </p:spPr>
        <p:txBody>
          <a:bodyPr wrap="square" rtlCol="0">
            <a:spAutoFit/>
          </a:bodyPr>
          <a:lstStyle/>
          <a:p>
            <a:r>
              <a:rPr lang="fr-FR" sz="800" dirty="0"/>
              <a:t>2016 foyers</a:t>
            </a:r>
          </a:p>
        </p:txBody>
      </p:sp>
      <p:pic>
        <p:nvPicPr>
          <p:cNvPr id="45" name="Image 44">
            <a:extLst>
              <a:ext uri="{FF2B5EF4-FFF2-40B4-BE49-F238E27FC236}">
                <a16:creationId xmlns:a16="http://schemas.microsoft.com/office/drawing/2014/main" id="{9B68AF2C-0888-4341-A5D6-7416E6063EEA}"/>
              </a:ext>
            </a:extLst>
          </p:cNvPr>
          <p:cNvPicPr>
            <a:picLocks noChangeAspect="1"/>
          </p:cNvPicPr>
          <p:nvPr/>
        </p:nvPicPr>
        <p:blipFill>
          <a:blip r:embed="rId7"/>
          <a:stretch>
            <a:fillRect/>
          </a:stretch>
        </p:blipFill>
        <p:spPr>
          <a:xfrm>
            <a:off x="495151" y="5250824"/>
            <a:ext cx="621324" cy="692222"/>
          </a:xfrm>
          <a:prstGeom prst="rect">
            <a:avLst/>
          </a:prstGeom>
        </p:spPr>
      </p:pic>
      <p:sp>
        <p:nvSpPr>
          <p:cNvPr id="46" name="Rectangle 45">
            <a:extLst>
              <a:ext uri="{FF2B5EF4-FFF2-40B4-BE49-F238E27FC236}">
                <a16:creationId xmlns:a16="http://schemas.microsoft.com/office/drawing/2014/main" id="{A65346C9-D5FA-2B45-900B-65D8D1EBB873}"/>
              </a:ext>
            </a:extLst>
          </p:cNvPr>
          <p:cNvSpPr/>
          <p:nvPr/>
        </p:nvSpPr>
        <p:spPr bwMode="auto">
          <a:xfrm>
            <a:off x="1218945" y="5345802"/>
            <a:ext cx="10432184" cy="712997"/>
          </a:xfrm>
          <a:prstGeom prst="rect">
            <a:avLst/>
          </a:prstGeom>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Avec une consommation d’énergie plus élevée (températures plus faibles, télétravail et chômage partiel) et des prix en hausse, les factures en énergie des foyers sont plus importantes. Ceci explique l’augmentation de ces indicateurs : les Français restreignent le chauffage chez eux et éprouvent plus de difficultés à payer leurs factures d’énergie.</a:t>
            </a:r>
          </a:p>
        </p:txBody>
      </p:sp>
      <p:pic>
        <p:nvPicPr>
          <p:cNvPr id="22" name="chart">
            <a:extLst>
              <a:ext uri="{FF2B5EF4-FFF2-40B4-BE49-F238E27FC236}">
                <a16:creationId xmlns:a16="http://schemas.microsoft.com/office/drawing/2014/main" id="{2CCC77BB-85E4-A64C-BA70-F21A2A3219F2}"/>
              </a:ext>
            </a:extLst>
          </p:cNvPr>
          <p:cNvPicPr>
            <a:picLocks noChangeAspect="1"/>
          </p:cNvPicPr>
          <p:nvPr/>
        </p:nvPicPr>
        <p:blipFill>
          <a:blip r:embed="rId8"/>
          <a:stretch>
            <a:fillRect/>
          </a:stretch>
        </p:blipFill>
        <p:spPr>
          <a:xfrm>
            <a:off x="10468870" y="2417171"/>
            <a:ext cx="363543" cy="390483"/>
          </a:xfrm>
          <a:prstGeom prst="rect">
            <a:avLst/>
          </a:prstGeom>
        </p:spPr>
      </p:pic>
      <p:pic>
        <p:nvPicPr>
          <p:cNvPr id="23" name="chart">
            <a:extLst>
              <a:ext uri="{FF2B5EF4-FFF2-40B4-BE49-F238E27FC236}">
                <a16:creationId xmlns:a16="http://schemas.microsoft.com/office/drawing/2014/main" id="{67942CA9-6E18-B748-9772-3A794A935E95}"/>
              </a:ext>
            </a:extLst>
          </p:cNvPr>
          <p:cNvPicPr>
            <a:picLocks noChangeAspect="1"/>
          </p:cNvPicPr>
          <p:nvPr/>
        </p:nvPicPr>
        <p:blipFill>
          <a:blip r:embed="rId8"/>
          <a:stretch>
            <a:fillRect/>
          </a:stretch>
        </p:blipFill>
        <p:spPr>
          <a:xfrm>
            <a:off x="10471652" y="3415118"/>
            <a:ext cx="363543" cy="390483"/>
          </a:xfrm>
          <a:prstGeom prst="rect">
            <a:avLst/>
          </a:prstGeom>
        </p:spPr>
      </p:pic>
      <p:pic>
        <p:nvPicPr>
          <p:cNvPr id="24" name="chart">
            <a:extLst>
              <a:ext uri="{FF2B5EF4-FFF2-40B4-BE49-F238E27FC236}">
                <a16:creationId xmlns:a16="http://schemas.microsoft.com/office/drawing/2014/main" id="{000A9A9B-ACFF-0B4A-AC08-54FA01B1539B}"/>
              </a:ext>
            </a:extLst>
          </p:cNvPr>
          <p:cNvPicPr>
            <a:picLocks noChangeAspect="1"/>
          </p:cNvPicPr>
          <p:nvPr/>
        </p:nvPicPr>
        <p:blipFill>
          <a:blip r:embed="rId8"/>
          <a:stretch>
            <a:fillRect/>
          </a:stretch>
        </p:blipFill>
        <p:spPr>
          <a:xfrm>
            <a:off x="10474435" y="4300076"/>
            <a:ext cx="363543" cy="390483"/>
          </a:xfrm>
          <a:prstGeom prst="rect">
            <a:avLst/>
          </a:prstGeom>
        </p:spPr>
      </p:pic>
      <p:sp>
        <p:nvSpPr>
          <p:cNvPr id="25" name="ZoneTexte 24">
            <a:extLst>
              <a:ext uri="{FF2B5EF4-FFF2-40B4-BE49-F238E27FC236}">
                <a16:creationId xmlns:a16="http://schemas.microsoft.com/office/drawing/2014/main" id="{CCB44D32-93B2-BD4C-9FDD-951A704FCC03}"/>
              </a:ext>
            </a:extLst>
          </p:cNvPr>
          <p:cNvSpPr txBox="1"/>
          <p:nvPr/>
        </p:nvSpPr>
        <p:spPr>
          <a:xfrm>
            <a:off x="8504787" y="2309486"/>
            <a:ext cx="931998" cy="646331"/>
          </a:xfrm>
          <a:prstGeom prst="rect">
            <a:avLst/>
          </a:prstGeom>
          <a:noFill/>
          <a:ln>
            <a:noFill/>
          </a:ln>
        </p:spPr>
        <p:txBody>
          <a:bodyPr wrap="square" rtlCol="0">
            <a:spAutoFit/>
          </a:bodyPr>
          <a:lstStyle/>
          <a:p>
            <a:pPr algn="ctr"/>
            <a:r>
              <a:rPr lang="fr-FR" sz="1200" dirty="0">
                <a:latin typeface="Montserrat" pitchFamily="2" charset="77"/>
              </a:rPr>
              <a:t>78% des habitants </a:t>
            </a:r>
          </a:p>
          <a:p>
            <a:pPr algn="ctr"/>
            <a:r>
              <a:rPr lang="fr-FR" sz="1200" dirty="0">
                <a:latin typeface="Montserrat" pitchFamily="2" charset="77"/>
              </a:rPr>
              <a:t>du Nord</a:t>
            </a:r>
          </a:p>
        </p:txBody>
      </p:sp>
    </p:spTree>
    <p:extLst>
      <p:ext uri="{BB962C8B-B14F-4D97-AF65-F5344CB8AC3E}">
        <p14:creationId xmlns:p14="http://schemas.microsoft.com/office/powerpoint/2010/main" val="8037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5F52A4C2-72EC-034A-94A2-999331701308}"/>
              </a:ext>
            </a:extLst>
          </p:cNvPr>
          <p:cNvGraphicFramePr/>
          <p:nvPr/>
        </p:nvGraphicFramePr>
        <p:xfrm>
          <a:off x="709978" y="1014521"/>
          <a:ext cx="5924057"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a:extLst>
              <a:ext uri="{FF2B5EF4-FFF2-40B4-BE49-F238E27FC236}">
                <a16:creationId xmlns:a16="http://schemas.microsoft.com/office/drawing/2014/main" id="{4786B8E1-41D1-154C-A5AE-A29639BB67A3}"/>
              </a:ext>
            </a:extLst>
          </p:cNvPr>
          <p:cNvSpPr txBox="1"/>
          <p:nvPr/>
        </p:nvSpPr>
        <p:spPr>
          <a:xfrm>
            <a:off x="411226" y="500959"/>
            <a:ext cx="11780774" cy="430887"/>
          </a:xfrm>
          <a:prstGeom prst="rect">
            <a:avLst/>
          </a:prstGeom>
          <a:noFill/>
        </p:spPr>
        <p:txBody>
          <a:bodyPr wrap="square" lIns="0" rtlCol="0">
            <a:spAutoFit/>
          </a:bodyPr>
          <a:lstStyle/>
          <a:p>
            <a:r>
              <a:rPr lang="fr-FR" sz="2200" b="1" dirty="0">
                <a:solidFill>
                  <a:srgbClr val="00FF00"/>
                </a:solidFill>
                <a:latin typeface="Montserrat" pitchFamily="2" charset="77"/>
                <a:cs typeface="Calibri" panose="020F0502020204030204" pitchFamily="34" charset="0"/>
              </a:rPr>
              <a:t>.</a:t>
            </a:r>
            <a:r>
              <a:rPr lang="fr-FR" sz="2200" b="1" dirty="0">
                <a:latin typeface="Montserrat" pitchFamily="2" charset="77"/>
                <a:cs typeface="Calibri" panose="020F0502020204030204" pitchFamily="34" charset="0"/>
              </a:rPr>
              <a:t>lecture des factures d’énergie</a:t>
            </a:r>
          </a:p>
        </p:txBody>
      </p:sp>
      <p:pic>
        <p:nvPicPr>
          <p:cNvPr id="3" name="Image 2" descr="Une image contenant homme, équitation, portant, planche&#10;&#10;Description générée automatiquement">
            <a:extLst>
              <a:ext uri="{FF2B5EF4-FFF2-40B4-BE49-F238E27FC236}">
                <a16:creationId xmlns:a16="http://schemas.microsoft.com/office/drawing/2014/main" id="{AB579511-2CB0-FA4F-8506-88E522D4B65A}"/>
              </a:ext>
            </a:extLst>
          </p:cNvPr>
          <p:cNvPicPr>
            <a:picLocks noChangeAspect="1"/>
          </p:cNvPicPr>
          <p:nvPr/>
        </p:nvPicPr>
        <p:blipFill rotWithShape="1">
          <a:blip r:embed="rId3"/>
          <a:srcRect l="58556" t="54925" r="19321" b="7863"/>
          <a:stretch/>
        </p:blipFill>
        <p:spPr>
          <a:xfrm>
            <a:off x="983110" y="2920997"/>
            <a:ext cx="359462" cy="403547"/>
          </a:xfrm>
          <a:prstGeom prst="rect">
            <a:avLst/>
          </a:prstGeom>
        </p:spPr>
      </p:pic>
      <p:sp>
        <p:nvSpPr>
          <p:cNvPr id="4" name="ZoneTexte 3">
            <a:extLst>
              <a:ext uri="{FF2B5EF4-FFF2-40B4-BE49-F238E27FC236}">
                <a16:creationId xmlns:a16="http://schemas.microsoft.com/office/drawing/2014/main" id="{1260F97A-5012-9940-872A-7F6642C2D9B9}"/>
              </a:ext>
            </a:extLst>
          </p:cNvPr>
          <p:cNvSpPr txBox="1"/>
          <p:nvPr/>
        </p:nvSpPr>
        <p:spPr>
          <a:xfrm>
            <a:off x="1342572" y="3003672"/>
            <a:ext cx="1301696" cy="215444"/>
          </a:xfrm>
          <a:prstGeom prst="rect">
            <a:avLst/>
          </a:prstGeom>
          <a:noFill/>
          <a:ln>
            <a:noFill/>
          </a:ln>
        </p:spPr>
        <p:txBody>
          <a:bodyPr wrap="square" rtlCol="0">
            <a:spAutoFit/>
          </a:bodyPr>
          <a:lstStyle/>
          <a:p>
            <a:r>
              <a:rPr lang="fr-FR" sz="800" dirty="0"/>
              <a:t>2016 foyers</a:t>
            </a:r>
          </a:p>
        </p:txBody>
      </p:sp>
      <p:sp>
        <p:nvSpPr>
          <p:cNvPr id="5" name="ZoneTexte 4">
            <a:extLst>
              <a:ext uri="{FF2B5EF4-FFF2-40B4-BE49-F238E27FC236}">
                <a16:creationId xmlns:a16="http://schemas.microsoft.com/office/drawing/2014/main" id="{B594590A-101E-644D-9D2E-02DBF33D0233}"/>
              </a:ext>
            </a:extLst>
          </p:cNvPr>
          <p:cNvSpPr txBox="1"/>
          <p:nvPr/>
        </p:nvSpPr>
        <p:spPr>
          <a:xfrm>
            <a:off x="709978" y="1091079"/>
            <a:ext cx="10274241" cy="461665"/>
          </a:xfrm>
          <a:prstGeom prst="rect">
            <a:avLst/>
          </a:prstGeom>
          <a:noFill/>
        </p:spPr>
        <p:txBody>
          <a:bodyPr wrap="square" rtlCol="0">
            <a:spAutoFit/>
          </a:bodyPr>
          <a:lstStyle/>
          <a:p>
            <a:r>
              <a:rPr lang="fr-FR" sz="1200" b="1" dirty="0">
                <a:solidFill>
                  <a:srgbClr val="00FF00"/>
                </a:solidFill>
                <a:latin typeface="Montserrat" pitchFamily="2" charset="77"/>
                <a:ea typeface="Avenir Book" charset="0"/>
                <a:cs typeface="Avenir Book" charset="0"/>
              </a:rPr>
              <a:t>Q41a. </a:t>
            </a:r>
            <a:r>
              <a:rPr lang="fr-FR" sz="1200" dirty="0">
                <a:solidFill>
                  <a:schemeClr val="tx1">
                    <a:lumMod val="75000"/>
                    <a:lumOff val="25000"/>
                  </a:schemeClr>
                </a:solidFill>
                <a:latin typeface="Montserrat" pitchFamily="2" charset="77"/>
              </a:rPr>
              <a:t>Depuis le début de l’année, avez-vous regardé vos factures d’énergie ?</a:t>
            </a:r>
            <a:endParaRPr lang="fr-FR" sz="1200" dirty="0">
              <a:solidFill>
                <a:schemeClr val="tx1">
                  <a:lumMod val="75000"/>
                  <a:lumOff val="25000"/>
                </a:schemeClr>
              </a:solidFill>
            </a:endParaRPr>
          </a:p>
          <a:p>
            <a:r>
              <a:rPr lang="fr-FR" sz="1200" dirty="0">
                <a:solidFill>
                  <a:schemeClr val="tx1">
                    <a:lumMod val="50000"/>
                    <a:lumOff val="50000"/>
                  </a:schemeClr>
                </a:solidFill>
                <a:latin typeface="Montserrat" pitchFamily="2" charset="77"/>
              </a:rPr>
              <a:t>Une seule réponse possible</a:t>
            </a:r>
            <a:endParaRPr lang="fr-FR" sz="1200" dirty="0">
              <a:latin typeface="Montserrat" pitchFamily="2" charset="77"/>
            </a:endParaRPr>
          </a:p>
        </p:txBody>
      </p:sp>
      <p:sp>
        <p:nvSpPr>
          <p:cNvPr id="6" name="ZoneTexte 5">
            <a:extLst>
              <a:ext uri="{FF2B5EF4-FFF2-40B4-BE49-F238E27FC236}">
                <a16:creationId xmlns:a16="http://schemas.microsoft.com/office/drawing/2014/main" id="{28350B99-F707-D444-922B-E408063F18D3}"/>
              </a:ext>
            </a:extLst>
          </p:cNvPr>
          <p:cNvSpPr txBox="1"/>
          <p:nvPr/>
        </p:nvSpPr>
        <p:spPr>
          <a:xfrm>
            <a:off x="709978" y="4062006"/>
            <a:ext cx="8232142" cy="461665"/>
          </a:xfrm>
          <a:prstGeom prst="rect">
            <a:avLst/>
          </a:prstGeom>
          <a:noFill/>
        </p:spPr>
        <p:txBody>
          <a:bodyPr wrap="square" rtlCol="0">
            <a:spAutoFit/>
          </a:bodyPr>
          <a:lstStyle/>
          <a:p>
            <a:r>
              <a:rPr lang="fr-FR" sz="1200" b="1" dirty="0">
                <a:solidFill>
                  <a:srgbClr val="00FF30"/>
                </a:solidFill>
                <a:latin typeface="Montserrat" pitchFamily="2" charset="77"/>
              </a:rPr>
              <a:t>Q41b.</a:t>
            </a:r>
            <a:r>
              <a:rPr lang="fr-FR" sz="1200" b="1" dirty="0">
                <a:latin typeface="Montserrat" pitchFamily="2" charset="77"/>
              </a:rPr>
              <a:t> </a:t>
            </a:r>
            <a:r>
              <a:rPr lang="fr-FR" sz="1200" dirty="0">
                <a:solidFill>
                  <a:schemeClr val="tx1">
                    <a:lumMod val="75000"/>
                    <a:lumOff val="25000"/>
                  </a:schemeClr>
                </a:solidFill>
                <a:latin typeface="Montserrat" pitchFamily="2" charset="77"/>
              </a:rPr>
              <a:t>Et diriez-vous qu’elles sont faciles à lire?</a:t>
            </a:r>
          </a:p>
          <a:p>
            <a:r>
              <a:rPr lang="fr-FR" sz="1200" dirty="0">
                <a:solidFill>
                  <a:schemeClr val="bg1">
                    <a:lumMod val="65000"/>
                  </a:schemeClr>
                </a:solidFill>
                <a:latin typeface="Montserrat" pitchFamily="2" charset="77"/>
              </a:rPr>
              <a:t>Une seule réponse possible</a:t>
            </a:r>
          </a:p>
        </p:txBody>
      </p:sp>
      <p:pic>
        <p:nvPicPr>
          <p:cNvPr id="7" name="Image 6" descr="Une image contenant homme, équitation, portant, planche&#10;&#10;Description générée automatiquement">
            <a:extLst>
              <a:ext uri="{FF2B5EF4-FFF2-40B4-BE49-F238E27FC236}">
                <a16:creationId xmlns:a16="http://schemas.microsoft.com/office/drawing/2014/main" id="{A1D0D38C-758C-A74F-8EBD-AF7A0F28FF2C}"/>
              </a:ext>
            </a:extLst>
          </p:cNvPr>
          <p:cNvPicPr>
            <a:picLocks noChangeAspect="1"/>
          </p:cNvPicPr>
          <p:nvPr/>
        </p:nvPicPr>
        <p:blipFill rotWithShape="1">
          <a:blip r:embed="rId3"/>
          <a:srcRect l="58556" t="54925" r="19321" b="7863"/>
          <a:stretch/>
        </p:blipFill>
        <p:spPr>
          <a:xfrm>
            <a:off x="709978" y="6166644"/>
            <a:ext cx="359462" cy="403547"/>
          </a:xfrm>
          <a:prstGeom prst="rect">
            <a:avLst/>
          </a:prstGeom>
        </p:spPr>
      </p:pic>
      <p:sp>
        <p:nvSpPr>
          <p:cNvPr id="8" name="ZoneTexte 7">
            <a:extLst>
              <a:ext uri="{FF2B5EF4-FFF2-40B4-BE49-F238E27FC236}">
                <a16:creationId xmlns:a16="http://schemas.microsoft.com/office/drawing/2014/main" id="{C6914D8B-AE49-4241-A7CE-088AA1A961E2}"/>
              </a:ext>
            </a:extLst>
          </p:cNvPr>
          <p:cNvSpPr txBox="1"/>
          <p:nvPr/>
        </p:nvSpPr>
        <p:spPr>
          <a:xfrm>
            <a:off x="1069440" y="6249319"/>
            <a:ext cx="1982518" cy="215444"/>
          </a:xfrm>
          <a:prstGeom prst="rect">
            <a:avLst/>
          </a:prstGeom>
          <a:noFill/>
          <a:ln>
            <a:noFill/>
          </a:ln>
        </p:spPr>
        <p:txBody>
          <a:bodyPr wrap="square" rtlCol="0">
            <a:spAutoFit/>
          </a:bodyPr>
          <a:lstStyle/>
          <a:p>
            <a:r>
              <a:rPr lang="fr-FR" sz="800" dirty="0"/>
              <a:t>1773 foyers lisant leurs factures d’énergie</a:t>
            </a:r>
          </a:p>
        </p:txBody>
      </p:sp>
      <p:graphicFrame>
        <p:nvGraphicFramePr>
          <p:cNvPr id="10" name="Graphique 9">
            <a:extLst>
              <a:ext uri="{FF2B5EF4-FFF2-40B4-BE49-F238E27FC236}">
                <a16:creationId xmlns:a16="http://schemas.microsoft.com/office/drawing/2014/main" id="{888368C6-B3F3-3847-913D-5ACD4A720EB3}"/>
              </a:ext>
            </a:extLst>
          </p:cNvPr>
          <p:cNvGraphicFramePr/>
          <p:nvPr/>
        </p:nvGraphicFramePr>
        <p:xfrm>
          <a:off x="1342572" y="4670044"/>
          <a:ext cx="8132621" cy="2177579"/>
        </p:xfrm>
        <a:graphic>
          <a:graphicData uri="http://schemas.openxmlformats.org/drawingml/2006/chart">
            <c:chart xmlns:c="http://schemas.openxmlformats.org/drawingml/2006/chart" xmlns:r="http://schemas.openxmlformats.org/officeDocument/2006/relationships" r:id="rId4"/>
          </a:graphicData>
        </a:graphic>
      </p:graphicFrame>
      <p:sp>
        <p:nvSpPr>
          <p:cNvPr id="11" name="ZoneTexte 10">
            <a:extLst>
              <a:ext uri="{FF2B5EF4-FFF2-40B4-BE49-F238E27FC236}">
                <a16:creationId xmlns:a16="http://schemas.microsoft.com/office/drawing/2014/main" id="{1CF495D7-3E56-314E-A854-7BCE2C0905DB}"/>
              </a:ext>
            </a:extLst>
          </p:cNvPr>
          <p:cNvSpPr txBox="1"/>
          <p:nvPr/>
        </p:nvSpPr>
        <p:spPr>
          <a:xfrm>
            <a:off x="9608803" y="4751797"/>
            <a:ext cx="1037463" cy="276999"/>
          </a:xfrm>
          <a:prstGeom prst="rect">
            <a:avLst/>
          </a:prstGeom>
          <a:noFill/>
        </p:spPr>
        <p:txBody>
          <a:bodyPr wrap="none" rtlCol="0">
            <a:spAutoFit/>
          </a:bodyPr>
          <a:lstStyle/>
          <a:p>
            <a:pPr algn="ctr"/>
            <a:r>
              <a:rPr lang="fr-FR" sz="1200" dirty="0">
                <a:latin typeface="Montserrat" pitchFamily="2" charset="77"/>
              </a:rPr>
              <a:t>% D’accord</a:t>
            </a:r>
          </a:p>
        </p:txBody>
      </p:sp>
      <p:sp>
        <p:nvSpPr>
          <p:cNvPr id="12" name="Rectangle 11">
            <a:extLst>
              <a:ext uri="{FF2B5EF4-FFF2-40B4-BE49-F238E27FC236}">
                <a16:creationId xmlns:a16="http://schemas.microsoft.com/office/drawing/2014/main" id="{032516D6-BD61-AA4F-9073-B3615A897016}"/>
              </a:ext>
            </a:extLst>
          </p:cNvPr>
          <p:cNvSpPr/>
          <p:nvPr/>
        </p:nvSpPr>
        <p:spPr>
          <a:xfrm>
            <a:off x="9688319" y="5095127"/>
            <a:ext cx="952505" cy="865767"/>
          </a:xfrm>
          <a:prstGeom prst="rect">
            <a:avLst/>
          </a:prstGeom>
          <a:solidFill>
            <a:schemeClr val="bg1"/>
          </a:solidFill>
          <a:ln>
            <a:solidFill>
              <a:srgbClr val="49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Montserrat" pitchFamily="2" charset="77"/>
              </a:rPr>
              <a:t>67%</a:t>
            </a:r>
          </a:p>
        </p:txBody>
      </p:sp>
      <p:pic>
        <p:nvPicPr>
          <p:cNvPr id="13" name="Image 12">
            <a:extLst>
              <a:ext uri="{FF2B5EF4-FFF2-40B4-BE49-F238E27FC236}">
                <a16:creationId xmlns:a16="http://schemas.microsoft.com/office/drawing/2014/main" id="{FD999984-FD81-974E-854E-7378E1841D09}"/>
              </a:ext>
            </a:extLst>
          </p:cNvPr>
          <p:cNvPicPr>
            <a:picLocks noChangeAspect="1"/>
          </p:cNvPicPr>
          <p:nvPr/>
        </p:nvPicPr>
        <p:blipFill>
          <a:blip r:embed="rId5"/>
          <a:stretch>
            <a:fillRect/>
          </a:stretch>
        </p:blipFill>
        <p:spPr>
          <a:xfrm>
            <a:off x="6856449" y="1830640"/>
            <a:ext cx="677740" cy="692222"/>
          </a:xfrm>
          <a:prstGeom prst="rect">
            <a:avLst/>
          </a:prstGeom>
        </p:spPr>
      </p:pic>
      <p:sp>
        <p:nvSpPr>
          <p:cNvPr id="14" name="Rectangle 13">
            <a:extLst>
              <a:ext uri="{FF2B5EF4-FFF2-40B4-BE49-F238E27FC236}">
                <a16:creationId xmlns:a16="http://schemas.microsoft.com/office/drawing/2014/main" id="{338F4D5B-0CF3-2E43-8486-830C719ABDD0}"/>
              </a:ext>
            </a:extLst>
          </p:cNvPr>
          <p:cNvSpPr/>
          <p:nvPr/>
        </p:nvSpPr>
        <p:spPr bwMode="auto">
          <a:xfrm>
            <a:off x="7561095" y="1884457"/>
            <a:ext cx="2762050" cy="1440087"/>
          </a:xfrm>
          <a:prstGeom prst="rect">
            <a:avLst/>
          </a:prstGeom>
          <a:noFill/>
          <a:ln/>
        </p:spPr>
        <p:style>
          <a:lnRef idx="2">
            <a:schemeClr val="dk1"/>
          </a:lnRef>
          <a:fillRef idx="1">
            <a:schemeClr val="lt1"/>
          </a:fillRef>
          <a:effectRef idx="0">
            <a:schemeClr val="dk1"/>
          </a:effectRef>
          <a:fontRef idx="minor">
            <a:schemeClr val="dk1"/>
          </a:fontRef>
        </p:style>
        <p:txBody>
          <a:bodyPr wrap="square" lIns="84198" tIns="42099" rIns="84198" bIns="42099" rtlCol="0" anchor="ctr">
            <a:noAutofit/>
          </a:bodyPr>
          <a:lstStyle/>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Les factures d’énergie sont en général lues, et même systématiquement dans un foyer sur deux.</a:t>
            </a:r>
          </a:p>
          <a:p>
            <a:pPr marL="171450" indent="-171450">
              <a:buClr>
                <a:srgbClr val="00FF30"/>
              </a:buClr>
              <a:buFont typeface="Arial" panose="020B0604020202020204" pitchFamily="34" charset="0"/>
              <a:buChar char="•"/>
            </a:pPr>
            <a:r>
              <a:rPr lang="fr-FR" sz="1200" b="1" dirty="0">
                <a:solidFill>
                  <a:schemeClr val="tx1">
                    <a:lumMod val="75000"/>
                    <a:lumOff val="25000"/>
                  </a:schemeClr>
                </a:solidFill>
                <a:latin typeface="Montserrat" pitchFamily="2" charset="77"/>
                <a:cs typeface="Tahoma"/>
              </a:rPr>
              <a:t>Un tiers de ceux qui les lisent ne les trouve pas faciles à lire.</a:t>
            </a:r>
          </a:p>
        </p:txBody>
      </p:sp>
    </p:spTree>
    <p:extLst>
      <p:ext uri="{BB962C8B-B14F-4D97-AF65-F5344CB8AC3E}">
        <p14:creationId xmlns:p14="http://schemas.microsoft.com/office/powerpoint/2010/main" val="389249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p15">
            <a:extLst>
              <a:ext uri="{FF2B5EF4-FFF2-40B4-BE49-F238E27FC236}">
                <a16:creationId xmlns:a16="http://schemas.microsoft.com/office/drawing/2014/main" id="{6F61A483-B26D-1446-AB45-4B8262426A68}"/>
              </a:ext>
            </a:extLst>
          </p:cNvPr>
          <p:cNvSpPr/>
          <p:nvPr/>
        </p:nvSpPr>
        <p:spPr>
          <a:xfrm>
            <a:off x="-960784" y="-1408163"/>
            <a:ext cx="3991200" cy="3991200"/>
          </a:xfrm>
          <a:prstGeom prst="ellipse">
            <a:avLst/>
          </a:prstGeom>
          <a:no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sp>
        <p:nvSpPr>
          <p:cNvPr id="5" name="Google Shape;72;p15">
            <a:extLst>
              <a:ext uri="{FF2B5EF4-FFF2-40B4-BE49-F238E27FC236}">
                <a16:creationId xmlns:a16="http://schemas.microsoft.com/office/drawing/2014/main" id="{AD6AC769-1337-7948-91D1-7983B483CB0F}"/>
              </a:ext>
            </a:extLst>
          </p:cNvPr>
          <p:cNvSpPr txBox="1"/>
          <p:nvPr/>
        </p:nvSpPr>
        <p:spPr>
          <a:xfrm>
            <a:off x="591015" y="2708920"/>
            <a:ext cx="11237285" cy="2325000"/>
          </a:xfrm>
          <a:prstGeom prst="rect">
            <a:avLst/>
          </a:prstGeom>
          <a:noFill/>
          <a:ln>
            <a:noFill/>
          </a:ln>
        </p:spPr>
        <p:txBody>
          <a:bodyPr spcFirstLastPara="1" wrap="square" lIns="91425" tIns="91425" rIns="91425" bIns="91425" anchor="ctr" anchorCtr="0">
            <a:noAutofit/>
          </a:bodyPr>
          <a:lstStyle/>
          <a:p>
            <a:pPr algn="ctr"/>
            <a:r>
              <a:rPr lang="fr" sz="4800" dirty="0">
                <a:solidFill>
                  <a:srgbClr val="00FF00"/>
                </a:solidFill>
                <a:latin typeface="Montserrat ExtraBold"/>
                <a:ea typeface="Montserrat ExtraBold"/>
                <a:cs typeface="Montserrat ExtraBold"/>
                <a:sym typeface="Montserrat ExtraBold"/>
              </a:rPr>
              <a:t>.</a:t>
            </a:r>
            <a:r>
              <a:rPr lang="fr-FR" sz="4000" dirty="0">
                <a:latin typeface="Montserrat ExtraBold"/>
                <a:ea typeface="Montserrat ExtraBold"/>
                <a:cs typeface="Montserrat ExtraBold"/>
                <a:sym typeface="Montserrat ExtraBold"/>
              </a:rPr>
              <a:t>connaissances et opinion de l’ouverture des marchés de l’énergie à la concurrence </a:t>
            </a:r>
            <a:endParaRPr sz="4000" dirty="0">
              <a:latin typeface="Montserrat ExtraBold"/>
              <a:ea typeface="Montserrat ExtraBold"/>
              <a:cs typeface="Montserrat ExtraBold"/>
              <a:sym typeface="Montserrat ExtraBold"/>
            </a:endParaRPr>
          </a:p>
        </p:txBody>
      </p:sp>
      <p:sp>
        <p:nvSpPr>
          <p:cNvPr id="6" name="Google Shape;73;p15">
            <a:extLst>
              <a:ext uri="{FF2B5EF4-FFF2-40B4-BE49-F238E27FC236}">
                <a16:creationId xmlns:a16="http://schemas.microsoft.com/office/drawing/2014/main" id="{7A3DE9BF-9DEB-C74E-8DD2-DAB1097F68EB}"/>
              </a:ext>
            </a:extLst>
          </p:cNvPr>
          <p:cNvSpPr/>
          <p:nvPr/>
        </p:nvSpPr>
        <p:spPr>
          <a:xfrm>
            <a:off x="11712624" y="5445224"/>
            <a:ext cx="634500" cy="634500"/>
          </a:xfrm>
          <a:prstGeom prst="ellipse">
            <a:avLst/>
          </a:prstGeom>
          <a:solidFill>
            <a:srgbClr val="16FF00"/>
          </a:solidFill>
          <a:ln w="9525" cap="flat" cmpd="sng">
            <a:solidFill>
              <a:srgbClr val="5AFF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itchFamily="2" charset="77"/>
            </a:endParaRPr>
          </a:p>
        </p:txBody>
      </p:sp>
      <p:pic>
        <p:nvPicPr>
          <p:cNvPr id="7" name="Image 6">
            <a:extLst>
              <a:ext uri="{FF2B5EF4-FFF2-40B4-BE49-F238E27FC236}">
                <a16:creationId xmlns:a16="http://schemas.microsoft.com/office/drawing/2014/main" id="{FD6BCDA4-4A81-6446-A7D0-C1F4BFA5593E}"/>
              </a:ext>
            </a:extLst>
          </p:cNvPr>
          <p:cNvPicPr>
            <a:picLocks noChangeAspect="1"/>
          </p:cNvPicPr>
          <p:nvPr/>
        </p:nvPicPr>
        <p:blipFill>
          <a:blip r:embed="rId3"/>
          <a:stretch>
            <a:fillRect/>
          </a:stretch>
        </p:blipFill>
        <p:spPr>
          <a:xfrm>
            <a:off x="10193809" y="156221"/>
            <a:ext cx="1836065" cy="622055"/>
          </a:xfrm>
          <a:prstGeom prst="rect">
            <a:avLst/>
          </a:prstGeom>
        </p:spPr>
      </p:pic>
      <p:pic>
        <p:nvPicPr>
          <p:cNvPr id="8" name="Image 7">
            <a:extLst>
              <a:ext uri="{FF2B5EF4-FFF2-40B4-BE49-F238E27FC236}">
                <a16:creationId xmlns:a16="http://schemas.microsoft.com/office/drawing/2014/main" id="{D0E0006D-38E3-5B4A-A8DE-56A3763E08AC}"/>
              </a:ext>
            </a:extLst>
          </p:cNvPr>
          <p:cNvPicPr>
            <a:picLocks noChangeAspect="1"/>
          </p:cNvPicPr>
          <p:nvPr/>
        </p:nvPicPr>
        <p:blipFill>
          <a:blip r:embed="rId4"/>
          <a:stretch>
            <a:fillRect/>
          </a:stretch>
        </p:blipFill>
        <p:spPr>
          <a:xfrm>
            <a:off x="10228928" y="6523676"/>
            <a:ext cx="1760505" cy="202025"/>
          </a:xfrm>
          <a:prstGeom prst="rect">
            <a:avLst/>
          </a:prstGeom>
        </p:spPr>
      </p:pic>
    </p:spTree>
    <p:extLst>
      <p:ext uri="{BB962C8B-B14F-4D97-AF65-F5344CB8AC3E}">
        <p14:creationId xmlns:p14="http://schemas.microsoft.com/office/powerpoint/2010/main" val="32286447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e 10">
    <a:dk1>
      <a:sysClr val="windowText" lastClr="000000"/>
    </a:dk1>
    <a:lt1>
      <a:sysClr val="window" lastClr="FFFFFF"/>
    </a:lt1>
    <a:dk2>
      <a:srgbClr val="93E929"/>
    </a:dk2>
    <a:lt2>
      <a:srgbClr val="FF8B2D"/>
    </a:lt2>
    <a:accent1>
      <a:srgbClr val="054C96"/>
    </a:accent1>
    <a:accent2>
      <a:srgbClr val="2A95FF"/>
    </a:accent2>
    <a:accent3>
      <a:srgbClr val="C10A71"/>
    </a:accent3>
    <a:accent4>
      <a:srgbClr val="FF0000"/>
    </a:accent4>
    <a:accent5>
      <a:srgbClr val="276125"/>
    </a:accent5>
    <a:accent6>
      <a:srgbClr val="47AD7F"/>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e 10">
    <a:dk1>
      <a:sysClr val="windowText" lastClr="000000"/>
    </a:dk1>
    <a:lt1>
      <a:sysClr val="window" lastClr="FFFFFF"/>
    </a:lt1>
    <a:dk2>
      <a:srgbClr val="93E929"/>
    </a:dk2>
    <a:lt2>
      <a:srgbClr val="FF8B2D"/>
    </a:lt2>
    <a:accent1>
      <a:srgbClr val="054C96"/>
    </a:accent1>
    <a:accent2>
      <a:srgbClr val="2A95FF"/>
    </a:accent2>
    <a:accent3>
      <a:srgbClr val="C10A71"/>
    </a:accent3>
    <a:accent4>
      <a:srgbClr val="FF0000"/>
    </a:accent4>
    <a:accent5>
      <a:srgbClr val="276125"/>
    </a:accent5>
    <a:accent6>
      <a:srgbClr val="47AD7F"/>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e 10">
    <a:dk1>
      <a:sysClr val="windowText" lastClr="000000"/>
    </a:dk1>
    <a:lt1>
      <a:sysClr val="window" lastClr="FFFFFF"/>
    </a:lt1>
    <a:dk2>
      <a:srgbClr val="93E929"/>
    </a:dk2>
    <a:lt2>
      <a:srgbClr val="FF8B2D"/>
    </a:lt2>
    <a:accent1>
      <a:srgbClr val="054C96"/>
    </a:accent1>
    <a:accent2>
      <a:srgbClr val="2A95FF"/>
    </a:accent2>
    <a:accent3>
      <a:srgbClr val="C10A71"/>
    </a:accent3>
    <a:accent4>
      <a:srgbClr val="FF0000"/>
    </a:accent4>
    <a:accent5>
      <a:srgbClr val="276125"/>
    </a:accent5>
    <a:accent6>
      <a:srgbClr val="47AD7F"/>
    </a:accent6>
    <a:hlink>
      <a:srgbClr val="A40A06"/>
    </a:hlink>
    <a:folHlink>
      <a:srgbClr val="837F1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5868</TotalTime>
  <Words>3615</Words>
  <Application>Microsoft Office PowerPoint</Application>
  <PresentationFormat>Grand écran</PresentationFormat>
  <Paragraphs>535</Paragraphs>
  <Slides>35</Slides>
  <Notes>10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35</vt:i4>
      </vt:variant>
    </vt:vector>
  </HeadingPairs>
  <TitlesOfParts>
    <vt:vector size="46" baseType="lpstr">
      <vt:lpstr>ＭＳ Ｐゴシック</vt:lpstr>
      <vt:lpstr>Arial</vt:lpstr>
      <vt:lpstr>Avenir Book</vt:lpstr>
      <vt:lpstr>Calibri</vt:lpstr>
      <vt:lpstr>Calibri Light</vt:lpstr>
      <vt:lpstr>Montserrat</vt:lpstr>
      <vt:lpstr>Montserrat ExtraBold</vt:lpstr>
      <vt:lpstr>Montserrat Light</vt:lpstr>
      <vt:lpstr>Tahoma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MANDERICK mathieu</dc:creator>
  <cp:lastModifiedBy>Marin Sophie</cp:lastModifiedBy>
  <cp:revision>535</cp:revision>
  <cp:lastPrinted>2021-09-24T13:56:06Z</cp:lastPrinted>
  <dcterms:created xsi:type="dcterms:W3CDTF">2020-09-11T10:34:19Z</dcterms:created>
  <dcterms:modified xsi:type="dcterms:W3CDTF">2021-10-25T07:58:36Z</dcterms:modified>
</cp:coreProperties>
</file>