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313" r:id="rId4"/>
    <p:sldId id="316" r:id="rId5"/>
    <p:sldId id="312" r:id="rId6"/>
    <p:sldId id="317" r:id="rId7"/>
    <p:sldId id="318" r:id="rId8"/>
    <p:sldId id="319" r:id="rId9"/>
    <p:sldId id="289" r:id="rId10"/>
    <p:sldId id="314" r:id="rId11"/>
    <p:sldId id="315" r:id="rId12"/>
    <p:sldId id="309" r:id="rId13"/>
    <p:sldId id="308" r:id="rId14"/>
    <p:sldId id="320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0BEB8A-907D-496A-B53B-7F9AA5D8E71D}">
          <p14:sldIdLst>
            <p14:sldId id="257"/>
            <p14:sldId id="258"/>
            <p14:sldId id="313"/>
            <p14:sldId id="316"/>
            <p14:sldId id="312"/>
            <p14:sldId id="317"/>
            <p14:sldId id="318"/>
            <p14:sldId id="319"/>
            <p14:sldId id="289"/>
          </p14:sldIdLst>
        </p14:section>
        <p14:section name="Section sans titre" id="{49861255-4582-4736-96F0-9B0D844AED46}">
          <p14:sldIdLst>
            <p14:sldId id="314"/>
            <p14:sldId id="315"/>
            <p14:sldId id="309"/>
            <p14:sldId id="308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44EE9-0955-4058-93CF-CBBA30FEA72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E235F-6A1D-41FB-BCE7-6FA0AD552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08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221" y="1781115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79676" y="5769890"/>
            <a:ext cx="1468394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Shape 22"/>
          <p:cNvSpPr/>
          <p:nvPr userDrawn="1"/>
        </p:nvSpPr>
        <p:spPr>
          <a:xfrm>
            <a:off x="-3474" y="1533525"/>
            <a:ext cx="12195473" cy="104775"/>
          </a:xfrm>
          <a:prstGeom prst="rect">
            <a:avLst/>
          </a:prstGeom>
          <a:solidFill>
            <a:srgbClr val="5FC6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212959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10" name="Shape 21"/>
          <p:cNvSpPr/>
          <p:nvPr userDrawn="1"/>
        </p:nvSpPr>
        <p:spPr>
          <a:xfrm>
            <a:off x="652221" y="4462813"/>
            <a:ext cx="958554" cy="8006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" name="Shape 20"/>
          <p:cNvSpPr/>
          <p:nvPr userDrawn="1"/>
        </p:nvSpPr>
        <p:spPr>
          <a:xfrm>
            <a:off x="3473" y="4853029"/>
            <a:ext cx="12188526" cy="597672"/>
          </a:xfrm>
          <a:prstGeom prst="rect">
            <a:avLst/>
          </a:prstGeom>
          <a:solidFill>
            <a:srgbClr val="6DC5D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5FC6D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45" y="4927948"/>
            <a:ext cx="11098212" cy="59848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 dirty="0" smtClean="0"/>
              <a:t>Nom et fonction</a:t>
            </a:r>
            <a:endParaRPr lang="fr-FR" dirty="0"/>
          </a:p>
        </p:txBody>
      </p:sp>
      <p:sp>
        <p:nvSpPr>
          <p:cNvPr id="18" name="Shape 52"/>
          <p:cNvSpPr txBox="1">
            <a:spLocks/>
          </p:cNvSpPr>
          <p:nvPr userDrawn="1"/>
        </p:nvSpPr>
        <p:spPr>
          <a:xfrm>
            <a:off x="6030097" y="6232784"/>
            <a:ext cx="759756" cy="37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400" baseline="0" smtClean="0">
                <a:solidFill>
                  <a:schemeClr val="accent1"/>
                </a:solidFill>
              </a:rPr>
              <a:pPr/>
              <a:t>‹N°›</a:t>
            </a:fld>
            <a:endParaRPr lang="fr-FR" sz="1400" baseline="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01553098"/>
              </p:ext>
            </p:extLst>
          </p:nvPr>
        </p:nvGraphicFramePr>
        <p:xfrm>
          <a:off x="10101874" y="292630"/>
          <a:ext cx="1558083" cy="69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3" imgW="46107720" imgH="20507760" progId="">
                  <p:embed/>
                </p:oleObj>
              </mc:Choice>
              <mc:Fallback>
                <p:oleObj r:id="rId3" imgW="46107720" imgH="20507760" progId="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1874" y="292630"/>
                        <a:ext cx="1558083" cy="69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20518872"/>
              </p:ext>
            </p:extLst>
          </p:nvPr>
        </p:nvGraphicFramePr>
        <p:xfrm>
          <a:off x="652221" y="293925"/>
          <a:ext cx="887333" cy="78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5" imgW="23288760" imgH="20444400" progId="">
                  <p:embed/>
                </p:oleObj>
              </mc:Choice>
              <mc:Fallback>
                <p:oleObj r:id="rId5" imgW="23288760" imgH="20444400" progId="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221" y="293925"/>
                        <a:ext cx="887333" cy="78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5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3"/>
          <p:cNvSpPr/>
          <p:nvPr userDrawn="1"/>
        </p:nvSpPr>
        <p:spPr>
          <a:xfrm>
            <a:off x="0" y="5554"/>
            <a:ext cx="12192000" cy="1160164"/>
          </a:xfrm>
          <a:prstGeom prst="rect">
            <a:avLst/>
          </a:prstGeom>
          <a:solidFill>
            <a:srgbClr val="6DC5D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55007"/>
            <a:ext cx="10515600" cy="1325563"/>
          </a:xfrm>
        </p:spPr>
        <p:txBody>
          <a:bodyPr lIns="0">
            <a:normAutofit/>
          </a:bodyPr>
          <a:lstStyle>
            <a:lvl1pPr>
              <a:defRPr sz="3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Shape 54"/>
          <p:cNvSpPr/>
          <p:nvPr userDrawn="1"/>
        </p:nvSpPr>
        <p:spPr>
          <a:xfrm>
            <a:off x="838200" y="1190490"/>
            <a:ext cx="958554" cy="8006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 userDrawn="1">
            <p:extLst/>
          </p:nvPr>
        </p:nvGraphicFramePr>
        <p:xfrm>
          <a:off x="252887" y="5962099"/>
          <a:ext cx="857589" cy="75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r:id="rId3" imgW="23288760" imgH="20444400" progId="">
                  <p:embed/>
                </p:oleObj>
              </mc:Choice>
              <mc:Fallback>
                <p:oleObj r:id="rId3" imgW="23288760" imgH="20444400" progId="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887" y="5962099"/>
                        <a:ext cx="857589" cy="75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 userDrawn="1">
            <p:extLst/>
          </p:nvPr>
        </p:nvGraphicFramePr>
        <p:xfrm>
          <a:off x="10723048" y="6115178"/>
          <a:ext cx="1380772" cy="6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r:id="rId5" imgW="46107720" imgH="20507760" progId="">
                  <p:embed/>
                </p:oleObj>
              </mc:Choice>
              <mc:Fallback>
                <p:oleObj r:id="rId5" imgW="46107720" imgH="20507760" progId="">
                  <p:embed/>
                  <p:pic>
                    <p:nvPicPr>
                      <p:cNvPr id="10" name="Obje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23048" y="6115178"/>
                        <a:ext cx="1380772" cy="6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hape 52"/>
          <p:cNvSpPr txBox="1">
            <a:spLocks/>
          </p:cNvSpPr>
          <p:nvPr userDrawn="1"/>
        </p:nvSpPr>
        <p:spPr>
          <a:xfrm>
            <a:off x="6030097" y="6232784"/>
            <a:ext cx="759756" cy="37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400" baseline="0" smtClean="0">
                <a:solidFill>
                  <a:schemeClr val="accent1"/>
                </a:solidFill>
              </a:rPr>
              <a:pPr/>
              <a:t>‹N°›</a:t>
            </a:fld>
            <a:endParaRPr lang="fr-FR" sz="1400" baseline="0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7553"/>
            <a:ext cx="10666413" cy="4360863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panose="05000000000000000000" pitchFamily="2" charset="2"/>
              <a:buChar char="ü"/>
              <a:defRPr sz="1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3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3"/>
          <p:cNvSpPr/>
          <p:nvPr userDrawn="1"/>
        </p:nvSpPr>
        <p:spPr>
          <a:xfrm>
            <a:off x="0" y="5554"/>
            <a:ext cx="12192000" cy="1160164"/>
          </a:xfrm>
          <a:prstGeom prst="rect">
            <a:avLst/>
          </a:prstGeom>
          <a:solidFill>
            <a:srgbClr val="6DC5D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55007"/>
            <a:ext cx="10515600" cy="1325563"/>
          </a:xfrm>
        </p:spPr>
        <p:txBody>
          <a:bodyPr lIns="0">
            <a:normAutofit/>
          </a:bodyPr>
          <a:lstStyle>
            <a:lvl1pPr>
              <a:defRPr sz="3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Shape 54"/>
          <p:cNvSpPr/>
          <p:nvPr userDrawn="1"/>
        </p:nvSpPr>
        <p:spPr>
          <a:xfrm>
            <a:off x="838200" y="1190490"/>
            <a:ext cx="958554" cy="8006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 userDrawn="1">
            <p:extLst/>
          </p:nvPr>
        </p:nvGraphicFramePr>
        <p:xfrm>
          <a:off x="252887" y="5962099"/>
          <a:ext cx="857589" cy="75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r:id="rId3" imgW="23288760" imgH="20444400" progId="">
                  <p:embed/>
                </p:oleObj>
              </mc:Choice>
              <mc:Fallback>
                <p:oleObj r:id="rId3" imgW="23288760" imgH="20444400" progId="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887" y="5962099"/>
                        <a:ext cx="857589" cy="75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 userDrawn="1">
            <p:extLst/>
          </p:nvPr>
        </p:nvGraphicFramePr>
        <p:xfrm>
          <a:off x="10723048" y="6115178"/>
          <a:ext cx="1380772" cy="6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r:id="rId5" imgW="46107720" imgH="20507760" progId="">
                  <p:embed/>
                </p:oleObj>
              </mc:Choice>
              <mc:Fallback>
                <p:oleObj r:id="rId5" imgW="46107720" imgH="20507760" progId="">
                  <p:embed/>
                  <p:pic>
                    <p:nvPicPr>
                      <p:cNvPr id="10" name="Obje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23048" y="6115178"/>
                        <a:ext cx="1380772" cy="6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hape 52"/>
          <p:cNvSpPr txBox="1">
            <a:spLocks/>
          </p:cNvSpPr>
          <p:nvPr userDrawn="1"/>
        </p:nvSpPr>
        <p:spPr>
          <a:xfrm>
            <a:off x="6030097" y="6232784"/>
            <a:ext cx="759756" cy="37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400" baseline="0" smtClean="0">
                <a:solidFill>
                  <a:schemeClr val="accent1"/>
                </a:solidFill>
              </a:rPr>
              <a:pPr/>
              <a:t>‹N°›</a:t>
            </a:fld>
            <a:endParaRPr lang="fr-FR" sz="1400" baseline="0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55763"/>
            <a:ext cx="10653713" cy="4306887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panose="05000000000000000000" pitchFamily="2" charset="2"/>
              <a:buChar char="ü"/>
              <a:defRPr sz="1800" baseline="0">
                <a:solidFill>
                  <a:schemeClr val="bg2"/>
                </a:solidFill>
                <a:latin typeface="Lato" panose="020F0502020204030203" pitchFamily="34" charset="0"/>
              </a:defRPr>
            </a:lvl1pPr>
            <a:lvl2pPr>
              <a:defRPr sz="1800" baseline="0">
                <a:solidFill>
                  <a:schemeClr val="bg2"/>
                </a:solidFill>
                <a:latin typeface="Lato" panose="020F0502020204030203" pitchFamily="34" charset="0"/>
              </a:defRPr>
            </a:lvl2pPr>
            <a:lvl3pPr>
              <a:defRPr sz="1800" baseline="0">
                <a:solidFill>
                  <a:schemeClr val="bg2"/>
                </a:solidFill>
                <a:latin typeface="Lato" panose="020F0502020204030203" pitchFamily="34" charset="0"/>
              </a:defRPr>
            </a:lvl3pPr>
            <a:lvl4pPr>
              <a:defRPr sz="1800" baseline="0">
                <a:solidFill>
                  <a:schemeClr val="bg2"/>
                </a:solidFill>
                <a:latin typeface="Lato" panose="020F0502020204030203" pitchFamily="34" charset="0"/>
              </a:defRPr>
            </a:lvl4pPr>
            <a:lvl5pPr>
              <a:defRPr sz="1800" baseline="0">
                <a:solidFill>
                  <a:schemeClr val="bg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80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221" y="586815"/>
            <a:ext cx="9144000" cy="946710"/>
          </a:xfrm>
        </p:spPr>
        <p:txBody>
          <a:bodyPr anchor="t" anchorCtr="0">
            <a:norm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Shape 22"/>
          <p:cNvSpPr/>
          <p:nvPr userDrawn="1"/>
        </p:nvSpPr>
        <p:spPr>
          <a:xfrm>
            <a:off x="-3474" y="1533525"/>
            <a:ext cx="12195473" cy="104775"/>
          </a:xfrm>
          <a:prstGeom prst="rect">
            <a:avLst/>
          </a:prstGeom>
          <a:solidFill>
            <a:srgbClr val="5FC6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00" b="0" spc="0">
                <a:solidFill>
                  <a:srgbClr val="212959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18" name="Shape 52"/>
          <p:cNvSpPr txBox="1">
            <a:spLocks/>
          </p:cNvSpPr>
          <p:nvPr userDrawn="1"/>
        </p:nvSpPr>
        <p:spPr>
          <a:xfrm>
            <a:off x="6030097" y="6232784"/>
            <a:ext cx="759756" cy="37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400" baseline="0" smtClean="0">
                <a:solidFill>
                  <a:schemeClr val="accent1"/>
                </a:solidFill>
              </a:rPr>
              <a:pPr/>
              <a:t>‹N°›</a:t>
            </a:fld>
            <a:endParaRPr lang="fr-FR" sz="1400" baseline="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 userDrawn="1">
            <p:extLst/>
          </p:nvPr>
        </p:nvGraphicFramePr>
        <p:xfrm>
          <a:off x="252887" y="5962099"/>
          <a:ext cx="857589" cy="75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r:id="rId3" imgW="23288760" imgH="20444400" progId="">
                  <p:embed/>
                </p:oleObj>
              </mc:Choice>
              <mc:Fallback>
                <p:oleObj r:id="rId3" imgW="23288760" imgH="20444400" progId="">
                  <p:embed/>
                  <p:pic>
                    <p:nvPicPr>
                      <p:cNvPr id="12" name="Obje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887" y="5962099"/>
                        <a:ext cx="857589" cy="75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 userDrawn="1">
            <p:extLst/>
          </p:nvPr>
        </p:nvGraphicFramePr>
        <p:xfrm>
          <a:off x="10723048" y="6115178"/>
          <a:ext cx="1380772" cy="6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r:id="rId5" imgW="46107720" imgH="20507760" progId="">
                  <p:embed/>
                </p:oleObj>
              </mc:Choice>
              <mc:Fallback>
                <p:oleObj r:id="rId5" imgW="46107720" imgH="20507760" progId="">
                  <p:embed/>
                  <p:pic>
                    <p:nvPicPr>
                      <p:cNvPr id="13" name="Obje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23048" y="6115178"/>
                        <a:ext cx="1380772" cy="6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52463" y="2001794"/>
            <a:ext cx="10641012" cy="396085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70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  <a:p>
            <a:pPr lvl="4"/>
            <a:r>
              <a:rPr lang="fr-FR" dirty="0" smtClean="0"/>
              <a:t>Titre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DDB5-EB9E-4D41-80BB-3612DC90E0A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E288-EA21-4800-93DE-6FB3E46904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3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id/JORFTEXT000045537717/2022-11-18/" TargetMode="External"/><Relationship Id="rId2" Type="http://schemas.openxmlformats.org/officeDocument/2006/relationships/hyperlink" Target="https://www.energie-info.fr/pro/face-a-laugmentation-du-prix-du-gaz-naturel-le-bouclier-tarifaire-est-etendu-a-lhabitat-collectif-residentiel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cologie.gouv.fr/faq-aide-en-faveur-lhabitat-collectif-residentiel-gestionnaires-organism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ukraine-lancement-pge-resilience-entreprise" TargetMode="External"/><Relationship Id="rId2" Type="http://schemas.openxmlformats.org/officeDocument/2006/relationships/hyperlink" Target="https://www.economie.gouv.fr/ukraine-aide-entreprises-grandes-consommatrices-gaz-electricit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cologie.gouv.fr/crise-lenergie-nouvelles-aides-entreprises-et-nouveaux-engagements-des-fournisseurs" TargetMode="External"/><Relationship Id="rId4" Type="http://schemas.openxmlformats.org/officeDocument/2006/relationships/hyperlink" Target="https://www.cre.fr/L-energie-et-vous/references-de-prix-de-l-electricite-pour-les-pme-et-les-collectivites-territorial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e.gouv.fr/hausse-prix-energie-dispositifs-aide-entreprises#aides disponibles difficult&#233;s fournisseur" TargetMode="External"/><Relationship Id="rId3" Type="http://schemas.openxmlformats.org/officeDocument/2006/relationships/hyperlink" Target="https://www.economie.gouv.fr/hausse-prix-energie-dispositifs-aide-entreprises#aide gaz et &#233;lectricit&#233;" TargetMode="External"/><Relationship Id="rId7" Type="http://schemas.openxmlformats.org/officeDocument/2006/relationships/hyperlink" Target="https://www.economie.gouv.fr/hausse-prix-energie-dispositifs-aide-entreprises#PGE r&#233;silience" TargetMode="External"/><Relationship Id="rId2" Type="http://schemas.openxmlformats.org/officeDocument/2006/relationships/hyperlink" Target="https://www.economie.gouv.fr/hausse-prix-energie-dispositifs-aide-entrepris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conomie.gouv.fr/hausse-prix-energie-dispositifs-aide-entreprises#industrie z&#233;ro fossile" TargetMode="External"/><Relationship Id="rId11" Type="http://schemas.openxmlformats.org/officeDocument/2006/relationships/hyperlink" Target="https://www.energie-info.fr/pro/professionnel-que-faire-si-vous-rencontrez-des-difficultes-financieres/" TargetMode="External"/><Relationship Id="rId5" Type="http://schemas.openxmlformats.org/officeDocument/2006/relationships/hyperlink" Target="https://www.economie.gouv.fr/hausse-prix-energie-dispositifs-aide-entreprises#Mesures 2023" TargetMode="External"/><Relationship Id="rId10" Type="http://schemas.openxmlformats.org/officeDocument/2006/relationships/hyperlink" Target="https://www.economie.gouv.fr/mediateur-des-entreprises/la-checklist-energie-pour-accompagner-les-chefs-dentreprise" TargetMode="External"/><Relationship Id="rId4" Type="http://schemas.openxmlformats.org/officeDocument/2006/relationships/hyperlink" Target="https://www.economie.gouv.fr/hausse-prix-energie-dispositifs-aide-entreprises#mesures 2022" TargetMode="External"/><Relationship Id="rId9" Type="http://schemas.openxmlformats.org/officeDocument/2006/relationships/hyperlink" Target="https://www.economie.gouv.fr/hausse-prix-energie-dispositifs-aide-entreprises#mesures &#224; veni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e.gouv.fr/bouclier-tarifaire-gaz-naturel" TargetMode="External"/><Relationship Id="rId2" Type="http://schemas.openxmlformats.org/officeDocument/2006/relationships/hyperlink" Target="https://www.energie-info.fr/le-1er-novembre-2022-les-tarifs-reglementes-de-vente-delectricite-et-de-gaz-naturel-nevoluent-p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ergie-info.fr/augmentation-de-4-ttc-des-tarifs-reglementes-delectricite-le-1er-fevrier-202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e-info.fr/2-cheques-energie-exceptionnels-annonces-pour-la-fin-de-lannee-2022/" TargetMode="External"/><Relationship Id="rId2" Type="http://schemas.openxmlformats.org/officeDocument/2006/relationships/hyperlink" Target="https://www.legifrance.gouv.fr/eli/decret/2022/11/5/ENER2229905D/jo/tex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llen.fr/mediation/messagepublic/13383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52221" y="1781115"/>
            <a:ext cx="9314740" cy="238760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>« LE Bouclier tarifaire »</a:t>
            </a:r>
            <a:endParaRPr lang="fr-FR" sz="4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52220" y="4846320"/>
            <a:ext cx="11098212" cy="6229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dirty="0" smtClean="0"/>
              <a:t>Caroline KELLER, cheffe du service information et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dirty="0" smtClean="0"/>
              <a:t>Médiateur national de l’énergie</a:t>
            </a:r>
            <a:endParaRPr lang="fr-FR" sz="20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186488" y="5781765"/>
            <a:ext cx="428439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535353"/>
                </a:solidFill>
              </a:rPr>
              <a:t>2 décembre 2022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bouclier tarifaire » POUR LES LOGEMENTS COLLECTIFS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676274" y="1416049"/>
            <a:ext cx="10831364" cy="48418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chemeClr val="bg2"/>
                </a:solidFill>
                <a:latin typeface="Arial" panose="020B0604020202020204" pitchFamily="34" charset="0"/>
                <a:hlinkClick r:id="rId2"/>
              </a:rPr>
              <a:t>Extension du bouclier tarifaire gaz aux copropriétés et HLM </a:t>
            </a:r>
            <a:endParaRPr lang="fr-FR" sz="18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Logements </a:t>
            </a:r>
            <a:r>
              <a:rPr lang="fr-FR" sz="1800" dirty="0">
                <a:solidFill>
                  <a:schemeClr val="bg2"/>
                </a:solidFill>
                <a:latin typeface="Arial" panose="020B0604020202020204" pitchFamily="34" charset="0"/>
              </a:rPr>
              <a:t>concernés : copropriétés et logements sociaux, chauffés collectivement au </a:t>
            </a:r>
            <a:r>
              <a:rPr lang="fr-FR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gaz (5 millions de ménages),</a:t>
            </a:r>
            <a:endParaRPr lang="fr-FR" sz="18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Par un contrat d’achat direct de gaz naturel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Dans le cadre d’un contrat d’exploitation de chaufferie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Par un réseau de chaleur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Demande effectuée par le fournisseur en lien avec le syndic/gestionnaire et </a:t>
            </a:r>
            <a:r>
              <a:rPr lang="fr-FR" sz="1800" dirty="0">
                <a:solidFill>
                  <a:schemeClr val="bg2"/>
                </a:solidFill>
                <a:latin typeface="Arial" panose="020B0604020202020204" pitchFamily="34" charset="0"/>
              </a:rPr>
              <a:t>répercutée automatiquement </a:t>
            </a:r>
            <a:r>
              <a:rPr lang="fr-FR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dans les charges lors de la régularisation des charges,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La compensation </a:t>
            </a:r>
            <a:r>
              <a:rPr lang="fr-FR" sz="1800" dirty="0">
                <a:solidFill>
                  <a:schemeClr val="bg2"/>
                </a:solidFill>
                <a:latin typeface="Arial" panose="020B0604020202020204" pitchFamily="34" charset="0"/>
              </a:rPr>
              <a:t>des pertes des fournisseurs par </a:t>
            </a:r>
            <a:r>
              <a:rPr lang="fr-FR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l’Etat est gérée par l’Agence de Service et de Paiement (ASP).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18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Décret n°2022-514 du 9 avril 2022 modifié relatif à l’aide en faveur de l’habitat collectif résidentiel face à l’augmentation du prix du gaz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naturel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 du ministère </a:t>
            </a:r>
            <a:r>
              <a:rPr lang="fr-FR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FR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www.ecologie.gouv.fr/faq-aide-en-faveur-lhabitat-collectif-residentiel-gestionnaires-organismes</a:t>
            </a:r>
            <a:r>
              <a:rPr lang="fr-FR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18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5FC6D0"/>
              </a:buClr>
              <a:buFont typeface="Wingdings" panose="05000000000000000000" pitchFamily="2" charset="2"/>
              <a:buChar char="ü"/>
            </a:pPr>
            <a:r>
              <a:rPr lang="fr-FR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Un bouclier tarifaire pour les immeubles collectifs résidentiels chauffés à l’électricité est en préparation</a:t>
            </a:r>
            <a:endParaRPr lang="fr-FR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065" y="143591"/>
            <a:ext cx="11762509" cy="646730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85004" y="2846134"/>
            <a:ext cx="106708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000091"/>
                </a:solidFill>
                <a:cs typeface="Arial" panose="020B0604020202020204" pitchFamily="34" charset="0"/>
              </a:rPr>
              <a:t>3</a:t>
            </a:r>
            <a:r>
              <a:rPr lang="fr-FR" sz="3600" dirty="0" smtClean="0">
                <a:solidFill>
                  <a:srgbClr val="000091"/>
                </a:solidFill>
                <a:cs typeface="Arial" panose="020B0604020202020204" pitchFamily="34" charset="0"/>
              </a:rPr>
              <a:t>. </a:t>
            </a:r>
            <a:r>
              <a:rPr lang="fr-FR" sz="3600" cap="none" dirty="0">
                <a:solidFill>
                  <a:srgbClr val="000091"/>
                </a:solidFill>
                <a:latin typeface="Calibri" panose="020F0502020204030204"/>
              </a:rPr>
              <a:t>MESURES (PLUS RECENTES) POUR LES PROFESSIONNELS ET LES COLLECTIVITES</a:t>
            </a:r>
          </a:p>
        </p:txBody>
      </p:sp>
    </p:spTree>
    <p:extLst>
      <p:ext uri="{BB962C8B-B14F-4D97-AF65-F5344CB8AC3E}">
        <p14:creationId xmlns:p14="http://schemas.microsoft.com/office/powerpoint/2010/main" val="26237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92"/>
                </a:solidFill>
              </a:rPr>
              <a:t>AIDES mises en place par l’</a:t>
            </a:r>
            <a:r>
              <a:rPr lang="fr-FR" dirty="0" err="1">
                <a:solidFill>
                  <a:srgbClr val="000092"/>
                </a:solidFill>
              </a:rPr>
              <a:t>etat</a:t>
            </a:r>
            <a:r>
              <a:rPr lang="fr-FR" dirty="0">
                <a:solidFill>
                  <a:srgbClr val="000092"/>
                </a:solidFill>
              </a:rPr>
              <a:t> </a:t>
            </a:r>
            <a:r>
              <a:rPr lang="fr-FR" dirty="0" smtClean="0">
                <a:solidFill>
                  <a:srgbClr val="000092"/>
                </a:solidFill>
              </a:rPr>
              <a:t>pour les entreprises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46494" y="1431986"/>
            <a:ext cx="11273287" cy="465826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fr-FR" sz="2100" dirty="0">
                <a:solidFill>
                  <a:srgbClr val="565656"/>
                </a:solidFill>
                <a:latin typeface="Arial  "/>
              </a:rPr>
              <a:t>Les </a:t>
            </a:r>
            <a:r>
              <a:rPr lang="fr-FR" sz="2100" b="1" dirty="0">
                <a:solidFill>
                  <a:srgbClr val="565656"/>
                </a:solidFill>
                <a:latin typeface="Arial  "/>
              </a:rPr>
              <a:t>mesures 2022 </a:t>
            </a:r>
            <a:r>
              <a:rPr lang="fr-FR" sz="2100" dirty="0" smtClean="0">
                <a:solidFill>
                  <a:srgbClr val="565656"/>
                </a:solidFill>
                <a:latin typeface="Arial  "/>
              </a:rPr>
              <a:t>: </a:t>
            </a:r>
            <a:endParaRPr lang="fr-FR" sz="2100" dirty="0">
              <a:solidFill>
                <a:srgbClr val="565656"/>
              </a:solidFill>
              <a:latin typeface="Arial  "/>
            </a:endParaRP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65656"/>
                </a:solidFill>
                <a:latin typeface="Arial  "/>
              </a:rPr>
              <a:t>Les entreprises de moins de 10 salariés &amp; 2M de CA peuvent souscrire un contrat au </a:t>
            </a:r>
            <a:r>
              <a:rPr lang="fr-FR" b="1" dirty="0">
                <a:solidFill>
                  <a:srgbClr val="565656"/>
                </a:solidFill>
                <a:latin typeface="Arial  "/>
              </a:rPr>
              <a:t>tarif réglementé d’électricité</a:t>
            </a:r>
            <a:r>
              <a:rPr lang="fr-FR" dirty="0">
                <a:solidFill>
                  <a:srgbClr val="565656"/>
                </a:solidFill>
                <a:latin typeface="Arial  "/>
              </a:rPr>
              <a:t> pour leurs sites de puissance ≤ 36 </a:t>
            </a:r>
            <a:r>
              <a:rPr lang="fr-FR" dirty="0" err="1">
                <a:solidFill>
                  <a:srgbClr val="565656"/>
                </a:solidFill>
                <a:latin typeface="Arial  "/>
              </a:rPr>
              <a:t>kVA</a:t>
            </a:r>
            <a:r>
              <a:rPr lang="fr-FR" dirty="0">
                <a:solidFill>
                  <a:srgbClr val="565656"/>
                </a:solidFill>
                <a:latin typeface="Arial  "/>
              </a:rPr>
              <a:t> (attention aux frais de résiliation anticipés du contrat actuel) 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65656"/>
                </a:solidFill>
                <a:latin typeface="Arial  "/>
              </a:rPr>
              <a:t>Depuis le 1</a:t>
            </a:r>
            <a:r>
              <a:rPr lang="fr-FR" baseline="30000" dirty="0">
                <a:solidFill>
                  <a:srgbClr val="565656"/>
                </a:solidFill>
                <a:latin typeface="Arial  "/>
              </a:rPr>
              <a:t>er</a:t>
            </a:r>
            <a:r>
              <a:rPr lang="fr-FR" dirty="0">
                <a:solidFill>
                  <a:srgbClr val="565656"/>
                </a:solidFill>
                <a:latin typeface="Arial  "/>
              </a:rPr>
              <a:t> février 2022, la </a:t>
            </a:r>
            <a:r>
              <a:rPr lang="fr-FR" b="1" dirty="0">
                <a:solidFill>
                  <a:srgbClr val="565656"/>
                </a:solidFill>
                <a:latin typeface="Arial  "/>
              </a:rPr>
              <a:t>TICFE/CSPE</a:t>
            </a:r>
            <a:r>
              <a:rPr lang="fr-FR" dirty="0">
                <a:solidFill>
                  <a:srgbClr val="565656"/>
                </a:solidFill>
                <a:latin typeface="Arial  "/>
              </a:rPr>
              <a:t> a été réduite à 0,5 ou 1 € / </a:t>
            </a:r>
            <a:r>
              <a:rPr lang="fr-FR" dirty="0" err="1">
                <a:solidFill>
                  <a:srgbClr val="565656"/>
                </a:solidFill>
                <a:latin typeface="Arial  "/>
              </a:rPr>
              <a:t>MWh</a:t>
            </a:r>
            <a:r>
              <a:rPr lang="fr-FR" dirty="0">
                <a:solidFill>
                  <a:srgbClr val="565656"/>
                </a:solidFill>
                <a:latin typeface="Arial  "/>
              </a:rPr>
              <a:t> selon la puissance (contre 25,8291 € auparavant).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65656"/>
                </a:solidFill>
                <a:latin typeface="Arial  "/>
              </a:rPr>
              <a:t>Hausse du plafond de l’ARENH (120 TWh vs 100 TWh)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65656"/>
                </a:solidFill>
                <a:latin typeface="Arial  "/>
              </a:rPr>
              <a:t>Aide au paiement </a:t>
            </a:r>
            <a:r>
              <a:rPr lang="fr-FR" dirty="0"/>
              <a:t>des factures pour les entreprises très consommatrices d’énergie (montant d’achat de gaz et d’électricité ≥ à 3 % de leur CA) : </a:t>
            </a:r>
            <a:r>
              <a:rPr lang="fr-FR" u="sng" dirty="0">
                <a:hlinkClick r:id="rId2"/>
              </a:rPr>
              <a:t>https://www.economie.gouv.fr/ukraine-aide-entreprises-grandes-consommatrices-gaz-electricite</a:t>
            </a:r>
            <a:r>
              <a:rPr lang="fr-FR" u="sng" dirty="0"/>
              <a:t> 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65656"/>
                </a:solidFill>
                <a:latin typeface="Arial  "/>
              </a:rPr>
              <a:t>Prêt de garanti par l’Etat résilience si difficultés de trésorerie dues à la guerre en Ukraine (il permet de couvrir jusqu’à 15 % du CA moyen) : </a:t>
            </a:r>
            <a:r>
              <a:rPr lang="fr-FR" dirty="0">
                <a:solidFill>
                  <a:srgbClr val="565656"/>
                </a:solidFill>
                <a:latin typeface="Arial  "/>
                <a:hlinkClick r:id="rId3"/>
              </a:rPr>
              <a:t>https://www.economie.gouv.fr/ukraine-lancement-pge-resilience-entreprise</a:t>
            </a:r>
            <a:r>
              <a:rPr lang="fr-FR" dirty="0">
                <a:solidFill>
                  <a:srgbClr val="565656"/>
                </a:solidFill>
                <a:latin typeface="Arial  "/>
              </a:rPr>
              <a:t> </a:t>
            </a:r>
            <a:endParaRPr lang="fr-FR" dirty="0" smtClean="0">
              <a:solidFill>
                <a:srgbClr val="565656"/>
              </a:solidFill>
              <a:latin typeface="Arial  "/>
            </a:endParaRP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565656"/>
              </a:solidFill>
              <a:latin typeface="Arial  "/>
            </a:endParaRPr>
          </a:p>
          <a:p>
            <a:pPr>
              <a:spcAft>
                <a:spcPts val="600"/>
              </a:spcAft>
            </a:pPr>
            <a:r>
              <a:rPr lang="fr-FR" sz="2100" dirty="0" smtClean="0">
                <a:solidFill>
                  <a:srgbClr val="565656"/>
                </a:solidFill>
                <a:latin typeface="Arial  "/>
              </a:rPr>
              <a:t>Les </a:t>
            </a:r>
            <a:r>
              <a:rPr lang="fr-FR" sz="2100" b="1" dirty="0">
                <a:solidFill>
                  <a:srgbClr val="565656"/>
                </a:solidFill>
                <a:latin typeface="Arial  "/>
              </a:rPr>
              <a:t>mesures </a:t>
            </a:r>
            <a:r>
              <a:rPr lang="fr-FR" sz="2100" b="1" dirty="0" smtClean="0">
                <a:solidFill>
                  <a:srgbClr val="565656"/>
                </a:solidFill>
                <a:latin typeface="Arial  "/>
              </a:rPr>
              <a:t>2023 </a:t>
            </a:r>
            <a:r>
              <a:rPr lang="fr-FR" sz="2100" dirty="0" smtClean="0">
                <a:solidFill>
                  <a:srgbClr val="565656"/>
                </a:solidFill>
                <a:latin typeface="Arial  "/>
              </a:rPr>
              <a:t>: </a:t>
            </a:r>
            <a:endParaRPr lang="fr-FR" sz="2100" dirty="0">
              <a:solidFill>
                <a:srgbClr val="565656"/>
              </a:solidFill>
              <a:latin typeface="Arial  "/>
            </a:endParaRP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565656"/>
                </a:solidFill>
                <a:latin typeface="Arial  "/>
              </a:rPr>
              <a:t>Maintien des dispositifs 2022 &amp; Simplification de l’aide au paiement </a:t>
            </a:r>
            <a:r>
              <a:rPr lang="fr-FR" b="1" dirty="0" smtClean="0"/>
              <a:t>des factures pour les entreprises très consommatrices d’énergie</a:t>
            </a:r>
            <a:r>
              <a:rPr lang="fr-FR" dirty="0" smtClean="0"/>
              <a:t> (montant d’achat de gaz et d’électricité ≥ à 3 % de leur CA) 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d’un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prix de référence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 la Commission de régulation de l’énergie &amp;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Charte des fournisseurs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(25 engagements)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</a:pPr>
            <a:r>
              <a:rPr lang="fr-FR" b="1" dirty="0" smtClean="0"/>
              <a:t>Amortisseur électricité </a:t>
            </a:r>
            <a:r>
              <a:rPr lang="fr-FR" dirty="0" smtClean="0"/>
              <a:t>pour les TPE non protégées </a:t>
            </a:r>
            <a:r>
              <a:rPr lang="fr-FR" dirty="0"/>
              <a:t>par le bouclier tarifaire </a:t>
            </a:r>
            <a:r>
              <a:rPr lang="fr-FR" dirty="0" smtClean="0"/>
              <a:t>(compteur de puissance &gt; </a:t>
            </a:r>
            <a:r>
              <a:rPr lang="fr-FR" dirty="0"/>
              <a:t>36 </a:t>
            </a:r>
            <a:r>
              <a:rPr lang="fr-FR" dirty="0" err="1" smtClean="0"/>
              <a:t>kVA</a:t>
            </a:r>
            <a:r>
              <a:rPr lang="fr-FR" dirty="0" smtClean="0"/>
              <a:t>) </a:t>
            </a:r>
            <a:r>
              <a:rPr lang="fr-FR" dirty="0"/>
              <a:t>et toutes </a:t>
            </a:r>
            <a:r>
              <a:rPr lang="fr-FR" dirty="0" smtClean="0"/>
              <a:t>les PME. Aide sur 25% de la consommation si </a:t>
            </a:r>
            <a:r>
              <a:rPr lang="fr-FR" dirty="0"/>
              <a:t>prix </a:t>
            </a:r>
            <a:r>
              <a:rPr lang="fr-FR" dirty="0" smtClean="0"/>
              <a:t>de la </a:t>
            </a:r>
            <a:r>
              <a:rPr lang="fr-FR" dirty="0"/>
              <a:t>part d’approvisionnement au marché </a:t>
            </a:r>
            <a:r>
              <a:rPr lang="fr-FR" dirty="0" smtClean="0"/>
              <a:t>du contrat &gt; 325</a:t>
            </a:r>
            <a:r>
              <a:rPr lang="fr-FR" dirty="0"/>
              <a:t>€/</a:t>
            </a:r>
            <a:r>
              <a:rPr lang="fr-FR" dirty="0" err="1" smtClean="0"/>
              <a:t>MWh</a:t>
            </a:r>
            <a:r>
              <a:rPr lang="fr-FR" dirty="0" smtClean="0"/>
              <a:t> (et plafonné à 800 € / </a:t>
            </a:r>
            <a:r>
              <a:rPr lang="fr-FR" dirty="0" err="1" smtClean="0"/>
              <a:t>MWh</a:t>
            </a:r>
            <a:r>
              <a:rPr lang="fr-FR" dirty="0" smtClean="0"/>
              <a:t>).</a:t>
            </a:r>
            <a:endParaRPr lang="fr-FR" dirty="0"/>
          </a:p>
          <a:p>
            <a:pPr>
              <a:spcAft>
                <a:spcPts val="600"/>
              </a:spcAft>
            </a:pPr>
            <a:endParaRPr lang="fr-FR" sz="2100" dirty="0" smtClean="0">
              <a:solidFill>
                <a:srgbClr val="565656"/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9996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2"/>
                </a:solidFill>
              </a:rPr>
              <a:t>OU TROUVER DE L’INFORMATION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57045" y="1475119"/>
            <a:ext cx="10877909" cy="465826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r-FR" sz="2100" dirty="0">
                <a:solidFill>
                  <a:srgbClr val="565656"/>
                </a:solidFill>
                <a:latin typeface="Arial  "/>
              </a:rPr>
              <a:t>Informations sur le site du ministère : </a:t>
            </a:r>
            <a:r>
              <a:rPr lang="fr-FR" sz="2100" dirty="0">
                <a:solidFill>
                  <a:srgbClr val="565656"/>
                </a:solidFill>
                <a:latin typeface="Arial  "/>
                <a:hlinkClick r:id="rId2"/>
              </a:rPr>
              <a:t>https://www.economie.gouv.fr/hausse-prix-energie-dispositifs-aide-entreprises</a:t>
            </a:r>
            <a:r>
              <a:rPr lang="fr-FR" sz="2100" dirty="0">
                <a:solidFill>
                  <a:srgbClr val="565656"/>
                </a:solidFill>
                <a:latin typeface="Arial  "/>
              </a:rPr>
              <a:t> </a:t>
            </a:r>
            <a:endParaRPr lang="fr-FR" sz="2100" dirty="0" smtClean="0">
              <a:solidFill>
                <a:srgbClr val="565656"/>
              </a:solidFill>
              <a:latin typeface="Arial  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3"/>
              </a:rPr>
              <a:t>Le guichet d’aide au paiement des factures de gaz et d’électricité</a:t>
            </a:r>
            <a:endParaRPr lang="fr-FR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4"/>
              </a:rPr>
              <a:t>Mesures de soutien aux entreprises en 2022 </a:t>
            </a:r>
            <a:endParaRPr lang="fr-FR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5"/>
              </a:rPr>
              <a:t>Mesures de soutien aux entreprises en 2023 </a:t>
            </a:r>
            <a:endParaRPr lang="fr-FR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6"/>
              </a:rPr>
              <a:t>L’appel à projet « industrie Zéro fossile »</a:t>
            </a:r>
            <a:endParaRPr lang="fr-FR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7"/>
              </a:rPr>
              <a:t>Le PGE Résilience, un dispositif complémentaire du PGE</a:t>
            </a:r>
            <a:endParaRPr lang="fr-FR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8"/>
              </a:rPr>
              <a:t>Les aides disponibles en cas de difficultés avec votre fournisseur d’énergie</a:t>
            </a:r>
            <a:endParaRPr lang="fr-FR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700" dirty="0">
                <a:hlinkClick r:id="rId9"/>
              </a:rPr>
              <a:t>Des mesures à venir</a:t>
            </a:r>
            <a:endParaRPr lang="fr-FR" sz="1700" dirty="0"/>
          </a:p>
          <a:p>
            <a:pPr lvl="1">
              <a:spcAft>
                <a:spcPts val="600"/>
              </a:spcAft>
            </a:pPr>
            <a:endParaRPr lang="fr-FR" sz="2100" dirty="0">
              <a:solidFill>
                <a:srgbClr val="565656"/>
              </a:solidFill>
              <a:latin typeface="Arial  "/>
            </a:endParaRPr>
          </a:p>
          <a:p>
            <a:pPr>
              <a:spcAft>
                <a:spcPts val="600"/>
              </a:spcAft>
            </a:pPr>
            <a:r>
              <a:rPr lang="fr-FR" sz="2100" dirty="0" smtClean="0">
                <a:solidFill>
                  <a:srgbClr val="565656"/>
                </a:solidFill>
                <a:latin typeface="Arial  "/>
              </a:rPr>
              <a:t>Le médiateur des entreprises </a:t>
            </a:r>
            <a:r>
              <a:rPr lang="fr-FR" sz="2100" dirty="0">
                <a:solidFill>
                  <a:srgbClr val="565656"/>
                </a:solidFill>
                <a:latin typeface="Arial  "/>
              </a:rPr>
              <a:t>a publié une </a:t>
            </a:r>
            <a:r>
              <a:rPr lang="fr-FR" sz="2100" dirty="0" smtClean="0">
                <a:solidFill>
                  <a:srgbClr val="565656"/>
                </a:solidFill>
                <a:latin typeface="Arial  "/>
                <a:hlinkClick r:id="rId10"/>
              </a:rPr>
              <a:t>"</a:t>
            </a:r>
            <a:r>
              <a:rPr lang="fr-FR" sz="2100" dirty="0">
                <a:solidFill>
                  <a:srgbClr val="565656"/>
                </a:solidFill>
                <a:latin typeface="Arial  "/>
                <a:hlinkClick r:id="rId10"/>
              </a:rPr>
              <a:t>checklist" énergie pour accompagner les chefs d'entreprise</a:t>
            </a:r>
            <a:endParaRPr lang="fr-FR" sz="2100" dirty="0">
              <a:solidFill>
                <a:srgbClr val="565656"/>
              </a:solidFill>
              <a:latin typeface="Arial  "/>
            </a:endParaRPr>
          </a:p>
          <a:p>
            <a:pPr>
              <a:spcAft>
                <a:spcPts val="600"/>
              </a:spcAft>
            </a:pPr>
            <a:endParaRPr lang="fr-FR" sz="2100" dirty="0" smtClean="0">
              <a:solidFill>
                <a:srgbClr val="565656"/>
              </a:solidFill>
              <a:latin typeface="Arial  "/>
            </a:endParaRPr>
          </a:p>
          <a:p>
            <a:pPr>
              <a:spcAft>
                <a:spcPts val="600"/>
              </a:spcAft>
            </a:pPr>
            <a:r>
              <a:rPr lang="fr-FR" sz="2100" dirty="0" smtClean="0">
                <a:solidFill>
                  <a:srgbClr val="565656"/>
                </a:solidFill>
                <a:latin typeface="Arial  "/>
              </a:rPr>
              <a:t>Ensemble des informations reprises et mises à jour sur </a:t>
            </a:r>
            <a:r>
              <a:rPr lang="fr-FR" sz="2100" dirty="0">
                <a:solidFill>
                  <a:srgbClr val="565656"/>
                </a:solidFill>
                <a:latin typeface="Arial  "/>
              </a:rPr>
              <a:t>le site du médiateur : </a:t>
            </a:r>
            <a:r>
              <a:rPr lang="fr-FR" sz="2100" dirty="0">
                <a:solidFill>
                  <a:srgbClr val="565656"/>
                </a:solidFill>
                <a:latin typeface="Arial  "/>
                <a:hlinkClick r:id="rId11"/>
              </a:rPr>
              <a:t>https://www.energie-info.fr/pro/professionnel-que-faire-si-vous-rencontrez-des-difficultes-financieres/</a:t>
            </a:r>
            <a:r>
              <a:rPr lang="fr-FR" sz="2100" dirty="0">
                <a:solidFill>
                  <a:srgbClr val="565656"/>
                </a:solidFill>
                <a:latin typeface="Arial  "/>
              </a:rPr>
              <a:t> </a:t>
            </a:r>
          </a:p>
          <a:p>
            <a:pPr>
              <a:spcAft>
                <a:spcPts val="600"/>
              </a:spcAft>
            </a:pPr>
            <a:endParaRPr lang="fr-FR" sz="2100" dirty="0" smtClean="0">
              <a:solidFill>
                <a:srgbClr val="565656"/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39402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163" y="195349"/>
            <a:ext cx="11762509" cy="646730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85004" y="2846134"/>
            <a:ext cx="106708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000091"/>
                </a:solidFill>
                <a:cs typeface="Arial" panose="020B0604020202020204" pitchFamily="34" charset="0"/>
              </a:rPr>
              <a:t>Des questions ?</a:t>
            </a:r>
            <a:endParaRPr lang="fr-FR" sz="3600" cap="none" dirty="0">
              <a:solidFill>
                <a:srgbClr val="00009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01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fr-FR" sz="3600" b="1" dirty="0">
              <a:solidFill>
                <a:srgbClr val="000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5310" y="2426547"/>
            <a:ext cx="501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lang="fr-FR" b="1" noProof="0" dirty="0" smtClean="0">
                <a:solidFill>
                  <a:srgbClr val="000091"/>
                </a:solidFill>
                <a:latin typeface="Calibri" panose="020F0502020204030204"/>
              </a:rPr>
              <a:t>BOUCLIER TARIFAIRE POUR LES PARTICULIERS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5310" y="3038475"/>
            <a:ext cx="611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DU BOUCLIER TARIFAIRE AUX COPROPRIETES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5310" y="3650403"/>
            <a:ext cx="8062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lang="fr-FR" b="1" dirty="0" smtClean="0">
                <a:solidFill>
                  <a:srgbClr val="000091"/>
                </a:solidFill>
                <a:latin typeface="Calibri" panose="020F0502020204030204"/>
              </a:rPr>
              <a:t>MESURES (PLUS RECENTES) POUR LES PROFESSIONNELS ET LES COLLECTIVITES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2"/>
                </a:solidFill>
              </a:rPr>
              <a:t>CONTEXTE :  HAUSSE DES PRIX SUR LE </a:t>
            </a:r>
            <a:r>
              <a:rPr lang="fr-FR" dirty="0" err="1" smtClean="0">
                <a:solidFill>
                  <a:srgbClr val="000092"/>
                </a:solidFill>
              </a:rPr>
              <a:t>MARCHes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38201" y="1371599"/>
            <a:ext cx="10626306" cy="48825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5FC6D0"/>
              </a:buClr>
              <a:buNone/>
            </a:pP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Hausse des prix depuis 2021 multifactorielle : reprise pos-</a:t>
            </a:r>
            <a:r>
              <a:rPr lang="fr-FR" sz="2000" dirty="0" err="1" smtClean="0">
                <a:solidFill>
                  <a:srgbClr val="565656"/>
                </a:solidFill>
                <a:latin typeface="Arial  "/>
              </a:rPr>
              <a:t>covid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, guerre en Ukraine et disponibilité restreinte du parc nucléaire français. Elle a pour conséquences :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FC6D0"/>
              </a:buClr>
            </a:pP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«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 Délestage de clients » : Leclerc Energies,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Barry, Antargaz (gaz naturel), Iberdrola (particuliers)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FC6D0"/>
              </a:buClr>
            </a:pP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Faillites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 : </a:t>
            </a:r>
            <a:r>
              <a:rPr lang="fr-FR" sz="2000" dirty="0" err="1">
                <a:solidFill>
                  <a:srgbClr val="565656"/>
                </a:solidFill>
                <a:latin typeface="Arial  "/>
              </a:rPr>
              <a:t>Hydroption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,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Bulb, Planète oui (rachat par MINT ENERGIE), OVO racheté par ENI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FC6D0"/>
              </a:buClr>
            </a:pP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Rachats : </a:t>
            </a:r>
            <a:r>
              <a:rPr lang="fr-FR" sz="2000" dirty="0" err="1" smtClean="0">
                <a:solidFill>
                  <a:srgbClr val="565656"/>
                </a:solidFill>
                <a:latin typeface="Arial  "/>
              </a:rPr>
              <a:t>Plum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 par </a:t>
            </a:r>
            <a:r>
              <a:rPr lang="fr-FR" sz="2000" dirty="0" err="1" smtClean="0">
                <a:solidFill>
                  <a:srgbClr val="565656"/>
                </a:solidFill>
                <a:latin typeface="Arial  "/>
              </a:rPr>
              <a:t>Octopus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 </a:t>
            </a:r>
            <a:r>
              <a:rPr lang="fr-FR" sz="2000" dirty="0" err="1" smtClean="0">
                <a:solidFill>
                  <a:srgbClr val="565656"/>
                </a:solidFill>
                <a:latin typeface="Arial  "/>
              </a:rPr>
              <a:t>Energy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, OVO par ENI, </a:t>
            </a:r>
            <a:r>
              <a:rPr lang="fr-FR" sz="2000" dirty="0" err="1" smtClean="0">
                <a:solidFill>
                  <a:srgbClr val="565656"/>
                </a:solidFill>
                <a:latin typeface="Arial  "/>
              </a:rPr>
              <a:t>Greenyellow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 (Cdiscount) par BCM </a:t>
            </a:r>
            <a:r>
              <a:rPr lang="fr-FR" sz="2000" dirty="0" err="1" smtClean="0">
                <a:solidFill>
                  <a:srgbClr val="565656"/>
                </a:solidFill>
                <a:latin typeface="Arial  "/>
              </a:rPr>
              <a:t>Elmy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 (ex Planète Oui)</a:t>
            </a:r>
            <a:endParaRPr lang="fr-FR" sz="2000" dirty="0">
              <a:solidFill>
                <a:srgbClr val="565656"/>
              </a:solidFill>
              <a:latin typeface="Arial  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FC6D0"/>
              </a:buClr>
            </a:pPr>
            <a:r>
              <a:rPr lang="fr-FR" sz="2000" dirty="0">
                <a:solidFill>
                  <a:srgbClr val="565656"/>
                </a:solidFill>
                <a:latin typeface="Arial  "/>
              </a:rPr>
              <a:t>Augmentation des prix en cours de contrat, changement des règles d’évolution des prix (sous couvert de l’article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L 224-10 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du code de la consommation)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FC6D0"/>
              </a:buClr>
            </a:pPr>
            <a:r>
              <a:rPr lang="fr-FR" sz="2000" dirty="0">
                <a:solidFill>
                  <a:srgbClr val="565656"/>
                </a:solidFill>
                <a:latin typeface="Arial  "/>
              </a:rPr>
              <a:t>Manque de transparence des contrats et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des prix (offres indexées marché)</a:t>
            </a:r>
            <a:endParaRPr lang="fr-FR" sz="2000" dirty="0">
              <a:solidFill>
                <a:srgbClr val="565656"/>
              </a:solidFill>
              <a:latin typeface="Arial  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FC6D0"/>
              </a:buClr>
            </a:pPr>
            <a:r>
              <a:rPr lang="fr-FR" sz="2000" dirty="0">
                <a:solidFill>
                  <a:srgbClr val="565656"/>
                </a:solidFill>
                <a:latin typeface="Arial  "/>
              </a:rPr>
              <a:t>Choix plus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restreint (2 fois moins d’offres) / peu 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d’alternatives financièrement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intéressantes par rapport aux 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tarifs réglementés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5FC6D0"/>
              </a:buClr>
            </a:pPr>
            <a:r>
              <a:rPr lang="fr-FR" sz="2000" dirty="0">
                <a:solidFill>
                  <a:srgbClr val="565656"/>
                </a:solidFill>
                <a:latin typeface="Arial  "/>
              </a:rPr>
              <a:t>Pour les petits </a:t>
            </a:r>
            <a:r>
              <a:rPr lang="fr-FR" sz="2000" dirty="0" smtClean="0">
                <a:solidFill>
                  <a:srgbClr val="565656"/>
                </a:solidFill>
                <a:latin typeface="Arial  "/>
              </a:rPr>
              <a:t>professionnels</a:t>
            </a:r>
            <a:r>
              <a:rPr lang="fr-FR" sz="2000" dirty="0">
                <a:solidFill>
                  <a:srgbClr val="565656"/>
                </a:solidFill>
                <a:latin typeface="Arial  "/>
              </a:rPr>
              <a:t>, hausse de prix encore plus problématique : période d’engagement et pas meilleure connaissance du marché que les particuliers.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08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065" y="143591"/>
            <a:ext cx="11762509" cy="646730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85004" y="2846134"/>
            <a:ext cx="106708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000091"/>
                </a:solidFill>
                <a:cs typeface="Arial" panose="020B0604020202020204" pitchFamily="34" charset="0"/>
              </a:rPr>
              <a:t>1</a:t>
            </a:r>
            <a:r>
              <a:rPr lang="fr-FR" sz="3600" dirty="0" smtClean="0">
                <a:solidFill>
                  <a:srgbClr val="000091"/>
                </a:solidFill>
                <a:cs typeface="Arial" panose="020B0604020202020204" pitchFamily="34" charset="0"/>
              </a:rPr>
              <a:t>. </a:t>
            </a:r>
            <a:r>
              <a:rPr lang="fr-FR" sz="3600" cap="none" dirty="0" smtClean="0">
                <a:solidFill>
                  <a:srgbClr val="000091"/>
                </a:solidFill>
                <a:latin typeface="Calibri" panose="020F0502020204030204"/>
              </a:rPr>
              <a:t>BOUCLIER TARIFAIRE POUR LES PARTICULIERS</a:t>
            </a:r>
            <a:endParaRPr lang="fr-FR" sz="3600" dirty="0">
              <a:solidFill>
                <a:srgbClr val="0000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BOUCLIER TARIFAIRE POUR LES PARTICULIERS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52499" y="1456007"/>
            <a:ext cx="10401301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tabLst/>
              <a:defRPr/>
            </a:pPr>
            <a:r>
              <a:rPr lang="fr-FR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 bouclier concerne les tarifs réglementés de vente (TRV)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tabLst/>
              <a:defRPr/>
            </a:pPr>
            <a:endParaRPr lang="fr-FR" sz="9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Gaz naturel :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Blocage des tarifs réglementés gaz </a:t>
            </a: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depuis le 1</a:t>
            </a:r>
            <a:r>
              <a:rPr lang="fr-FR" sz="1600" baseline="300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</a:t>
            </a: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novembre 2021 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Hausse de 15% annoncée le 1</a:t>
            </a:r>
            <a:r>
              <a:rPr lang="fr-FR" sz="1600" baseline="300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janvier 2023 (prolongation du bouclier. Sinon x2)</a:t>
            </a:r>
            <a:endParaRPr lang="fr-FR" sz="16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Compensation des pertes des fournisseurs par 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l’Etat</a:t>
            </a:r>
            <a:r>
              <a:rPr lang="fr-FR" sz="1600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 disparition des tarifs réglementés gaz au 1</a:t>
            </a:r>
            <a:r>
              <a:rPr lang="fr-FR" sz="1600" baseline="300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juillet 2023 n’est pas remise en cause (envoi 4</a:t>
            </a:r>
            <a:r>
              <a:rPr lang="fr-FR" sz="1600" baseline="300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ème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courrier en cours)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Page </a:t>
            </a:r>
            <a:r>
              <a:rPr lang="fr-FR" sz="1600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du ministère : </a:t>
            </a:r>
            <a:r>
              <a:rPr lang="fr-FR" sz="1600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www.ecologie.gouv.fr/bouclier-tarifaire-gaz-naturel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fr-FR" sz="16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Arial" panose="020B0604020202020204" pitchFamily="34" charset="0"/>
              <a:buChar char="•"/>
              <a:defRPr/>
            </a:pPr>
            <a:endParaRPr lang="fr-FR" sz="16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i="0" u="none" strike="noStrike" kern="1200" cap="none" spc="0" normalizeH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Electricité :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Une hausse des tarifs réglementés d’électricité de plus de 40% aurait dû avoir lieu le 1</a:t>
            </a:r>
            <a:r>
              <a:rPr lang="fr-FR" sz="1600" baseline="300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</a:t>
            </a: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février 2022. 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Limitation à 4% TTC en moyenne </a:t>
            </a: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(baisse de la TCFE/CSPE + baisse du prix HT)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Hausse de 15% annoncée le 1</a:t>
            </a:r>
            <a:r>
              <a:rPr lang="fr-FR" sz="1600" baseline="300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</a:t>
            </a: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février 2023 (prolongation du bouclier. Sinon x2).</a:t>
            </a:r>
          </a:p>
        </p:txBody>
      </p:sp>
    </p:spTree>
    <p:extLst>
      <p:ext uri="{BB962C8B-B14F-4D97-AF65-F5344CB8AC3E}">
        <p14:creationId xmlns:p14="http://schemas.microsoft.com/office/powerpoint/2010/main" val="10398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</a:t>
            </a:r>
            <a:r>
              <a:rPr lang="fr-FR" dirty="0" smtClean="0"/>
              <a:t>PARTICULIERS </a:t>
            </a:r>
            <a:r>
              <a:rPr lang="fr-FR" dirty="0" smtClean="0"/>
              <a:t>/ LITIGES RENCONTRES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52499" y="1456007"/>
            <a:ext cx="1077942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tabLst/>
              <a:defRPr/>
            </a:pPr>
            <a:r>
              <a:rPr lang="fr-FR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 bouclier concerne les tarifs réglementés de vente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tabLst/>
              <a:defRPr/>
            </a:pPr>
            <a:r>
              <a:rPr lang="fr-FR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Les contrats à prix indexé sur les marchés bénéficient également du bouclier</a:t>
            </a:r>
            <a:endParaRPr lang="fr-FR" sz="16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  <a:buClr>
                <a:srgbClr val="5FC6D0"/>
              </a:buClr>
              <a:defRPr/>
            </a:pPr>
            <a:endParaRPr lang="fr-FR" sz="16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i="0" u="none" strike="noStrike" kern="1200" cap="none" spc="0" normalizeH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Cas particuliers :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 gaz, pour les ELD : bouclier si les tarifs réglementés sont supérieurs à ceux d’ENGIE gelés (article 181 de la loi de finances 2022).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 gaz : ILEK n’a pas appliqué le bouclier (problème de trésorerie) mais a bien prévenu ses clients</a:t>
            </a: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dirty="0" smtClean="0"/>
              <a:t>ANTARGAZ</a:t>
            </a:r>
            <a:r>
              <a:rPr lang="fr-FR" dirty="0"/>
              <a:t> : </a:t>
            </a:r>
            <a:r>
              <a:rPr lang="fr-FR" i="1" dirty="0" smtClean="0"/>
              <a:t>offres non indexées </a:t>
            </a:r>
            <a:r>
              <a:rPr lang="fr-FR" i="1" dirty="0"/>
              <a:t>sur le Tarif Réglementé du gaz naturel, mais </a:t>
            </a:r>
            <a:r>
              <a:rPr lang="fr-FR" i="1" dirty="0" smtClean="0"/>
              <a:t>ils utilisent la </a:t>
            </a:r>
            <a:r>
              <a:rPr lang="fr-FR" i="1" dirty="0"/>
              <a:t>formule </a:t>
            </a:r>
            <a:r>
              <a:rPr lang="fr-FR" i="1" dirty="0" smtClean="0"/>
              <a:t>que </a:t>
            </a:r>
            <a:r>
              <a:rPr lang="fr-FR" i="1" dirty="0"/>
              <a:t>la CRE pour le calcul </a:t>
            </a:r>
            <a:r>
              <a:rPr lang="fr-FR" i="1" dirty="0" smtClean="0"/>
              <a:t>de la part approvisionnement du TRV =&gt; non éligibles au </a:t>
            </a:r>
            <a:r>
              <a:rPr lang="fr-FR" i="1" dirty="0"/>
              <a:t>bouclier </a:t>
            </a:r>
            <a:r>
              <a:rPr lang="fr-FR" i="1" dirty="0" smtClean="0"/>
              <a:t>tarifaire (CRE)</a:t>
            </a:r>
            <a:endParaRPr lang="fr-FR" sz="1600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endParaRPr lang="fr-FR" sz="1600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Litiges infondés :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Contestation du niveau de hausse des 4% pour le TRV électricité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Non compréhension de la date du blocage en gaz (1</a:t>
            </a:r>
            <a:r>
              <a:rPr lang="fr-FR" sz="1600" baseline="300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</a:t>
            </a:r>
            <a:r>
              <a:rPr lang="fr-FR" sz="1600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octobre 2021, mais hausse de 50% sur début 2021)</a:t>
            </a:r>
          </a:p>
          <a:p>
            <a:pPr marL="800100" lvl="1" indent="-34290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bouclier ne s’applique pas pour les particuliers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consommant plus de 30 </a:t>
            </a:r>
            <a:r>
              <a:rPr kumimoji="0" lang="fr-FR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MWh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/an et pour les copropriétés consommant plus de 150 </a:t>
            </a:r>
            <a:r>
              <a:rPr kumimoji="0" lang="fr-FR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MWh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/an.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CHEQUES ENERGIE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5993" y="1456007"/>
            <a:ext cx="10637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 </a:t>
            </a:r>
            <a:r>
              <a:rPr lang="fr-FR" b="1" dirty="0" smtClean="0">
                <a:solidFill>
                  <a:schemeClr val="accent2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chèque énergie-fioul 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100 € (si RFR 17 400 €/an), 100 € si bénéficiaire du chèque énergie classique. (1,6 millions de ménages concernés)</a:t>
            </a:r>
          </a:p>
          <a:p>
            <a:pPr algn="just">
              <a:spcAft>
                <a:spcPts val="600"/>
              </a:spcAft>
              <a:buClr>
                <a:srgbClr val="5FC6D0"/>
              </a:buClr>
              <a:defRPr/>
            </a:pP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=&gt; sur demande (sauf si chèque énergie a été utilisé pour payer une facture fioul)</a:t>
            </a:r>
          </a:p>
          <a:p>
            <a:pPr algn="just">
              <a:spcAft>
                <a:spcPts val="600"/>
              </a:spcAft>
              <a:buClr>
                <a:srgbClr val="5FC6D0"/>
              </a:buClr>
              <a:defRPr/>
            </a:pP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=&gt; le chèque fioul peut servir à payer d’autres énergie</a:t>
            </a:r>
          </a:p>
          <a:p>
            <a:pPr algn="just">
              <a:spcAft>
                <a:spcPts val="600"/>
              </a:spcAft>
              <a:buClr>
                <a:srgbClr val="5FC6D0"/>
              </a:buClr>
              <a:defRPr/>
            </a:pPr>
            <a:endParaRPr lang="fr-FR" sz="90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  <a:buClr>
                <a:srgbClr val="5FC6D0"/>
              </a:buClr>
              <a:defRPr/>
            </a:pPr>
            <a:r>
              <a:rPr lang="fr-FR" sz="1400" dirty="0">
                <a:hlinkClick r:id="rId2" tooltip="Décret n° 2022-1407 du 5 novembre 2022 relatif au chèque énergie pour les ménages chauffés au fioul domestique - www.legifrance.gouv.fr - nouvelle_fenetre"/>
              </a:rPr>
              <a:t>Décret n° 2022-1407 du 5 novembre 2022 relatif au chèque énergie pour les ménages chauffés au fioul domestique </a:t>
            </a:r>
            <a:endParaRPr lang="fr-FR" sz="1400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Clr>
                <a:srgbClr val="5FC6D0"/>
              </a:buClr>
              <a:defRPr/>
            </a:pPr>
            <a:endParaRPr lang="fr-FR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 venir : Un </a:t>
            </a:r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chèque </a:t>
            </a:r>
            <a:r>
              <a:rPr lang="fr-FR" b="1" dirty="0" smtClean="0">
                <a:solidFill>
                  <a:schemeClr val="accent2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énergie exceptionnel </a:t>
            </a: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100 € (si RFR 17 400 €/an), 100 € si bénéficiaire du chèque énergie 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classique. (40% des foyers concernés)</a:t>
            </a:r>
          </a:p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endParaRPr lang="fr-FR" noProof="0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 venir : Un </a:t>
            </a:r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chèque énergie </a:t>
            </a:r>
            <a:r>
              <a:rPr lang="fr-FR" b="1" dirty="0" smtClean="0">
                <a:solidFill>
                  <a:schemeClr val="accent2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bois </a:t>
            </a: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50 à 200 € (2,6 millions de foyers seraient concernés)</a:t>
            </a:r>
          </a:p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endParaRPr lang="fr-FR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Ils sont cumulables.</a:t>
            </a:r>
            <a:endParaRPr lang="fr-FR" noProof="0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Clr>
                <a:srgbClr val="5FC6D0"/>
              </a:buClr>
              <a:defRPr/>
            </a:pPr>
            <a:endParaRPr lang="fr-FR" i="1" dirty="0" smtClean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3" algn="just">
              <a:spcAft>
                <a:spcPts val="600"/>
              </a:spcAft>
              <a:buClr>
                <a:srgbClr val="5FC6D0"/>
              </a:buClr>
              <a:defRPr/>
            </a:pPr>
            <a:r>
              <a:rPr lang="fr-FR" sz="1600" i="1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L’actualité sur </a:t>
            </a:r>
            <a:r>
              <a:rPr lang="fr-FR" sz="1600" i="1" dirty="0" err="1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énergie-info</a:t>
            </a:r>
            <a:r>
              <a:rPr lang="fr-FR" sz="1600" i="1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sera mise à jour</a:t>
            </a:r>
            <a:endParaRPr lang="fr-FR" sz="1600" i="1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3" algn="just">
              <a:spcAft>
                <a:spcPts val="600"/>
              </a:spcAft>
              <a:buClr>
                <a:srgbClr val="5FC6D0"/>
              </a:buClr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AIDES » des fournisseurs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52499" y="1456007"/>
            <a:ext cx="107794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Incitation à moins consommer / Moins consommer les jours / heures de pointe. </a:t>
            </a:r>
            <a:b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Ex : EDF pousse son offre TEMPO, TOTALENERGIES baisse le prix en HC et l’augmente en HP.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noProof="0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noProof="0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Certains fournisseurs annoncent des « bonus » si les consommateurs baissent leur consommation. Ex : TOTALENERGIE (en //, hausse des prix)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600" b="0" i="0" u="none" strike="noStrike" kern="1200" cap="none" spc="0" normalizeH="0" baseline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Clr>
                <a:srgbClr val="5FC6D0"/>
              </a:buClr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ENGIE a annoncé une aide spécifique 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100 € à </a:t>
            </a: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ses clients bénéficiaires du chèque 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énergie</a:t>
            </a:r>
            <a:b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TOTALENERGIE avait donné 1 prime précarité en 2021 </a:t>
            </a:r>
            <a:r>
              <a:rPr lang="fr-FR" dirty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(dossier 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N°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D2022-19183</a:t>
            </a:r>
            <a:r>
              <a:rPr lang="fr-FR" dirty="0" smtClean="0">
                <a:solidFill>
                  <a:srgbClr val="5656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). </a:t>
            </a:r>
            <a:endParaRPr lang="fr-FR" dirty="0">
              <a:solidFill>
                <a:srgbClr val="5656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FC6D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065" y="143591"/>
            <a:ext cx="11762509" cy="646730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85004" y="2846134"/>
            <a:ext cx="106708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000091"/>
                </a:solidFill>
                <a:cs typeface="Arial" panose="020B0604020202020204" pitchFamily="34" charset="0"/>
              </a:rPr>
              <a:t>2. </a:t>
            </a:r>
            <a:r>
              <a:rPr lang="fr-FR" sz="3600" cap="none" dirty="0">
                <a:solidFill>
                  <a:srgbClr val="000091"/>
                </a:solidFill>
                <a:latin typeface="Calibri" panose="020F0502020204030204"/>
              </a:rPr>
              <a:t>EXTENSION DU BOUCLIER TARIFAIRE AUX COPROPRIETES</a:t>
            </a:r>
            <a:endParaRPr lang="fr-FR" sz="3600" dirty="0">
              <a:solidFill>
                <a:srgbClr val="0000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couleurs M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91"/>
      </a:accent1>
      <a:accent2>
        <a:srgbClr val="5FC6D0"/>
      </a:accent2>
      <a:accent3>
        <a:srgbClr val="266E71"/>
      </a:accent3>
      <a:accent4>
        <a:srgbClr val="DA6E10"/>
      </a:accent4>
      <a:accent5>
        <a:srgbClr val="FFC000"/>
      </a:accent5>
      <a:accent6>
        <a:srgbClr val="565656"/>
      </a:accent6>
      <a:hlink>
        <a:srgbClr val="000091"/>
      </a:hlink>
      <a:folHlink>
        <a:srgbClr val="DA6E1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1343</Words>
  <Application>Microsoft Office PowerPoint</Application>
  <PresentationFormat>Grand écran</PresentationFormat>
  <Paragraphs>107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Arial  </vt:lpstr>
      <vt:lpstr>Arial Narrow</vt:lpstr>
      <vt:lpstr>Calibri</vt:lpstr>
      <vt:lpstr>Calibri Light</vt:lpstr>
      <vt:lpstr>Lato</vt:lpstr>
      <vt:lpstr>Lato Bold</vt:lpstr>
      <vt:lpstr>Lato Regular</vt:lpstr>
      <vt:lpstr>Source Sans Pro</vt:lpstr>
      <vt:lpstr>Wingdings</vt:lpstr>
      <vt:lpstr>1_Thème Office</vt:lpstr>
      <vt:lpstr> « LE Bouclier tarifaire »</vt:lpstr>
      <vt:lpstr>SOMMAIRE</vt:lpstr>
      <vt:lpstr>CONTEXTE :  HAUSSE DES PRIX SUR LE MARCHes</vt:lpstr>
      <vt:lpstr>Présentation PowerPoint</vt:lpstr>
      <vt:lpstr>BOUCLIER TARIFAIRE POUR LES PARTICULIERS</vt:lpstr>
      <vt:lpstr>CAS PARTICULIERS / LITIGES RENCONTRES</vt:lpstr>
      <vt:lpstr>CHEQUES ENERGIE</vt:lpstr>
      <vt:lpstr>LES « AIDES » des fournisseurs</vt:lpstr>
      <vt:lpstr>Présentation PowerPoint</vt:lpstr>
      <vt:lpstr>« bouclier tarifaire » POUR LES LOGEMENTS COLLECTIFS</vt:lpstr>
      <vt:lpstr>Présentation PowerPoint</vt:lpstr>
      <vt:lpstr>AIDES mises en place par l’etat pour les entreprises</vt:lpstr>
      <vt:lpstr>OU TROUVER DE L’INFORMATION ?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AFOC 2021  Précarité énergétique : Intervention du médiateur national de l’énergie</dc:title>
  <dc:creator>Michalik Marine</dc:creator>
  <cp:lastModifiedBy>Keller Caroline</cp:lastModifiedBy>
  <cp:revision>147</cp:revision>
  <cp:lastPrinted>2022-11-16T07:15:56Z</cp:lastPrinted>
  <dcterms:created xsi:type="dcterms:W3CDTF">2021-11-18T13:53:41Z</dcterms:created>
  <dcterms:modified xsi:type="dcterms:W3CDTF">2022-12-02T16:12:25Z</dcterms:modified>
</cp:coreProperties>
</file>