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86" r:id="rId5"/>
    <p:sldId id="262" r:id="rId6"/>
    <p:sldId id="287" r:id="rId7"/>
    <p:sldId id="290" r:id="rId8"/>
    <p:sldId id="291" r:id="rId9"/>
    <p:sldId id="29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94A8C42-A312-4D14-9F06-E1F16525DAB7}">
          <p14:sldIdLst>
            <p14:sldId id="256"/>
            <p14:sldId id="258"/>
            <p14:sldId id="259"/>
          </p14:sldIdLst>
        </p14:section>
        <p14:section name="Section sans titre" id="{555253C1-B9E5-4C88-A88A-27F042087E1B}">
          <p14:sldIdLst>
            <p14:sldId id="286"/>
            <p14:sldId id="262"/>
            <p14:sldId id="287"/>
            <p14:sldId id="290"/>
            <p14:sldId id="291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6DC5D7"/>
    <a:srgbClr val="F2F4F7"/>
    <a:srgbClr val="CEECF2"/>
    <a:srgbClr val="3A3A82"/>
    <a:srgbClr val="3B3838"/>
    <a:srgbClr val="00006D"/>
    <a:srgbClr val="000092"/>
    <a:srgbClr val="B7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EBEC1-7943-487F-8338-A45436C67D53}" type="datetime1">
              <a:rPr lang="fr-FR" smtClean="0"/>
              <a:t>27/06/2025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611C0-64E8-488D-BFBC-888587AE4D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65451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8375-74DD-468E-8214-4A0489AD5B0F}" type="datetime1">
              <a:rPr lang="fr-FR" smtClean="0"/>
              <a:t>27/06/2025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5D57B-F498-4DA5-A1BF-23CD91FA67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55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M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373" y="205945"/>
            <a:ext cx="11539345" cy="571000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07571" y="380767"/>
            <a:ext cx="11551710" cy="580022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>
          <a:xfrm>
            <a:off x="767245" y="1914293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60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9198" y="995262"/>
            <a:ext cx="10668252" cy="3052924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831850" y="1190754"/>
            <a:ext cx="10679684" cy="31011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286406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183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102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172200" y="1681163"/>
            <a:ext cx="5183188" cy="4508500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41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50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107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21026" y="811431"/>
            <a:ext cx="6344250" cy="5057557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173687" y="987426"/>
            <a:ext cx="6351048" cy="5058996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7127" y="280087"/>
            <a:ext cx="4131439" cy="558890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39788" y="456081"/>
            <a:ext cx="4135866" cy="559049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7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buClr>
                <a:srgbClr val="6DC5D7"/>
              </a:buClr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24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06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5FC6D0"/>
              </a:buClr>
              <a:buFont typeface="Arial" panose="020B0604020202020204" pitchFamily="34" charset="0"/>
              <a:buChar char="•"/>
              <a:defRPr sz="180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 sz="1600"/>
            </a:lvl2pPr>
            <a:lvl3pPr marL="1143000" indent="-228600">
              <a:buClr>
                <a:srgbClr val="6DC5D7"/>
              </a:buClr>
              <a:buFont typeface="Courier New" panose="02070309020205020404" pitchFamily="49" charset="0"/>
              <a:buChar char="o"/>
              <a:defRPr sz="1400"/>
            </a:lvl3pPr>
            <a:lvl4pPr marL="1543050" indent="-171450">
              <a:buFont typeface="Courier New" panose="02070309020205020404" pitchFamily="49" charset="0"/>
              <a:buChar char="o"/>
              <a:defRPr sz="1200"/>
            </a:lvl4pPr>
            <a:lvl5pPr marL="1828800" indent="0">
              <a:buFontTx/>
              <a:buNone/>
              <a:defRPr sz="1050"/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99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13689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16639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564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698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93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07536" y="2599980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74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9300" y="301187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631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32250" y="339081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088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1064" y="3789641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753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4723-C2C0-435E-9647-E42A59D2395B}" type="datetime1">
              <a:rPr lang="fr-FR" smtClean="0"/>
              <a:t>27/06/2025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300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FC6D0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1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12" y="4183615"/>
            <a:ext cx="4173065" cy="13720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8292" y="1226184"/>
            <a:ext cx="10515600" cy="2400409"/>
          </a:xfrm>
        </p:spPr>
        <p:txBody>
          <a:bodyPr>
            <a:noAutofit/>
          </a:bodyPr>
          <a:lstStyle/>
          <a:p>
            <a:r>
              <a:rPr lang="fr-FR" sz="6000" dirty="0" smtClean="0">
                <a:solidFill>
                  <a:srgbClr val="3A3A82"/>
                </a:solidFill>
              </a:rPr>
              <a:t>Règles de la gestion des congés, ARTT et CET</a:t>
            </a:r>
            <a:endParaRPr lang="fr-FR" sz="6000" dirty="0">
              <a:solidFill>
                <a:srgbClr val="3A3A82"/>
              </a:solidFill>
            </a:endParaRPr>
          </a:p>
        </p:txBody>
      </p:sp>
      <p:sp>
        <p:nvSpPr>
          <p:cNvPr id="3" name="Espace réservé du texte 4"/>
          <p:cNvSpPr txBox="1">
            <a:spLocks/>
          </p:cNvSpPr>
          <p:nvPr/>
        </p:nvSpPr>
        <p:spPr>
          <a:xfrm>
            <a:off x="718292" y="3108769"/>
            <a:ext cx="10787908" cy="5178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FC6D0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9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6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fr-FR" sz="2800" dirty="0">
              <a:solidFill>
                <a:srgbClr val="3A3A82"/>
              </a:solidFill>
              <a:latin typeface="+mj-lt"/>
            </a:endParaRPr>
          </a:p>
        </p:txBody>
      </p:sp>
      <p:sp>
        <p:nvSpPr>
          <p:cNvPr id="5" name="Espace réservé de la date 5"/>
          <p:cNvSpPr>
            <a:spLocks noGrp="1"/>
          </p:cNvSpPr>
          <p:nvPr>
            <p:ph type="dt" sz="half" idx="4294967295"/>
          </p:nvPr>
        </p:nvSpPr>
        <p:spPr>
          <a:xfrm>
            <a:off x="7879172" y="6417399"/>
            <a:ext cx="3978471" cy="273845"/>
          </a:xfrm>
        </p:spPr>
        <p:txBody>
          <a:bodyPr/>
          <a:lstStyle/>
          <a:p>
            <a:pPr algn="r"/>
            <a:fld id="{CE402512-3676-4E20-91AE-24149F4DD47E}" type="datetime4">
              <a:rPr lang="fr-FR" sz="2400" smtClean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27 juin 2025</a:t>
            </a:fld>
            <a:r>
              <a:rPr lang="fr-FR" sz="2400" dirty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904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0965" y="194580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051" y="2011706"/>
            <a:ext cx="10515600" cy="4351338"/>
          </a:xfrm>
        </p:spPr>
        <p:txBody>
          <a:bodyPr/>
          <a:lstStyle/>
          <a:p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Calendrier des congés</a:t>
            </a:r>
          </a:p>
          <a:p>
            <a:pPr marL="0" indent="0">
              <a:buNone/>
            </a:pPr>
            <a:endParaRPr lang="fr-FR" altLang="fr-FR" dirty="0" smtClean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>
              <a:buFont typeface="+mj-lt"/>
              <a:buAutoNum type="arabicPeriod" startAt="2"/>
            </a:pPr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Nombre de jours de congés reportable sur l’année N+1</a:t>
            </a:r>
          </a:p>
          <a:p>
            <a:pPr marL="0" indent="0">
              <a:buNone/>
            </a:pPr>
            <a:endParaRPr lang="fr-FR" altLang="fr-FR" dirty="0" smtClean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>
              <a:buFont typeface="+mj-lt"/>
              <a:buAutoNum type="arabicPeriod" startAt="3"/>
            </a:pPr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Compte-épargne-temps (CET)</a:t>
            </a:r>
          </a:p>
          <a:p>
            <a:pPr>
              <a:buFont typeface="+mj-lt"/>
              <a:buAutoNum type="arabicPeriod" startAt="3"/>
            </a:pPr>
            <a:endParaRPr lang="fr-FR" altLang="fr-FR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>
              <a:buFont typeface="+mj-lt"/>
              <a:buAutoNum type="arabicPeriod" startAt="3"/>
            </a:pPr>
            <a:r>
              <a:rPr lang="fr-FR" alt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CET dans OHRIS</a:t>
            </a:r>
          </a:p>
          <a:p>
            <a:pPr>
              <a:buAutoNum type="arabicPeriod" startAt="3"/>
            </a:pPr>
            <a:endParaRPr lang="fr-FR" altLang="fr-FR" dirty="0">
              <a:solidFill>
                <a:srgbClr val="0099FF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A3A82"/>
                </a:solidFill>
              </a:rPr>
              <a:t>SOMMAIRE</a:t>
            </a:r>
            <a:endParaRPr lang="fr-FR" dirty="0">
              <a:solidFill>
                <a:srgbClr val="3A3A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37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Calendrier des congés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171517" y="17179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FC6D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9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6DC5D7"/>
              </a:buClr>
              <a:buFont typeface="Courier New" panose="02070309020205020404" pitchFamily="49" charset="0"/>
              <a:buChar char="o"/>
              <a:defRPr sz="1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43050" indent="-1714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05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Chaque agent ne peut prendre plus de 31 jours de congés consécutifs.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	Toutefois, cette règle ne concerne pas les agents autorisés exceptionnellement par leur chef de service à cumuler leurs congés annuels pour se rendre dans leur pays d'origine ou pour accompagner leur conjoint se rendant dans leur pays d'origine.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	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	→ cf. l'article 4 du décret n° 84-972 du 26 octobre 1984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20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algn="just"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Chaque agent doit prendre au minimum 15 jours ouvrés de congés payés entre le 1er mai et le 31 octobre de chaque année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fr-FR" sz="2000" u="sng" dirty="0" smtClean="0">
                <a:solidFill>
                  <a:srgbClr val="7C00A8"/>
                </a:solidFill>
                <a:latin typeface="Trebuchet MS" panose="020B0603020202020204" pitchFamily="34" charset="0"/>
              </a:rPr>
              <a:t>dont</a:t>
            </a:r>
            <a:r>
              <a:rPr lang="fr-FR" sz="2000" dirty="0" smtClean="0">
                <a:solidFill>
                  <a:srgbClr val="7C00A8"/>
                </a:solidFill>
                <a:latin typeface="Trebuchet MS" panose="020B0603020202020204" pitchFamily="34" charset="0"/>
              </a:rPr>
              <a:t> 10 jours ouvrés entre le 1er juillet et le 31 août de chaque année</a:t>
            </a: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6980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838" y="492170"/>
            <a:ext cx="10515600" cy="1325563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Jours de fractionnement</a:t>
            </a:r>
            <a:endParaRPr lang="fr-FR" dirty="0">
              <a:solidFill>
                <a:srgbClr val="3A3A82"/>
              </a:solidFill>
            </a:endParaRPr>
          </a:p>
        </p:txBody>
      </p:sp>
      <p:pic>
        <p:nvPicPr>
          <p:cNvPr id="15" name="Image 13" descr="index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32" y="5961406"/>
            <a:ext cx="855662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contenu 4"/>
          <p:cNvSpPr>
            <a:spLocks noGrp="1"/>
          </p:cNvSpPr>
          <p:nvPr>
            <p:ph idx="1"/>
          </p:nvPr>
        </p:nvSpPr>
        <p:spPr>
          <a:xfrm>
            <a:off x="872836" y="1498254"/>
            <a:ext cx="10756669" cy="4525963"/>
          </a:xfrm>
        </p:spPr>
        <p:txBody>
          <a:bodyPr>
            <a:normAutofit fontScale="85000" lnSpcReduction="20000"/>
          </a:bodyPr>
          <a:lstStyle/>
          <a:p>
            <a:pPr marL="228600" indent="-228600" algn="just">
              <a:lnSpc>
                <a:spcPct val="100000"/>
              </a:lnSpc>
              <a:buNone/>
              <a:defRPr/>
            </a:pP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Pour les jours de congés (en dehors des RTT) pris en dehors de la période comprise entre le 1er mai et le 31 octobre, il est attribué à l’agent :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fr-FR" altLang="fr-FR" sz="13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marL="228600" indent="-228600" algn="just">
              <a:lnSpc>
                <a:spcPct val="100000"/>
              </a:lnSpc>
              <a:buFontTx/>
              <a:buNone/>
              <a:defRPr/>
            </a:pP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		- 2 jours supplémentaires </a:t>
            </a:r>
            <a:r>
              <a:rPr lang="fr-FR" altLang="fr-FR" sz="2200" b="1" dirty="0">
                <a:solidFill>
                  <a:srgbClr val="00B050"/>
                </a:solidFill>
                <a:latin typeface="Trebuchet MS" panose="020B0603020202020204" pitchFamily="34" charset="0"/>
              </a:rPr>
              <a:t>s'il y a </a:t>
            </a: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8 </a:t>
            </a:r>
            <a:r>
              <a:rPr lang="fr-FR" altLang="fr-FR" sz="2200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jours de congés et </a:t>
            </a: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plus dans la période du </a:t>
            </a:r>
            <a:r>
              <a:rPr lang="fr-FR" altLang="fr-FR" sz="2200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1er </a:t>
            </a: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novembre au 30 avril ;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fr-FR" altLang="fr-FR" sz="13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marL="228600" indent="-228600" algn="just">
              <a:lnSpc>
                <a:spcPct val="100000"/>
              </a:lnSpc>
              <a:buFontTx/>
              <a:buNone/>
              <a:defRPr/>
            </a:pP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		- 1 jour </a:t>
            </a:r>
            <a:r>
              <a:rPr lang="fr-FR" altLang="fr-FR" sz="2200" b="1" dirty="0">
                <a:solidFill>
                  <a:srgbClr val="00B050"/>
                </a:solidFill>
                <a:latin typeface="Trebuchet MS" panose="020B0603020202020204" pitchFamily="34" charset="0"/>
              </a:rPr>
              <a:t>si le nombre de jours </a:t>
            </a:r>
            <a:r>
              <a:rPr lang="fr-FR" altLang="fr-FR" sz="2200" b="1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congés consommés </a:t>
            </a:r>
            <a:r>
              <a:rPr lang="fr-FR" altLang="fr-FR" sz="2200" b="1" dirty="0">
                <a:solidFill>
                  <a:srgbClr val="00B050"/>
                </a:solidFill>
                <a:latin typeface="Trebuchet MS" panose="020B0603020202020204" pitchFamily="34" charset="0"/>
              </a:rPr>
              <a:t>est </a:t>
            </a: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entre 5 et 7.</a:t>
            </a:r>
          </a:p>
          <a:p>
            <a:pPr marL="228600" indent="-228600" algn="just">
              <a:lnSpc>
                <a:spcPct val="100000"/>
              </a:lnSpc>
              <a:buFontTx/>
              <a:buNone/>
              <a:defRPr/>
            </a:pPr>
            <a:endParaRPr lang="fr-FR" altLang="fr-FR" sz="13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marL="228600" indent="-228600" algn="just">
              <a:lnSpc>
                <a:spcPct val="100000"/>
              </a:lnSpc>
              <a:buNone/>
              <a:defRPr/>
            </a:pP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Pour un agent n’ayant pas travaillé pendant toute l’année, le congé est calculé au prorata du temps travaillé.</a:t>
            </a:r>
          </a:p>
          <a:p>
            <a:pPr marL="228600" indent="-228600" algn="just">
              <a:lnSpc>
                <a:spcPct val="100000"/>
              </a:lnSpc>
              <a:buFontTx/>
              <a:buNone/>
              <a:defRPr/>
            </a:pPr>
            <a:endParaRPr lang="fr-FR" altLang="fr-FR" sz="13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marL="228600" indent="-228600" algn="just">
              <a:lnSpc>
                <a:spcPct val="100000"/>
              </a:lnSpc>
              <a:buNone/>
              <a:defRPr/>
            </a:pP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Pour les agents à temps partiel, le jour ou les 2 jours supplémentaires de congé accordés pour congé pris en dehors de la période du 1er mai au 31 octobre ne sont pas proratisés.</a:t>
            </a:r>
          </a:p>
          <a:p>
            <a:pPr marL="228600" indent="-228600" algn="just">
              <a:lnSpc>
                <a:spcPct val="100000"/>
              </a:lnSpc>
              <a:buFontTx/>
              <a:buNone/>
              <a:defRPr/>
            </a:pPr>
            <a:endParaRPr lang="fr-FR" altLang="fr-FR" sz="12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marL="228600" indent="-228600" algn="just">
              <a:lnSpc>
                <a:spcPct val="100000"/>
              </a:lnSpc>
              <a:buFontTx/>
              <a:buNone/>
              <a:defRPr/>
            </a:pPr>
            <a:r>
              <a:rPr lang="fr-FR" altLang="fr-FR" sz="2200" dirty="0">
                <a:solidFill>
                  <a:srgbClr val="0099FF"/>
                </a:solidFill>
                <a:latin typeface="Trebuchet MS" panose="020B0603020202020204" pitchFamily="34" charset="0"/>
              </a:rPr>
              <a:t>	→ cf. l'article 1er du décret n° 84-972 du 26 octobre 1984.</a:t>
            </a:r>
          </a:p>
          <a:p>
            <a:pPr>
              <a:buFontTx/>
              <a:buNone/>
              <a:defRPr/>
            </a:pPr>
            <a:endParaRPr lang="fr-FR" altLang="fr-FR" sz="1200" dirty="0" smtClean="0">
              <a:solidFill>
                <a:srgbClr val="00CC66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581194" y="6021621"/>
            <a:ext cx="8394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Conditions d’ouverture des droits aux jours de fractionnement : le contrat  encours doit couvrir l’année complète du 1</a:t>
            </a:r>
            <a:r>
              <a:rPr lang="fr-FR" b="1" baseline="30000" dirty="0" smtClean="0">
                <a:solidFill>
                  <a:srgbClr val="00B050"/>
                </a:solidFill>
              </a:rPr>
              <a:t>er</a:t>
            </a:r>
            <a:r>
              <a:rPr lang="fr-FR" b="1" dirty="0" smtClean="0">
                <a:solidFill>
                  <a:srgbClr val="00B050"/>
                </a:solidFill>
              </a:rPr>
              <a:t> janvier au 31 décembre</a:t>
            </a:r>
            <a:endParaRPr lang="fr-F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182" y="1960129"/>
            <a:ext cx="88201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Jours de fractionnement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896389" y="1576663"/>
            <a:ext cx="967973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2BBFF"/>
              </a:buClr>
              <a:buSzPct val="195000"/>
              <a:buBlip>
                <a:blip r:embed="rId4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3499CF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499CF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56EBE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56EBE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6EBE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6EBE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6EBE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6EBE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dirty="0">
                <a:solidFill>
                  <a:srgbClr val="0099FF"/>
                </a:solidFill>
              </a:rPr>
              <a:t>La zone  illustrée en vert sur le schéma correspond à la période pendant laquelle sont pris en compte les jours de congés payés consommés, pour la détermination du bénéfice au(x) jour(s) supplémentaire(s) de fractionnement.</a:t>
            </a:r>
          </a:p>
        </p:txBody>
      </p:sp>
    </p:spTree>
    <p:extLst>
      <p:ext uri="{BB962C8B-B14F-4D97-AF65-F5344CB8AC3E}">
        <p14:creationId xmlns:p14="http://schemas.microsoft.com/office/powerpoint/2010/main" val="344064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Nombre de jours de congés reportables sur l’année N+1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278413" y="2732133"/>
            <a:ext cx="9642593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buNone/>
            </a:pPr>
            <a:r>
              <a:rPr lang="fr-FR" altLang="fr-FR" sz="3000" b="1" dirty="0">
                <a:solidFill>
                  <a:srgbClr val="0099FF"/>
                </a:solidFill>
              </a:rPr>
              <a:t>Le nombre de jours de congés payés - y compris les jours de fractionnement - acquis au cours d'une année civile </a:t>
            </a:r>
            <a:r>
              <a:rPr lang="fr-FR" altLang="fr-FR" sz="3000" b="1" dirty="0" smtClean="0">
                <a:solidFill>
                  <a:srgbClr val="00B050"/>
                </a:solidFill>
              </a:rPr>
              <a:t>peuvent </a:t>
            </a:r>
            <a:r>
              <a:rPr lang="fr-FR" altLang="fr-FR" sz="3000" b="1" dirty="0">
                <a:solidFill>
                  <a:srgbClr val="00B050"/>
                </a:solidFill>
              </a:rPr>
              <a:t>être reportés sur l'année N+1 et consommés avant le 30 avril de l'année N+1 à hauteur de 3 jours maximum. </a:t>
            </a:r>
          </a:p>
        </p:txBody>
      </p:sp>
    </p:spTree>
    <p:extLst>
      <p:ext uri="{BB962C8B-B14F-4D97-AF65-F5344CB8AC3E}">
        <p14:creationId xmlns:p14="http://schemas.microsoft.com/office/powerpoint/2010/main" val="4470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601765" y="4432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>
                <a:solidFill>
                  <a:srgbClr val="3A3A82"/>
                </a:solidFill>
              </a:rPr>
              <a:t>Le compte épargne-temps - CET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9" name="Espace réservé du contenu 4"/>
          <p:cNvSpPr>
            <a:spLocks noGrp="1"/>
          </p:cNvSpPr>
          <p:nvPr>
            <p:ph idx="1"/>
          </p:nvPr>
        </p:nvSpPr>
        <p:spPr>
          <a:xfrm>
            <a:off x="601765" y="1240730"/>
            <a:ext cx="10058399" cy="5246687"/>
          </a:xfrm>
        </p:spPr>
        <p:txBody>
          <a:bodyPr>
            <a:noAutofit/>
          </a:bodyPr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fr-FR" dirty="0" smtClean="0">
                <a:solidFill>
                  <a:srgbClr val="7C00A8"/>
                </a:solidFill>
                <a:latin typeface="Trebuchet MS" panose="020B0603020202020204" pitchFamily="34" charset="0"/>
              </a:rPr>
              <a:t>	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Les bénéficiaires :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dirty="0" smtClean="0">
                <a:latin typeface="Trebuchet MS" panose="020B0603020202020204" pitchFamily="34" charset="0"/>
              </a:rPr>
              <a:t>	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</a:rPr>
              <a:t>Agents du MNE </a:t>
            </a:r>
            <a:r>
              <a:rPr lang="fr-FR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fonctionnaires ou contractuels de droit public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  <a:sym typeface="Wingdings" pitchFamily="2" charset="2"/>
              </a:rPr>
              <a:t>	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 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</a:rPr>
              <a:t>Ayant accompli au minimum 1 an de service public de manière continue au moment de la demande.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 smtClean="0"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L’ouverture du CET :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dirty="0" smtClean="0">
                <a:latin typeface="Trebuchet MS" panose="020B0603020202020204" pitchFamily="34" charset="0"/>
              </a:rPr>
              <a:t>	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</a:rPr>
              <a:t>Sur demande expresse de l’agent à tout moment de l’année au service </a:t>
            </a:r>
            <a:r>
              <a:rPr 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ADFI</a:t>
            </a:r>
            <a:endParaRPr lang="fr-FR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 smtClean="0"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L’alimentation du CET: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	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</a:rPr>
              <a:t>Alimenté par le report de jours de </a:t>
            </a:r>
            <a:r>
              <a:rPr lang="fr-FR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ARTT 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</a:rPr>
              <a:t>et de congés annuels non pris </a:t>
            </a:r>
            <a:r>
              <a:rPr lang="fr-FR" dirty="0">
                <a:solidFill>
                  <a:srgbClr val="00B050"/>
                </a:solidFill>
                <a:latin typeface="Trebuchet MS" panose="020B0603020202020204" pitchFamily="34" charset="0"/>
              </a:rPr>
              <a:t>dans la limite de </a:t>
            </a:r>
            <a:r>
              <a:rPr lang="fr-FR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3 </a:t>
            </a:r>
            <a:r>
              <a:rPr lang="fr-FR" dirty="0">
                <a:solidFill>
                  <a:srgbClr val="00B050"/>
                </a:solidFill>
                <a:latin typeface="Trebuchet MS" panose="020B0603020202020204" pitchFamily="34" charset="0"/>
              </a:rPr>
              <a:t>jours 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</a:rPr>
              <a:t>- y compris les jours de fractionnement - sans que le nombre de jours de congés pris dans l’année ne puisse </a:t>
            </a:r>
            <a:r>
              <a:rPr lang="fr-FR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être &lt; 20 jours.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	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 Demande e</a:t>
            </a:r>
            <a:r>
              <a:rPr lang="fr-FR" dirty="0">
                <a:solidFill>
                  <a:srgbClr val="0099FF"/>
                </a:solidFill>
                <a:latin typeface="Trebuchet MS" panose="020B0603020202020204" pitchFamily="34" charset="0"/>
              </a:rPr>
              <a:t>ffectuée en une seule fois au terme de l’année au titre de laquelle les congés sont pris.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dirty="0" smtClean="0">
              <a:solidFill>
                <a:schemeClr val="accent5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dirty="0" smtClean="0">
              <a:solidFill>
                <a:schemeClr val="accent5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dirty="0" smtClean="0"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dirty="0" smtClean="0"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dirty="0" smtClean="0"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endParaRPr lang="fr-FR" dirty="0" smtClean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9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3" descr="index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48" y="6001934"/>
            <a:ext cx="855662" cy="75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7556156" y="6363044"/>
            <a:ext cx="2743200" cy="365125"/>
          </a:xfrm>
        </p:spPr>
        <p:txBody>
          <a:bodyPr/>
          <a:lstStyle/>
          <a:p>
            <a:fld id="{447CDD6F-1800-42C2-8547-6FAF9EF96866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01765" y="4432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>
                <a:solidFill>
                  <a:srgbClr val="3A3A82"/>
                </a:solidFill>
              </a:rPr>
              <a:t>Le compte épargne-temps - CET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539749" y="1052513"/>
            <a:ext cx="10577615" cy="5329237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endParaRPr lang="fr-FR" sz="2000" dirty="0">
              <a:solidFill>
                <a:srgbClr val="7C00A8"/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Les options d’utilisation du CET :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 smtClean="0">
              <a:solidFill>
                <a:schemeClr val="accent5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	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- Si le nombre de jours capitalisés sur le CET est </a:t>
            </a: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≤ 20 jours</a:t>
            </a:r>
            <a:r>
              <a:rPr lang="fr-FR" sz="2000" dirty="0" smtClean="0">
                <a:solidFill>
                  <a:srgbClr val="7C00A8"/>
                </a:solidFill>
                <a:latin typeface="Trebuchet MS" panose="020B0603020202020204" pitchFamily="34" charset="0"/>
              </a:rPr>
              <a:t>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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 sont obligatoirement utilisés sous la </a:t>
            </a: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forme de jours de congés ;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 smtClean="0">
              <a:solidFill>
                <a:schemeClr val="accent5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	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- Si le capital est </a:t>
            </a: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&gt; 20 jours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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 les 20 premiers jours seront utilisés sous la</a:t>
            </a: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forme de congés</a:t>
            </a:r>
            <a:r>
              <a:rPr lang="fr-FR" sz="2000" dirty="0" smtClean="0">
                <a:solidFill>
                  <a:srgbClr val="7C00A8"/>
                </a:solidFill>
                <a:latin typeface="Trebuchet MS" panose="020B0603020202020204" pitchFamily="34" charset="0"/>
              </a:rPr>
              <a:t>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et pour les jours excédant ce seuil, l’agent devra </a:t>
            </a: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choisir entre 3 options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(combinaison possible) :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		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1) l’indemnisation des jours ;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		2) le maintien des jours de congés sur le CET, dans la limite d’un plafond global de 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	</a:t>
            </a:r>
            <a:r>
              <a:rPr lang="fr-FR" sz="2000" smtClean="0">
                <a:solidFill>
                  <a:srgbClr val="0099FF"/>
                </a:solidFill>
                <a:latin typeface="Trebuchet MS" panose="020B0603020202020204" pitchFamily="34" charset="0"/>
              </a:rPr>
              <a:t>60 </a:t>
            </a:r>
            <a:r>
              <a:rPr lang="fr-FR" sz="2000" smtClean="0">
                <a:solidFill>
                  <a:srgbClr val="0099FF"/>
                </a:solidFill>
                <a:latin typeface="Trebuchet MS" panose="020B0603020202020204" pitchFamily="34" charset="0"/>
              </a:rPr>
              <a:t>jours;</a:t>
            </a:r>
            <a:endParaRPr lang="fr-FR" sz="20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>
              <a:solidFill>
                <a:srgbClr val="0099FF"/>
              </a:solidFill>
              <a:latin typeface="Trebuchet MS" panose="020B0603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		3) 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convertis en points de retraite complémentaire (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RAFP) </a:t>
            </a: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</a:rPr>
              <a:t>pour les fonctionnaires.</a:t>
            </a:r>
            <a:r>
              <a:rPr lang="fr-FR" sz="2000" dirty="0" smtClean="0">
                <a:solidFill>
                  <a:srgbClr val="7C00A8"/>
                </a:solidFill>
                <a:latin typeface="Trebuchet MS" panose="020B0603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fr-FR" sz="600" dirty="0">
              <a:solidFill>
                <a:srgbClr val="7C00A8"/>
              </a:solidFill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fr-FR" sz="2000" dirty="0" smtClean="0">
                <a:solidFill>
                  <a:srgbClr val="7C00A8"/>
                </a:solidFill>
                <a:latin typeface="Trebuchet MS" panose="020B0603020202020204" pitchFamily="34" charset="0"/>
              </a:rPr>
              <a:t>		</a:t>
            </a:r>
            <a:endParaRPr lang="fr-FR" sz="1200" dirty="0" smtClean="0">
              <a:latin typeface="Trebuchet MS" panose="020B0603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395410" y="6130107"/>
            <a:ext cx="9135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rebuchet MS" panose="020B0603020202020204" pitchFamily="34" charset="0"/>
              </a:rPr>
              <a:t>En l’absence de toute demande de l’agent les CET au-delà du seuil sont </a:t>
            </a:r>
            <a:r>
              <a:rPr lang="fr-FR" sz="1200" dirty="0" smtClean="0">
                <a:latin typeface="Trebuchet MS" panose="020B0603020202020204" pitchFamily="34" charset="0"/>
              </a:rPr>
              <a:t>d’office: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latin typeface="Trebuchet MS" panose="020B0603020202020204" pitchFamily="34" charset="0"/>
              </a:rPr>
              <a:t>indemnisés </a:t>
            </a:r>
            <a:r>
              <a:rPr lang="fr-FR" sz="1200" dirty="0">
                <a:latin typeface="Trebuchet MS" panose="020B0603020202020204" pitchFamily="34" charset="0"/>
              </a:rPr>
              <a:t>pour les </a:t>
            </a:r>
            <a:r>
              <a:rPr lang="fr-FR" sz="1200" dirty="0" smtClean="0">
                <a:latin typeface="Trebuchet MS" panose="020B0603020202020204" pitchFamily="34" charset="0"/>
              </a:rPr>
              <a:t>contractuels, 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latin typeface="Trebuchet MS" panose="020B0603020202020204" pitchFamily="34" charset="0"/>
              </a:rPr>
              <a:t>convertis </a:t>
            </a:r>
            <a:r>
              <a:rPr lang="fr-FR" sz="1200" dirty="0">
                <a:latin typeface="Trebuchet MS" panose="020B0603020202020204" pitchFamily="34" charset="0"/>
              </a:rPr>
              <a:t>en points </a:t>
            </a:r>
            <a:r>
              <a:rPr lang="fr-FR" sz="1200" dirty="0" smtClean="0">
                <a:latin typeface="Trebuchet MS" panose="020B0603020202020204" pitchFamily="34" charset="0"/>
              </a:rPr>
              <a:t>retraite </a:t>
            </a:r>
            <a:r>
              <a:rPr lang="fr-FR" sz="1200" dirty="0">
                <a:latin typeface="Trebuchet MS" panose="020B0603020202020204" pitchFamily="34" charset="0"/>
              </a:rPr>
              <a:t>pour les </a:t>
            </a:r>
            <a:r>
              <a:rPr lang="fr-FR" sz="1200" dirty="0" smtClean="0">
                <a:latin typeface="Trebuchet MS" panose="020B0603020202020204" pitchFamily="34" charset="0"/>
              </a:rPr>
              <a:t>fonctionnaires.</a:t>
            </a:r>
            <a:endParaRPr lang="fr-FR" sz="1200" dirty="0">
              <a:latin typeface="Trebuchet MS" panose="020B0603020202020204" pitchFamily="34" charset="0"/>
            </a:endParaRPr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963273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01765" y="4432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0300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 smtClean="0">
                <a:solidFill>
                  <a:srgbClr val="3A3A82"/>
                </a:solidFill>
              </a:rPr>
              <a:t>Le compte épargne-temps - CET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83128" y="1536024"/>
            <a:ext cx="11895512" cy="5400675"/>
          </a:xfrm>
        </p:spPr>
        <p:txBody>
          <a:bodyPr>
            <a:noAutofit/>
          </a:bodyPr>
          <a:lstStyle/>
          <a:p>
            <a:pPr lvl="1" algn="just">
              <a:buFont typeface="Wingdings" pitchFamily="2" charset="2"/>
              <a:buChar char="q"/>
              <a:defRPr/>
            </a:pPr>
            <a:r>
              <a:rPr lang="fr-FR" sz="2000" dirty="0" smtClean="0">
                <a:latin typeface="Trebuchet MS" panose="020B0603020202020204" pitchFamily="34" charset="0"/>
              </a:rPr>
              <a:t>	</a:t>
            </a: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</a:rPr>
              <a:t>A quel moment faut-il effectuer son choix ?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fr-FR" sz="2000" dirty="0" smtClean="0">
                <a:latin typeface="Trebuchet MS" panose="020B0603020202020204" pitchFamily="34" charset="0"/>
              </a:rPr>
              <a:t>	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Tout au long de l’année N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 le 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logiciel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</a:rPr>
              <a:t> OHRIS indique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</a:rPr>
              <a:t>le nombre de jours figurant sur chaque CET et invite tous les titulaires à </a:t>
            </a: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</a:rPr>
              <a:t>exercer une option avant le 31 janvier de l’année N+1. 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endParaRPr lang="fr-FR" sz="600" dirty="0" smtClean="0">
              <a:solidFill>
                <a:srgbClr val="0099FF"/>
              </a:solidFill>
              <a:latin typeface="Trebuchet MS" panose="020B0603020202020204" pitchFamily="34" charset="0"/>
              <a:sym typeface="Wingdings" pitchFamily="2" charset="2"/>
            </a:endParaRPr>
          </a:p>
          <a:p>
            <a:pPr lvl="1" algn="just">
              <a:buFont typeface="Wingdings" pitchFamily="2" charset="2"/>
              <a:buChar char="q"/>
              <a:defRPr/>
            </a:pP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Quel est le montant brut d’indemnisation </a:t>
            </a:r>
            <a:r>
              <a:rPr lang="fr-FR" sz="2000" i="1" dirty="0" smtClean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ou en point pour la RAFP (uniquement pour les fonctionnaires)</a:t>
            </a: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 ?</a:t>
            </a:r>
          </a:p>
          <a:p>
            <a:pPr marL="457200" lvl="1" indent="0" algn="just">
              <a:buNone/>
              <a:defRPr/>
            </a:pPr>
            <a:endParaRPr lang="fr-FR" sz="600" dirty="0" smtClean="0">
              <a:solidFill>
                <a:srgbClr val="00B050"/>
              </a:solidFill>
              <a:latin typeface="Trebuchet MS" panose="020B0603020202020204" pitchFamily="34" charset="0"/>
              <a:sym typeface="Wingdings" pitchFamily="2" charset="2"/>
            </a:endParaRPr>
          </a:p>
          <a:p>
            <a:pPr lvl="1">
              <a:buFontTx/>
              <a:buNone/>
              <a:defRPr/>
            </a:pP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  <a:sym typeface="Wingdings" pitchFamily="2" charset="2"/>
              </a:rPr>
              <a:t>		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Catégorie A : 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150 €  - ou si converti : 99 points RAFP par jour ;</a:t>
            </a:r>
            <a:endParaRPr lang="fr-FR" sz="2000" dirty="0">
              <a:solidFill>
                <a:srgbClr val="0099FF"/>
              </a:solidFill>
              <a:latin typeface="Trebuchet MS" panose="020B0603020202020204" pitchFamily="34" charset="0"/>
              <a:sym typeface="Wingdings" pitchFamily="2" charset="2"/>
            </a:endParaRPr>
          </a:p>
          <a:p>
            <a:pPr lvl="1">
              <a:buFontTx/>
              <a:buNone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		Catégorie B : 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100 € - ou si converti : 66 points par RAFP jour ;</a:t>
            </a:r>
            <a:endParaRPr lang="fr-FR" sz="2000" dirty="0">
              <a:solidFill>
                <a:srgbClr val="0099FF"/>
              </a:solidFill>
              <a:latin typeface="Trebuchet MS" panose="020B0603020202020204" pitchFamily="34" charset="0"/>
              <a:sym typeface="Wingdings" pitchFamily="2" charset="2"/>
            </a:endParaRPr>
          </a:p>
          <a:p>
            <a:pPr lvl="1">
              <a:buFontTx/>
              <a:buNone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		Catégorie C : 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83 € - ou si converti : 55 points par RAFP jour .</a:t>
            </a:r>
            <a:endParaRPr lang="fr-FR" sz="2000" dirty="0">
              <a:solidFill>
                <a:srgbClr val="0099FF"/>
              </a:solidFill>
              <a:latin typeface="Trebuchet MS" panose="020B0603020202020204" pitchFamily="34" charset="0"/>
              <a:sym typeface="Wingdings" pitchFamily="2" charset="2"/>
            </a:endParaRPr>
          </a:p>
          <a:p>
            <a:pPr lvl="1" algn="just">
              <a:buFontTx/>
              <a:buNone/>
              <a:defRPr/>
            </a:pPr>
            <a:endParaRPr lang="fr-FR" sz="600" dirty="0" smtClean="0">
              <a:latin typeface="Trebuchet MS" panose="020B0603020202020204" pitchFamily="34" charset="0"/>
              <a:sym typeface="Wingdings" pitchFamily="2" charset="2"/>
            </a:endParaRPr>
          </a:p>
          <a:p>
            <a:pPr lvl="1" algn="just">
              <a:buFontTx/>
              <a:buNone/>
              <a:defRPr/>
            </a:pPr>
            <a:r>
              <a:rPr lang="fr-FR" sz="2000" dirty="0" smtClean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Modalités d’utilisation </a:t>
            </a: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des jours sous forme de congés :</a:t>
            </a:r>
          </a:p>
          <a:p>
            <a:pPr lvl="1" algn="just">
              <a:buFontTx/>
              <a:buChar char="-"/>
              <a:defRPr/>
            </a:pP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Possible de prendre au titre du CET </a:t>
            </a: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un seul jour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de congé ;</a:t>
            </a:r>
          </a:p>
          <a:p>
            <a:pPr lvl="1" algn="just">
              <a:buFontTx/>
              <a:buChar char="-"/>
              <a:defRPr/>
            </a:pP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Consommation possible dès le 1er jour épargné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sur le CET ;</a:t>
            </a:r>
          </a:p>
          <a:p>
            <a:pPr lvl="1" algn="just">
              <a:buFontTx/>
              <a:buChar char="-"/>
              <a:defRPr/>
            </a:pP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Utilisation</a:t>
            </a:r>
            <a:r>
              <a:rPr lang="fr-FR" sz="2000" dirty="0" smtClean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  <a:sym typeface="Wingdings" pitchFamily="2" charset="2"/>
              </a:rPr>
              <a:t>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des jours déposés </a:t>
            </a: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sans limite dans le temps ;</a:t>
            </a:r>
          </a:p>
          <a:p>
            <a:pPr lvl="1" algn="just">
              <a:buFontTx/>
              <a:buChar char="-"/>
              <a:defRPr/>
            </a:pPr>
            <a:r>
              <a:rPr lang="fr-FR" sz="2000" dirty="0">
                <a:solidFill>
                  <a:srgbClr val="00B050"/>
                </a:solidFill>
                <a:latin typeface="Trebuchet MS" panose="020B0603020202020204" pitchFamily="34" charset="0"/>
                <a:sym typeface="Wingdings" pitchFamily="2" charset="2"/>
              </a:rPr>
              <a:t>Préavis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fixé entre 72 heures et 1 mois suivant la présentation des </a:t>
            </a:r>
            <a:r>
              <a:rPr lang="fr-FR" sz="2000" dirty="0" smtClean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demandes </a:t>
            </a:r>
            <a:r>
              <a:rPr lang="fr-FR" sz="2000" dirty="0">
                <a:solidFill>
                  <a:srgbClr val="0099FF"/>
                </a:solidFill>
                <a:latin typeface="Trebuchet MS" panose="020B0603020202020204" pitchFamily="34" charset="0"/>
                <a:sym typeface="Wingdings" pitchFamily="2" charset="2"/>
              </a:rPr>
              <a:t>de congés.</a:t>
            </a:r>
            <a:endParaRPr lang="fr-FR" sz="2000" dirty="0">
              <a:solidFill>
                <a:srgbClr val="0099FF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199935"/>
      </p:ext>
    </p:extLst>
  </p:cSld>
  <p:clrMapOvr>
    <a:masterClrMapping/>
  </p:clrMapOvr>
</p:sld>
</file>

<file path=ppt/theme/theme1.xml><?xml version="1.0" encoding="utf-8"?>
<a:theme xmlns:a="http://schemas.openxmlformats.org/drawingml/2006/main" name="Mne template 202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ne">
      <a:majorFont>
        <a:latin typeface="League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>
            <a:lumMod val="60000"/>
            <a:lumOff val="40000"/>
            <a:alpha val="1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ne template 2024" id="{6A27E261-E5D3-4C82-9262-E8724057D416}" vid="{DBA51533-9ECE-4D7B-9C2C-70DF723BF45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</TotalTime>
  <Words>889</Words>
  <Application>Microsoft Office PowerPoint</Application>
  <PresentationFormat>Grand écran</PresentationFormat>
  <Paragraphs>90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Lato Bold</vt:lpstr>
      <vt:lpstr>League Gothic</vt:lpstr>
      <vt:lpstr>Trebuchet MS</vt:lpstr>
      <vt:lpstr>Wingdings</vt:lpstr>
      <vt:lpstr>Mne template 2024</vt:lpstr>
      <vt:lpstr>Règles de la gestion des congés, ARTT et CET</vt:lpstr>
      <vt:lpstr>SOMMAIRE</vt:lpstr>
      <vt:lpstr>Calendrier des congés</vt:lpstr>
      <vt:lpstr>Jours de fractionnement</vt:lpstr>
      <vt:lpstr>Jours de fractionnement</vt:lpstr>
      <vt:lpstr>Nombre de jours de congés reportables sur l’année N+1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Michalik Marine</dc:creator>
  <cp:lastModifiedBy>Sylvia Fehrentz</cp:lastModifiedBy>
  <cp:revision>77</cp:revision>
  <dcterms:created xsi:type="dcterms:W3CDTF">2024-06-19T13:07:57Z</dcterms:created>
  <dcterms:modified xsi:type="dcterms:W3CDTF">2025-06-27T14:39:18Z</dcterms:modified>
</cp:coreProperties>
</file>