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86" r:id="rId5"/>
    <p:sldId id="262" r:id="rId6"/>
    <p:sldId id="287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94A8C42-A312-4D14-9F06-E1F16525DAB7}">
          <p14:sldIdLst>
            <p14:sldId id="256"/>
            <p14:sldId id="258"/>
            <p14:sldId id="259"/>
          </p14:sldIdLst>
        </p14:section>
        <p14:section name="Section sans titre" id="{555253C1-B9E5-4C88-A88A-27F042087E1B}">
          <p14:sldIdLst>
            <p14:sldId id="286"/>
            <p14:sldId id="262"/>
            <p14:sldId id="287"/>
            <p14:sldId id="290"/>
            <p14:sldId id="291"/>
            <p14:sldId id="292"/>
            <p14:sldId id="293"/>
            <p14:sldId id="29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6DC5D7"/>
    <a:srgbClr val="F2F4F7"/>
    <a:srgbClr val="CEECF2"/>
    <a:srgbClr val="3A3A82"/>
    <a:srgbClr val="3B3838"/>
    <a:srgbClr val="00006D"/>
    <a:srgbClr val="000092"/>
    <a:srgbClr val="B7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EBEC1-7943-487F-8338-A45436C67D53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611C0-64E8-488D-BFBC-888587AE4D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65451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8375-74DD-468E-8214-4A0489AD5B0F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5D57B-F498-4DA5-A1BF-23CD91FA67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55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M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373" y="205945"/>
            <a:ext cx="11539345" cy="571000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07571" y="380767"/>
            <a:ext cx="11551710" cy="580022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>
          <a:xfrm>
            <a:off x="767245" y="1914293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60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9198" y="995262"/>
            <a:ext cx="10668252" cy="3052924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831850" y="1190754"/>
            <a:ext cx="10679684" cy="31011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286406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183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102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172200" y="1681163"/>
            <a:ext cx="5183188" cy="4508500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41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50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107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21026" y="811431"/>
            <a:ext cx="6344250" cy="5057557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173687" y="987426"/>
            <a:ext cx="6351048" cy="5058996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7127" y="280087"/>
            <a:ext cx="4131439" cy="558890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39788" y="456081"/>
            <a:ext cx="4135866" cy="559049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7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buClr>
                <a:srgbClr val="6DC5D7"/>
              </a:buClr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24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06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5FC6D0"/>
              </a:buClr>
              <a:buFont typeface="Arial" panose="020B0604020202020204" pitchFamily="34" charset="0"/>
              <a:buChar char="•"/>
              <a:defRPr sz="180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 sz="1600"/>
            </a:lvl2pPr>
            <a:lvl3pPr marL="1143000" indent="-228600">
              <a:buClr>
                <a:srgbClr val="6DC5D7"/>
              </a:buClr>
              <a:buFont typeface="Courier New" panose="02070309020205020404" pitchFamily="49" charset="0"/>
              <a:buChar char="o"/>
              <a:defRPr sz="1400"/>
            </a:lvl3pPr>
            <a:lvl4pPr marL="1543050" indent="-171450">
              <a:buFont typeface="Courier New" panose="02070309020205020404" pitchFamily="49" charset="0"/>
              <a:buChar char="o"/>
              <a:defRPr sz="1200"/>
            </a:lvl4pPr>
            <a:lvl5pPr marL="1828800" indent="0">
              <a:buFontTx/>
              <a:buNone/>
              <a:defRPr sz="1050"/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99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13689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16639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564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698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93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07536" y="2599980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74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9300" y="301187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631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32250" y="339081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088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1064" y="3789641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753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4723-C2C0-435E-9647-E42A59D2395B}" type="datetime1">
              <a:rPr lang="fr-FR" smtClean="0"/>
              <a:t>20/06/2025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300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FC6D0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1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gestion@energie-mediateur.f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12" y="4183615"/>
            <a:ext cx="4173065" cy="13720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8292" y="1226184"/>
            <a:ext cx="10515600" cy="2400409"/>
          </a:xfrm>
        </p:spPr>
        <p:txBody>
          <a:bodyPr>
            <a:noAutofit/>
          </a:bodyPr>
          <a:lstStyle/>
          <a:p>
            <a:r>
              <a:rPr lang="fr-FR" sz="6000" dirty="0" smtClean="0">
                <a:solidFill>
                  <a:srgbClr val="3A3A82"/>
                </a:solidFill>
              </a:rPr>
              <a:t>Rémunération:</a:t>
            </a:r>
            <a:br>
              <a:rPr lang="fr-FR" sz="6000" dirty="0" smtClean="0">
                <a:solidFill>
                  <a:srgbClr val="3A3A82"/>
                </a:solidFill>
              </a:rPr>
            </a:br>
            <a:r>
              <a:rPr lang="fr-FR" sz="6000" dirty="0" smtClean="0">
                <a:solidFill>
                  <a:srgbClr val="3A3A82"/>
                </a:solidFill>
              </a:rPr>
              <a:t>De quoi se compose-t-elle?</a:t>
            </a:r>
            <a:endParaRPr lang="fr-FR" sz="6000" dirty="0">
              <a:solidFill>
                <a:srgbClr val="3A3A82"/>
              </a:solidFill>
            </a:endParaRPr>
          </a:p>
        </p:txBody>
      </p:sp>
      <p:sp>
        <p:nvSpPr>
          <p:cNvPr id="3" name="Espace réservé du texte 4"/>
          <p:cNvSpPr txBox="1">
            <a:spLocks/>
          </p:cNvSpPr>
          <p:nvPr/>
        </p:nvSpPr>
        <p:spPr>
          <a:xfrm>
            <a:off x="718292" y="3108769"/>
            <a:ext cx="10787908" cy="5178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FC6D0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9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6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fr-FR" sz="2800" dirty="0">
              <a:solidFill>
                <a:srgbClr val="3A3A82"/>
              </a:solidFill>
              <a:latin typeface="+mj-lt"/>
            </a:endParaRPr>
          </a:p>
        </p:txBody>
      </p:sp>
      <p:sp>
        <p:nvSpPr>
          <p:cNvPr id="5" name="Espace réservé de la date 5"/>
          <p:cNvSpPr>
            <a:spLocks noGrp="1"/>
          </p:cNvSpPr>
          <p:nvPr>
            <p:ph type="dt" sz="half" idx="4294967295"/>
          </p:nvPr>
        </p:nvSpPr>
        <p:spPr>
          <a:xfrm>
            <a:off x="7879172" y="6417399"/>
            <a:ext cx="3978471" cy="273845"/>
          </a:xfrm>
        </p:spPr>
        <p:txBody>
          <a:bodyPr/>
          <a:lstStyle/>
          <a:p>
            <a:pPr algn="r"/>
            <a:fld id="{CE402512-3676-4E20-91AE-24149F4DD47E}" type="datetime4">
              <a:rPr lang="fr-FR" sz="2400" smtClean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20 juin 2025</a:t>
            </a:fld>
            <a:r>
              <a:rPr lang="fr-FR" sz="2400" dirty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904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10</a:t>
            </a:fld>
            <a:endParaRPr lang="fr-FR"/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7CDD6F-1800-42C2-8547-6FAF9EF96866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6" name="Espace réservé du numéro de diapositive 3"/>
          <p:cNvSpPr txBox="1">
            <a:spLocks/>
          </p:cNvSpPr>
          <p:nvPr/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7CDD6F-1800-42C2-8547-6FAF9EF96866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01765" y="4432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rgbClr val="3A3A82"/>
                </a:solidFill>
              </a:rPr>
              <a:t>4</a:t>
            </a:r>
            <a:r>
              <a:rPr lang="fr-FR" dirty="0" smtClean="0">
                <a:solidFill>
                  <a:srgbClr val="3A3A82"/>
                </a:solidFill>
              </a:rPr>
              <a:t>. Accessoires de la rémunération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61143" y="2017486"/>
            <a:ext cx="955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Remboursement des frais de transports </a:t>
            </a:r>
            <a:r>
              <a:rPr lang="fr-FR" sz="2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Domicile </a:t>
            </a: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– </a:t>
            </a:r>
            <a:r>
              <a:rPr lang="fr-FR" sz="2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Lieu </a:t>
            </a: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de </a:t>
            </a:r>
            <a:r>
              <a:rPr lang="fr-FR" sz="2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travail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Prise en charge mensuelle par l’employeur des frais de transports en commun à hauteur de 75% (</a:t>
            </a:r>
            <a:r>
              <a:rPr lang="fr-FR" sz="2200" dirty="0" err="1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cf</a:t>
            </a:r>
            <a:r>
              <a:rPr lang="fr-FR" sz="2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 </a:t>
            </a:r>
            <a:r>
              <a:rPr lang="fr-FR" sz="2200" u="sng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fiche-info transports</a:t>
            </a:r>
            <a:r>
              <a:rPr lang="fr-FR" sz="2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)</a:t>
            </a:r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84365" y="3497767"/>
            <a:ext cx="9550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Remboursement des frais de mutuelle et de prévoyance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Prise en charge mensuelle par l’employeur de la cotisation de base de la mutuelle obligatoire Alan, à hauteur de 50% + 5€ maximum des options facultatives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Prise en charge mensuelle par l’employeur de la cotisation de base et des options de la prévoyance CNP assurance-Mutuelle générale, à hauteur de 7€ </a:t>
            </a:r>
            <a:r>
              <a:rPr lang="fr-FR" sz="2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quelque </a:t>
            </a: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soit la couverture choisie</a:t>
            </a:r>
          </a:p>
        </p:txBody>
      </p:sp>
    </p:spTree>
    <p:extLst>
      <p:ext uri="{BB962C8B-B14F-4D97-AF65-F5344CB8AC3E}">
        <p14:creationId xmlns:p14="http://schemas.microsoft.com/office/powerpoint/2010/main" val="3353342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11</a:t>
            </a:fld>
            <a:endParaRPr lang="fr-FR"/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7CDD6F-1800-42C2-8547-6FAF9EF96866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Espace réservé du numéro de diapositive 3"/>
          <p:cNvSpPr txBox="1">
            <a:spLocks/>
          </p:cNvSpPr>
          <p:nvPr/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7CDD6F-1800-42C2-8547-6FAF9EF96866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7" name="Espace réservé du numéro de diapositive 3"/>
          <p:cNvSpPr txBox="1">
            <a:spLocks/>
          </p:cNvSpPr>
          <p:nvPr/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7CDD6F-1800-42C2-8547-6FAF9EF96866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00165" y="3125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rgbClr val="3A3A82"/>
                </a:solidFill>
              </a:rPr>
              <a:t>4</a:t>
            </a:r>
            <a:r>
              <a:rPr lang="fr-FR" dirty="0" smtClean="0">
                <a:solidFill>
                  <a:srgbClr val="3A3A82"/>
                </a:solidFill>
              </a:rPr>
              <a:t>. Accessoires de la rémunération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2229" y="1364344"/>
            <a:ext cx="113066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Indemnité forfaitaire du télétravail :</a:t>
            </a:r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Prise en charge trimestrielle par l’employeur du forfait télétravail.</a:t>
            </a:r>
          </a:p>
          <a:p>
            <a:pPr lvl="3"/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  <a:p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Montant du forfait : </a:t>
            </a:r>
            <a:r>
              <a:rPr lang="fr-FR" sz="2200" dirty="0">
                <a:solidFill>
                  <a:srgbClr val="00B050"/>
                </a:solidFill>
                <a:latin typeface="Trebuchet MS" panose="020B0603020202020204" pitchFamily="34" charset="0"/>
                <a:ea typeface="+mj-ea"/>
                <a:cs typeface="+mj-cs"/>
              </a:rPr>
              <a:t>2,88€ par jour dans la limite de 88 jours annuels indemnisés</a:t>
            </a:r>
          </a:p>
          <a:p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  <a:p>
            <a:r>
              <a:rPr lang="fr-FR" sz="2200" b="1" u="sng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Conditions</a:t>
            </a: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 : 2 jours de présente sur site est obligatoire.</a:t>
            </a:r>
          </a:p>
          <a:p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Au bout de 3 mois de service au MNE,  l’agent peut effectuer une demande de 1 jour de télétravail par semaine via le formulaire et l’adresser au service ADFI – </a:t>
            </a: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  <a:hlinkClick r:id="rId2"/>
              </a:rPr>
              <a:t>gestion@energie-mediateur.fr</a:t>
            </a:r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  <a:p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Au bout de 6 mois de service au MNE, l’agent (hors poste d’encadrement) peut effectuer une demande de 2 jours de télétravail par semaine via le formulaire et l’adresser au service ADFI – </a:t>
            </a:r>
            <a:r>
              <a:rPr lang="fr-FR" sz="2200" dirty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  <a:hlinkClick r:id="rId2"/>
              </a:rPr>
              <a:t>gestion@energie-mediateur.fr</a:t>
            </a:r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  <a:p>
            <a:endParaRPr lang="fr-FR" sz="2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  <a:p>
            <a:r>
              <a:rPr lang="fr-FR" sz="1200" dirty="0" smtClean="0">
                <a:solidFill>
                  <a:srgbClr val="0099FF"/>
                </a:solidFill>
                <a:latin typeface="Trebuchet MS" panose="020B0603020202020204" pitchFamily="34" charset="0"/>
                <a:ea typeface="+mj-ea"/>
                <a:cs typeface="+mj-cs"/>
              </a:rPr>
              <a:t>NB: le formulaire de demande de télétravail doit être accompagné d’une attestation d’assurance couvrant l’exercice du télétravail à domicile</a:t>
            </a:r>
            <a:endParaRPr lang="fr-FR" sz="1200" dirty="0">
              <a:solidFill>
                <a:srgbClr val="0099FF"/>
              </a:solidFill>
              <a:latin typeface="Trebuchet MS" panose="020B0603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2739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0965" y="194580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051" y="2011706"/>
            <a:ext cx="10515600" cy="4351338"/>
          </a:xfrm>
        </p:spPr>
        <p:txBody>
          <a:bodyPr/>
          <a:lstStyle/>
          <a:p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Traitement brut – TB</a:t>
            </a:r>
          </a:p>
          <a:p>
            <a:pPr marL="0" indent="0">
              <a:buNone/>
            </a:pPr>
            <a:endParaRPr lang="fr-FR" altLang="fr-FR" dirty="0" smtClean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>
              <a:buFont typeface="+mj-lt"/>
              <a:buAutoNum type="arabicPeriod" startAt="2"/>
            </a:pPr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Indemnité de résidence – IR</a:t>
            </a:r>
          </a:p>
          <a:p>
            <a:pPr marL="0" indent="0">
              <a:buNone/>
            </a:pPr>
            <a:endParaRPr lang="fr-FR" altLang="fr-FR" dirty="0" smtClean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>
              <a:buFont typeface="+mj-lt"/>
              <a:buAutoNum type="arabicPeriod" startAt="3"/>
            </a:pPr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Supplément familial de traitement – SFT</a:t>
            </a:r>
          </a:p>
          <a:p>
            <a:pPr>
              <a:buFont typeface="+mj-lt"/>
              <a:buAutoNum type="arabicPeriod" startAt="3"/>
            </a:pPr>
            <a:endParaRPr lang="fr-FR" altLang="fr-FR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>
              <a:buFont typeface="+mj-lt"/>
              <a:buAutoNum type="arabicPeriod" startAt="3"/>
            </a:pPr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Accessoires de la rémunération </a:t>
            </a:r>
          </a:p>
          <a:p>
            <a:pPr>
              <a:buAutoNum type="arabicPeriod" startAt="3"/>
            </a:pPr>
            <a:endParaRPr lang="fr-FR" altLang="fr-FR" dirty="0">
              <a:solidFill>
                <a:srgbClr val="0099FF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A3A82"/>
                </a:solidFill>
              </a:rPr>
              <a:t>SOMMAIRE</a:t>
            </a:r>
            <a:endParaRPr lang="fr-FR" dirty="0">
              <a:solidFill>
                <a:srgbClr val="3A3A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37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Traitement brut - TB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25625"/>
            <a:ext cx="11247120" cy="4351338"/>
          </a:xfrm>
        </p:spPr>
        <p:txBody>
          <a:bodyPr>
            <a:normAutofit/>
          </a:bodyPr>
          <a:lstStyle/>
          <a:p>
            <a:pPr algn="just"/>
            <a:endParaRPr lang="fr-FR" altLang="fr-FR" sz="1050" dirty="0" smtClean="0"/>
          </a:p>
          <a:p>
            <a:pPr marL="0" indent="0" algn="ctr">
              <a:buNone/>
            </a:pPr>
            <a:r>
              <a:rPr lang="fr-FR" sz="4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Le traitement brut est fixé en fonction de :</a:t>
            </a:r>
          </a:p>
          <a:p>
            <a:pPr marL="457200" lvl="1" indent="0" algn="just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1403804" y="2872015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50965" y="4343400"/>
            <a:ext cx="2305050" cy="792163"/>
          </a:xfrm>
          <a:prstGeom prst="rect">
            <a:avLst/>
          </a:prstGeom>
          <a:solidFill>
            <a:srgbClr val="F5C9F4"/>
          </a:solidFill>
          <a:ln w="9525">
            <a:noFill/>
            <a:miter lim="800000"/>
            <a:headEnd/>
            <a:tailEnd/>
          </a:ln>
          <a:effectLst/>
        </p:spPr>
        <p:txBody>
          <a:bodyPr anchorCtr="1"/>
          <a:lstStyle/>
          <a:p>
            <a:pPr algn="ctr"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Qualifications /</a:t>
            </a:r>
          </a:p>
          <a:p>
            <a:pPr algn="ctr"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diplômes obtenus</a:t>
            </a: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r>
              <a:rPr lang="fr-FR" sz="20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</a:br>
            <a:endParaRPr lang="fr-FR" sz="24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5592865" y="2872015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657033" y="4343400"/>
            <a:ext cx="2303463" cy="792163"/>
          </a:xfrm>
          <a:prstGeom prst="rect">
            <a:avLst/>
          </a:prstGeom>
          <a:solidFill>
            <a:srgbClr val="F5C9F4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endParaRPr lang="fr-FR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endParaRPr lang="fr-FR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endParaRPr lang="fr-FR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fonctions exercées /</a:t>
            </a:r>
          </a:p>
          <a:p>
            <a:pPr algn="ctr"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responsabilités</a:t>
            </a: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r>
              <a:rPr lang="fr-FR" sz="20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</a:br>
            <a:endParaRPr lang="fr-FR" sz="24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9" name="Flèche vers le bas 8"/>
          <p:cNvSpPr/>
          <p:nvPr/>
        </p:nvSpPr>
        <p:spPr>
          <a:xfrm>
            <a:off x="10083456" y="2872015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9183343" y="4343399"/>
            <a:ext cx="2232025" cy="792163"/>
          </a:xfrm>
          <a:prstGeom prst="rect">
            <a:avLst/>
          </a:prstGeom>
          <a:solidFill>
            <a:srgbClr val="F5C9F4"/>
          </a:solidFill>
          <a:ln w="9525">
            <a:noFill/>
            <a:miter lim="800000"/>
            <a:headEnd/>
            <a:tailEnd/>
          </a:ln>
          <a:effectLst/>
        </p:spPr>
        <p:txBody>
          <a:bodyPr anchorCtr="1"/>
          <a:lstStyle/>
          <a:p>
            <a:pPr algn="ctr"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expérience </a:t>
            </a:r>
          </a:p>
          <a:p>
            <a:pPr algn="ctr"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professionnelle</a:t>
            </a: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r>
              <a:rPr lang="fr-FR" sz="20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</a:br>
            <a:endParaRPr lang="fr-FR" sz="24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80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Traitement brut est basé par référence des indices bruts et majorés de la fonction publique d’Etat (FPE)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13" name="Flèche courbée vers la droite 12"/>
          <p:cNvSpPr/>
          <p:nvPr/>
        </p:nvSpPr>
        <p:spPr>
          <a:xfrm>
            <a:off x="700768" y="1223461"/>
            <a:ext cx="720725" cy="2419625"/>
          </a:xfrm>
          <a:prstGeom prst="curvedRightArrow">
            <a:avLst/>
          </a:prstGeom>
          <a:solidFill>
            <a:srgbClr val="7C00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ZoneTexte 8"/>
          <p:cNvSpPr txBox="1">
            <a:spLocks noChangeArrowheads="1"/>
          </p:cNvSpPr>
          <p:nvPr/>
        </p:nvSpPr>
        <p:spPr bwMode="auto">
          <a:xfrm>
            <a:off x="1640954" y="2717072"/>
            <a:ext cx="1014464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None/>
            </a:pPr>
            <a:r>
              <a:rPr lang="fr-FR" altLang="fr-FR" dirty="0">
                <a:solidFill>
                  <a:srgbClr val="0099FF"/>
                </a:solidFill>
              </a:rPr>
              <a:t>Suit l’évolution de la valeur du point d’indice de la </a:t>
            </a:r>
            <a:r>
              <a:rPr lang="fr-FR" altLang="fr-FR" dirty="0" smtClean="0">
                <a:solidFill>
                  <a:srgbClr val="0099FF"/>
                </a:solidFill>
              </a:rPr>
              <a:t>FPE </a:t>
            </a:r>
            <a:r>
              <a:rPr lang="fr-FR" altLang="fr-FR" dirty="0" smtClean="0">
                <a:solidFill>
                  <a:srgbClr val="0099FF"/>
                </a:solidFill>
              </a:rPr>
              <a:t>(application du d</a:t>
            </a:r>
            <a:r>
              <a:rPr lang="fr-FR" dirty="0" smtClean="0">
                <a:solidFill>
                  <a:srgbClr val="0099FF"/>
                </a:solidFill>
              </a:rPr>
              <a:t>écret </a:t>
            </a:r>
            <a:r>
              <a:rPr lang="fr-FR" dirty="0" smtClean="0">
                <a:solidFill>
                  <a:srgbClr val="0099FF"/>
                </a:solidFill>
              </a:rPr>
              <a:t>n°2023-519 </a:t>
            </a:r>
            <a:r>
              <a:rPr lang="fr-FR" dirty="0">
                <a:solidFill>
                  <a:srgbClr val="0099FF"/>
                </a:solidFill>
              </a:rPr>
              <a:t>du 28 juin 2023 portant majoration de la rémunération des personnels civils et militaires de l’Etat, des personnels des collectivités territoriales et des établissements publics </a:t>
            </a:r>
            <a:r>
              <a:rPr lang="fr-FR" dirty="0" smtClean="0">
                <a:solidFill>
                  <a:srgbClr val="0099FF"/>
                </a:solidFill>
              </a:rPr>
              <a:t>d’hospitalisation)</a:t>
            </a:r>
            <a:endParaRPr lang="fr-FR" altLang="fr-FR" dirty="0">
              <a:solidFill>
                <a:srgbClr val="0099FF"/>
              </a:solidFill>
            </a:endParaRPr>
          </a:p>
        </p:txBody>
      </p:sp>
      <p:pic>
        <p:nvPicPr>
          <p:cNvPr id="15" name="Image 13" descr="index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65" y="4811939"/>
            <a:ext cx="855662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8"/>
          <p:cNvSpPr txBox="1">
            <a:spLocks noChangeArrowheads="1"/>
          </p:cNvSpPr>
          <p:nvPr/>
        </p:nvSpPr>
        <p:spPr bwMode="auto">
          <a:xfrm>
            <a:off x="2118179" y="4933036"/>
            <a:ext cx="77041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dirty="0" smtClean="0">
                <a:solidFill>
                  <a:srgbClr val="7C00A8"/>
                </a:solidFill>
              </a:rPr>
              <a:t>Au 1</a:t>
            </a:r>
            <a:r>
              <a:rPr lang="fr-FR" altLang="fr-FR" baseline="30000" dirty="0" smtClean="0">
                <a:solidFill>
                  <a:srgbClr val="7C00A8"/>
                </a:solidFill>
              </a:rPr>
              <a:t>er</a:t>
            </a:r>
            <a:r>
              <a:rPr lang="fr-FR" altLang="fr-FR" dirty="0" smtClean="0">
                <a:solidFill>
                  <a:srgbClr val="7C00A8"/>
                </a:solidFill>
              </a:rPr>
              <a:t> janvier 2024 le TB </a:t>
            </a:r>
            <a:r>
              <a:rPr lang="fr-FR" altLang="fr-FR" dirty="0">
                <a:solidFill>
                  <a:srgbClr val="7C00A8"/>
                </a:solidFill>
              </a:rPr>
              <a:t>brut ne peut être </a:t>
            </a:r>
            <a:r>
              <a:rPr lang="fr-FR" altLang="fr-FR" sz="2800" dirty="0">
                <a:solidFill>
                  <a:srgbClr val="7C00A8"/>
                </a:solidFill>
              </a:rPr>
              <a:t>&lt;</a:t>
            </a:r>
            <a:r>
              <a:rPr lang="fr-FR" altLang="fr-FR" dirty="0">
                <a:solidFill>
                  <a:srgbClr val="7C00A8"/>
                </a:solidFill>
              </a:rPr>
              <a:t> à l’indice majoré </a:t>
            </a:r>
            <a:r>
              <a:rPr lang="fr-FR" altLang="fr-FR" dirty="0" smtClean="0">
                <a:solidFill>
                  <a:srgbClr val="7C00A8"/>
                </a:solidFill>
              </a:rPr>
              <a:t>366 </a:t>
            </a:r>
            <a:r>
              <a:rPr lang="fr-FR" altLang="fr-FR" dirty="0">
                <a:solidFill>
                  <a:srgbClr val="7C00A8"/>
                </a:solidFill>
              </a:rPr>
              <a:t>= </a:t>
            </a:r>
            <a:r>
              <a:rPr lang="fr-FR" altLang="fr-FR" b="1" dirty="0" smtClean="0">
                <a:solidFill>
                  <a:srgbClr val="7C00A8"/>
                </a:solidFill>
              </a:rPr>
              <a:t>1.801,72 </a:t>
            </a:r>
            <a:r>
              <a:rPr lang="fr-FR" altLang="fr-FR" b="1" dirty="0">
                <a:solidFill>
                  <a:srgbClr val="7C00A8"/>
                </a:solidFill>
              </a:rPr>
              <a:t>€</a:t>
            </a:r>
            <a:endParaRPr lang="fr-FR" altLang="fr-FR" dirty="0">
              <a:solidFill>
                <a:srgbClr val="7C00A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45845" y="486228"/>
            <a:ext cx="3932237" cy="544286"/>
          </a:xfrm>
        </p:spPr>
        <p:txBody>
          <a:bodyPr/>
          <a:lstStyle/>
          <a:p>
            <a:r>
              <a:rPr lang="fr-FR" dirty="0" smtClean="0">
                <a:solidFill>
                  <a:srgbClr val="3A3A82"/>
                </a:solidFill>
              </a:rPr>
              <a:t>2 . Indemnité de résidence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54163" y="152111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>
              <a:buNone/>
            </a:pPr>
            <a:endParaRPr lang="fr-FR" altLang="fr-FR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79475" y="2760154"/>
            <a:ext cx="2836183" cy="1361903"/>
          </a:xfrm>
          <a:prstGeom prst="rect">
            <a:avLst/>
          </a:prstGeom>
          <a:solidFill>
            <a:srgbClr val="F5C9F4"/>
          </a:solidFill>
          <a:ln w="9525">
            <a:noFill/>
            <a:miter lim="800000"/>
            <a:headEnd/>
            <a:tailEnd/>
          </a:ln>
          <a:effectLst/>
        </p:spPr>
        <p:txBody>
          <a:bodyPr anchor="t" anchorCtr="1"/>
          <a:lstStyle/>
          <a:p>
            <a:pPr algn="ctr">
              <a:defRPr/>
            </a:pPr>
            <a:endParaRPr lang="fr-FR" dirty="0" smtClean="0">
              <a:solidFill>
                <a:srgbClr val="3333FF"/>
              </a:solidFill>
              <a:latin typeface="Trebuchet MS" pitchFamily="34" charset="0"/>
            </a:endParaRPr>
          </a:p>
          <a:p>
            <a:pPr algn="ctr">
              <a:defRPr/>
            </a:pPr>
            <a:r>
              <a:rPr lang="fr-FR" dirty="0" smtClean="0">
                <a:solidFill>
                  <a:srgbClr val="3333FF"/>
                </a:solidFill>
                <a:latin typeface="Trebuchet MS" pitchFamily="34" charset="0"/>
              </a:rPr>
              <a:t>En région Ile-de-France</a:t>
            </a:r>
            <a:endParaRPr lang="fr-FR" dirty="0">
              <a:solidFill>
                <a:srgbClr val="3333FF"/>
              </a:solidFill>
              <a:latin typeface="Trebuchet MS" pitchFamily="34" charset="0"/>
            </a:endParaRPr>
          </a:p>
          <a:p>
            <a:pPr algn="ctr">
              <a:defRPr/>
            </a:pPr>
            <a:r>
              <a:rPr lang="fr-FR" b="1" dirty="0" smtClean="0">
                <a:solidFill>
                  <a:srgbClr val="3333FF"/>
                </a:solidFill>
                <a:latin typeface="Trebuchet MS" pitchFamily="34" charset="0"/>
              </a:rPr>
              <a:t>IR = </a:t>
            </a:r>
            <a:r>
              <a:rPr lang="fr-FR" b="1" dirty="0">
                <a:solidFill>
                  <a:srgbClr val="3333FF"/>
                </a:solidFill>
                <a:latin typeface="Trebuchet MS" pitchFamily="34" charset="0"/>
              </a:rPr>
              <a:t>3% du </a:t>
            </a:r>
            <a:r>
              <a:rPr lang="fr-FR" b="1" dirty="0" smtClean="0">
                <a:solidFill>
                  <a:srgbClr val="3333FF"/>
                </a:solidFill>
                <a:latin typeface="Trebuchet MS" pitchFamily="34" charset="0"/>
              </a:rPr>
              <a:t>TB</a:t>
            </a: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fr-FR" sz="20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</a:br>
            <a:endParaRPr lang="fr-FR" sz="24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10" name="ZoneTexte 8"/>
          <p:cNvSpPr txBox="1">
            <a:spLocks noChangeArrowheads="1"/>
          </p:cNvSpPr>
          <p:nvPr/>
        </p:nvSpPr>
        <p:spPr bwMode="auto">
          <a:xfrm>
            <a:off x="5125414" y="1382203"/>
            <a:ext cx="6044349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100000"/>
              <a:buFont typeface="Wingdings" panose="05000000000000000000" pitchFamily="2" charset="2"/>
              <a:buChar char="q"/>
            </a:pPr>
            <a:r>
              <a:rPr lang="fr-FR" altLang="fr-FR" dirty="0">
                <a:solidFill>
                  <a:srgbClr val="3333FF"/>
                </a:solidFill>
              </a:rPr>
              <a:t> L’IR suit le sort du </a:t>
            </a:r>
            <a:r>
              <a:rPr lang="fr-FR" altLang="fr-FR" dirty="0" smtClean="0">
                <a:solidFill>
                  <a:srgbClr val="3333FF"/>
                </a:solidFill>
              </a:rPr>
              <a:t>TB </a:t>
            </a:r>
            <a:r>
              <a:rPr lang="fr-FR" altLang="fr-FR" dirty="0">
                <a:solidFill>
                  <a:srgbClr val="3333FF"/>
                </a:solidFill>
              </a:rPr>
              <a:t>: montant réduit à proportion de la baisse de rémunération pour quelque cause que ce soit (ex : temps partiel) - excepté le congé maladie 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100000"/>
              <a:buFont typeface="Wingdings" panose="05000000000000000000" pitchFamily="2" charset="2"/>
              <a:buChar char="q"/>
            </a:pPr>
            <a:r>
              <a:rPr lang="fr-FR" altLang="fr-FR" dirty="0">
                <a:solidFill>
                  <a:srgbClr val="3333FF"/>
                </a:solidFill>
              </a:rPr>
              <a:t> IR ne peut être </a:t>
            </a:r>
            <a:r>
              <a:rPr lang="fr-FR" altLang="fr-FR" sz="2800" dirty="0">
                <a:solidFill>
                  <a:srgbClr val="3333FF"/>
                </a:solidFill>
              </a:rPr>
              <a:t>&lt; </a:t>
            </a:r>
            <a:r>
              <a:rPr lang="fr-FR" altLang="fr-FR" dirty="0">
                <a:solidFill>
                  <a:srgbClr val="3333FF"/>
                </a:solidFill>
              </a:rPr>
              <a:t>à celle correspondant à l’indice majoré </a:t>
            </a:r>
            <a:r>
              <a:rPr lang="fr-FR" altLang="fr-FR" dirty="0" smtClean="0">
                <a:solidFill>
                  <a:srgbClr val="3333FF"/>
                </a:solidFill>
              </a:rPr>
              <a:t>366</a:t>
            </a:r>
            <a:endParaRPr lang="fr-FR" altLang="fr-FR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dirty="0">
                <a:solidFill>
                  <a:srgbClr val="3333FF"/>
                </a:solidFill>
              </a:rPr>
              <a:t> = </a:t>
            </a:r>
            <a:r>
              <a:rPr lang="fr-FR" altLang="fr-FR" b="1" dirty="0" smtClean="0">
                <a:solidFill>
                  <a:srgbClr val="7C00A8"/>
                </a:solidFill>
              </a:rPr>
              <a:t>54,05</a:t>
            </a:r>
            <a:r>
              <a:rPr lang="fr-FR" altLang="fr-FR" b="1" dirty="0">
                <a:solidFill>
                  <a:srgbClr val="7C00A8"/>
                </a:solidFill>
              </a:rPr>
              <a:t> €uros</a:t>
            </a:r>
            <a:r>
              <a:rPr lang="fr-FR" altLang="fr-FR" dirty="0">
                <a:solidFill>
                  <a:srgbClr val="7C00A8"/>
                </a:solidFill>
              </a:rPr>
              <a:t> </a:t>
            </a:r>
            <a:r>
              <a:rPr lang="fr-FR" altLang="fr-FR" dirty="0" smtClean="0">
                <a:solidFill>
                  <a:srgbClr val="3333FF"/>
                </a:solidFill>
              </a:rPr>
              <a:t>à compter du 1</a:t>
            </a:r>
            <a:r>
              <a:rPr lang="fr-FR" altLang="fr-FR" baseline="30000" dirty="0" smtClean="0">
                <a:solidFill>
                  <a:srgbClr val="3333FF"/>
                </a:solidFill>
              </a:rPr>
              <a:t>er</a:t>
            </a:r>
            <a:r>
              <a:rPr lang="fr-FR" altLang="fr-FR" dirty="0" smtClean="0">
                <a:solidFill>
                  <a:srgbClr val="3333FF"/>
                </a:solidFill>
              </a:rPr>
              <a:t> janvier 2024</a:t>
            </a:r>
            <a:endParaRPr lang="fr-FR" altLang="fr-FR" sz="1800" dirty="0"/>
          </a:p>
        </p:txBody>
      </p:sp>
    </p:spTree>
    <p:extLst>
      <p:ext uri="{BB962C8B-B14F-4D97-AF65-F5344CB8AC3E}">
        <p14:creationId xmlns:p14="http://schemas.microsoft.com/office/powerpoint/2010/main" val="344064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3 . Supplément familial de traitement - SFT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0965" y="1717980"/>
            <a:ext cx="102766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Le SFT est composé d’une part fixe et d’une part variable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252108" y="2503793"/>
            <a:ext cx="3600450" cy="1079500"/>
          </a:xfrm>
          <a:prstGeom prst="rect">
            <a:avLst/>
          </a:prstGeom>
          <a:solidFill>
            <a:srgbClr val="F5C9F4"/>
          </a:solidFill>
          <a:ln w="9525">
            <a:noFill/>
            <a:miter lim="800000"/>
            <a:headEnd/>
            <a:tailEnd/>
          </a:ln>
          <a:effectLst/>
        </p:spPr>
        <p:txBody>
          <a:bodyPr anchorCtr="1"/>
          <a:lstStyle/>
          <a:p>
            <a:pPr algn="ctr"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part fixe </a:t>
            </a:r>
          </a:p>
          <a:p>
            <a:pPr algn="ctr">
              <a:defRPr/>
            </a:pPr>
            <a:r>
              <a:rPr lang="fr-FR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suivant le nb d’</a:t>
            </a:r>
            <a:r>
              <a:rPr lang="fr-FR" b="1" kern="0" cap="small" dirty="0">
                <a:solidFill>
                  <a:srgbClr val="7C00A8"/>
                </a:solidFill>
                <a:latin typeface="Trebuchet MS" pitchFamily="34" charset="0"/>
                <a:ea typeface="+mj-ea"/>
                <a:cs typeface="+mj-cs"/>
              </a:rPr>
              <a:t>enfants à charge  </a:t>
            </a:r>
            <a:r>
              <a:rPr lang="fr-FR" i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(sans considération de l’indice)</a:t>
            </a: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r>
              <a:rPr lang="fr-FR" sz="20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</a:br>
            <a:endParaRPr lang="fr-FR" sz="24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550965" y="3651593"/>
            <a:ext cx="9642593" cy="289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Notion d’enfant à charge :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dirty="0">
                <a:solidFill>
                  <a:srgbClr val="3333FF"/>
                </a:solidFill>
              </a:rPr>
              <a:t> </a:t>
            </a:r>
            <a:r>
              <a:rPr lang="fr-FR" altLang="fr-FR" sz="1800" dirty="0">
                <a:solidFill>
                  <a:srgbClr val="3333FF"/>
                </a:solidFill>
              </a:rPr>
              <a:t>Assurer la </a:t>
            </a:r>
            <a:r>
              <a:rPr lang="fr-FR" altLang="fr-FR" sz="1800" b="1" dirty="0">
                <a:solidFill>
                  <a:srgbClr val="3333FF"/>
                </a:solidFill>
              </a:rPr>
              <a:t>charge effective et permanente </a:t>
            </a:r>
            <a:r>
              <a:rPr lang="fr-FR" altLang="fr-FR" sz="1800" dirty="0">
                <a:solidFill>
                  <a:srgbClr val="3333FF"/>
                </a:solidFill>
              </a:rPr>
              <a:t>de l’enfant : logement, nourriture, habillement, éducation, etc. (</a:t>
            </a:r>
            <a:r>
              <a:rPr lang="fr-FR" altLang="fr-FR" sz="1800" dirty="0">
                <a:solidFill>
                  <a:srgbClr val="3333FF"/>
                </a:solidFill>
                <a:latin typeface="Arial" panose="020B0604020202020204" pitchFamily="34" charset="0"/>
              </a:rPr>
              <a:t>≠</a:t>
            </a:r>
            <a:r>
              <a:rPr lang="fr-FR" altLang="fr-FR" sz="1800" dirty="0">
                <a:solidFill>
                  <a:srgbClr val="3333FF"/>
                </a:solidFill>
              </a:rPr>
              <a:t> de la simple notion de charge financière – pension alimentaire)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sz="1800" dirty="0">
                <a:solidFill>
                  <a:srgbClr val="3333FF"/>
                </a:solidFill>
              </a:rPr>
              <a:t> Aucun lien de filiation nécessaire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sz="1800" dirty="0">
                <a:solidFill>
                  <a:srgbClr val="3333FF"/>
                </a:solidFill>
              </a:rPr>
              <a:t> Condition d’âge : </a:t>
            </a:r>
            <a:r>
              <a:rPr lang="fr-FR" altLang="fr-FR" sz="1800" u="sng" dirty="0">
                <a:solidFill>
                  <a:srgbClr val="3333FF"/>
                </a:solidFill>
              </a:rPr>
              <a:t>tout enfant jusqu’au moment où il atteint l’âge de 20 ans</a:t>
            </a:r>
            <a:r>
              <a:rPr lang="fr-FR" altLang="fr-FR" sz="1800" dirty="0">
                <a:solidFill>
                  <a:srgbClr val="3333FF"/>
                </a:solidFill>
              </a:rPr>
              <a:t>, et dont l’éventuelle rémunération ≤ 55% du SMIC</a:t>
            </a:r>
            <a:endParaRPr lang="fr-FR" altLang="fr-FR" sz="1800" dirty="0"/>
          </a:p>
        </p:txBody>
      </p:sp>
    </p:spTree>
    <p:extLst>
      <p:ext uri="{BB962C8B-B14F-4D97-AF65-F5344CB8AC3E}">
        <p14:creationId xmlns:p14="http://schemas.microsoft.com/office/powerpoint/2010/main" val="4470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601765" y="4432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>
                <a:solidFill>
                  <a:srgbClr val="3A3A82"/>
                </a:solidFill>
              </a:rPr>
              <a:t>3 . Supplément familial de traitement - SFT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3830184" y="1908175"/>
            <a:ext cx="3457575" cy="86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Ctr="1"/>
          <a:lstStyle/>
          <a:p>
            <a:pPr>
              <a:defRPr/>
            </a:pPr>
            <a:r>
              <a:rPr lang="fr-FR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    part variable</a:t>
            </a:r>
          </a:p>
          <a:p>
            <a:pPr>
              <a:defRPr/>
            </a:pPr>
            <a:r>
              <a:rPr lang="fr-FR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en fonction du </a:t>
            </a:r>
            <a:r>
              <a:rPr lang="fr-FR" kern="0" cap="small" dirty="0" smtClean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TB</a:t>
            </a:r>
            <a:endParaRPr lang="fr-FR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r>
              <a:rPr lang="fr-FR" sz="20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</a:b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</a:p>
        </p:txBody>
      </p:sp>
      <p:sp>
        <p:nvSpPr>
          <p:cNvPr id="11" name="Flèche courbée vers la droite 10"/>
          <p:cNvSpPr/>
          <p:nvPr/>
        </p:nvSpPr>
        <p:spPr>
          <a:xfrm rot="19515967">
            <a:off x="3340269" y="2641599"/>
            <a:ext cx="719138" cy="1152525"/>
          </a:xfrm>
          <a:prstGeom prst="curvedRightArrow">
            <a:avLst>
              <a:gd name="adj1" fmla="val 25000"/>
              <a:gd name="adj2" fmla="val 50000"/>
              <a:gd name="adj3" fmla="val 44973"/>
            </a:avLst>
          </a:prstGeom>
          <a:solidFill>
            <a:srgbClr val="7C00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ZoneTexte 8"/>
          <p:cNvSpPr txBox="1">
            <a:spLocks noChangeArrowheads="1"/>
          </p:cNvSpPr>
          <p:nvPr/>
        </p:nvSpPr>
        <p:spPr bwMode="auto">
          <a:xfrm>
            <a:off x="4323669" y="2911170"/>
            <a:ext cx="36004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7C00A8"/>
              </a:solidFill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1800" i="1" dirty="0">
                <a:solidFill>
                  <a:srgbClr val="7C00A8"/>
                </a:solidFill>
              </a:rPr>
              <a:t>En fonction de </a:t>
            </a:r>
            <a:r>
              <a:rPr lang="fr-FR" altLang="fr-FR" sz="1800" i="1" dirty="0" smtClean="0">
                <a:solidFill>
                  <a:srgbClr val="7C00A8"/>
                </a:solidFill>
              </a:rPr>
              <a:t>l’indice majoré </a:t>
            </a:r>
            <a:r>
              <a:rPr lang="fr-FR" altLang="fr-FR" sz="1800" i="1" dirty="0">
                <a:solidFill>
                  <a:srgbClr val="7C00A8"/>
                </a:solidFill>
              </a:rPr>
              <a:t>du point</a:t>
            </a:r>
            <a:endParaRPr lang="fr-FR" altLang="fr-FR" sz="1800" i="1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dirty="0">
              <a:solidFill>
                <a:srgbClr val="3333FF"/>
              </a:solidFill>
            </a:endParaRPr>
          </a:p>
        </p:txBody>
      </p:sp>
      <p:sp>
        <p:nvSpPr>
          <p:cNvPr id="13" name="ZoneTexte 8"/>
          <p:cNvSpPr txBox="1">
            <a:spLocks noChangeArrowheads="1"/>
          </p:cNvSpPr>
          <p:nvPr/>
        </p:nvSpPr>
        <p:spPr bwMode="auto">
          <a:xfrm>
            <a:off x="3960699" y="4035704"/>
            <a:ext cx="3196544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7C00A8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Indices majorés mini/maxi :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dirty="0">
                <a:solidFill>
                  <a:srgbClr val="3333FF"/>
                </a:solidFill>
              </a:rPr>
              <a:t> </a:t>
            </a:r>
            <a:r>
              <a:rPr lang="fr-FR" altLang="fr-FR" sz="1800" dirty="0">
                <a:solidFill>
                  <a:srgbClr val="3333FF"/>
                </a:solidFill>
              </a:rPr>
              <a:t>Indice plancher : </a:t>
            </a:r>
            <a:r>
              <a:rPr lang="fr-FR" altLang="fr-FR" sz="1800" dirty="0" smtClean="0">
                <a:solidFill>
                  <a:srgbClr val="3333FF"/>
                </a:solidFill>
              </a:rPr>
              <a:t>454</a:t>
            </a:r>
            <a:endParaRPr lang="fr-FR" altLang="fr-FR" sz="18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sz="1800" dirty="0">
                <a:solidFill>
                  <a:srgbClr val="3333FF"/>
                </a:solidFill>
              </a:rPr>
              <a:t> Indice plafond : </a:t>
            </a:r>
            <a:r>
              <a:rPr lang="fr-FR" altLang="fr-FR" sz="1800" dirty="0" smtClean="0">
                <a:solidFill>
                  <a:srgbClr val="3333FF"/>
                </a:solidFill>
              </a:rPr>
              <a:t>722</a:t>
            </a:r>
            <a:endParaRPr lang="fr-FR" altLang="fr-FR" sz="18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59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8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1765" y="4432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>
                <a:solidFill>
                  <a:srgbClr val="3A3A82"/>
                </a:solidFill>
              </a:rPr>
              <a:t>3 . Supplément familial de traitement - SFT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1765" y="1652665"/>
            <a:ext cx="42236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rgbClr val="3A3A82"/>
                </a:solidFill>
                <a:latin typeface="+mj-lt"/>
                <a:ea typeface="+mj-ea"/>
                <a:cs typeface="+mj-cs"/>
              </a:rPr>
              <a:t>Montants</a:t>
            </a:r>
            <a:r>
              <a:rPr lang="fr-FR" dirty="0" smtClean="0"/>
              <a:t>: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173275"/>
              </p:ext>
            </p:extLst>
          </p:nvPr>
        </p:nvGraphicFramePr>
        <p:xfrm>
          <a:off x="1223282" y="2306299"/>
          <a:ext cx="8569326" cy="3645213"/>
        </p:xfrm>
        <a:graphic>
          <a:graphicData uri="http://schemas.openxmlformats.org/drawingml/2006/table">
            <a:tbl>
              <a:tblPr/>
              <a:tblGrid>
                <a:gridCol w="2823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6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6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65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65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01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Nombre d’enfants à charge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Part fixe mensuelle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Part variable mensuelle en </a:t>
                      </a:r>
                      <a:r>
                        <a:rPr lang="fr-FR" sz="1600" dirty="0" smtClean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% du </a:t>
                      </a:r>
                      <a:r>
                        <a:rPr lang="fr-FR" sz="1600" dirty="0" smtClean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TB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Montant plancher (indice majoré </a:t>
                      </a:r>
                      <a:r>
                        <a:rPr lang="fr-FR" sz="1600" dirty="0" smtClean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454)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Montant plafond (indice majoré </a:t>
                      </a:r>
                      <a:r>
                        <a:rPr lang="fr-FR" sz="1600" dirty="0" smtClean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722)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2,29 </a:t>
                      </a: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2,29 €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2,29 €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10,67 </a:t>
                      </a: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3%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77,71 </a:t>
                      </a: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117,29 </a:t>
                      </a: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3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15,24 </a:t>
                      </a: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8%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194,03 </a:t>
                      </a: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299,57 </a:t>
                      </a: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Par enfant au-delà du 3</a:t>
                      </a:r>
                      <a:r>
                        <a:rPr lang="fr-FR" sz="1600" baseline="30000" dirty="0">
                          <a:solidFill>
                            <a:srgbClr val="3333FF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ème</a:t>
                      </a:r>
                      <a:endParaRPr lang="fr-FR" sz="1600" dirty="0">
                        <a:solidFill>
                          <a:srgbClr val="3333FF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4,57 </a:t>
                      </a: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6%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138,66 </a:t>
                      </a: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217,82 </a:t>
                      </a:r>
                      <a:r>
                        <a:rPr lang="fr-FR" sz="1600" b="1" dirty="0">
                          <a:solidFill>
                            <a:srgbClr val="7C00A8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€</a:t>
                      </a:r>
                      <a:endParaRPr lang="fr-FR" sz="1600" b="1" dirty="0">
                        <a:solidFill>
                          <a:srgbClr val="7C00A8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273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9</a:t>
            </a:fld>
            <a:endParaRPr lang="fr-FR"/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7CDD6F-1800-42C2-8547-6FAF9EF96866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01765" y="4432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>
                <a:solidFill>
                  <a:srgbClr val="3A3A82"/>
                </a:solidFill>
              </a:rPr>
              <a:t>3 . Supplément familial de traitement - SFT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11" name="ZoneTexte 8"/>
          <p:cNvSpPr txBox="1">
            <a:spLocks noChangeArrowheads="1"/>
          </p:cNvSpPr>
          <p:nvPr/>
        </p:nvSpPr>
        <p:spPr bwMode="auto">
          <a:xfrm>
            <a:off x="804965" y="1768780"/>
            <a:ext cx="10515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Principe de non-cumul :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endParaRPr lang="fr-FR" altLang="fr-FR" sz="18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SFT non cumulable avec un avantage de même nature accordé pour un même enfant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1800" i="1" dirty="0">
                <a:solidFill>
                  <a:srgbClr val="3333FF"/>
                </a:solidFill>
                <a:sym typeface="Wingdings" panose="05000000000000000000" pitchFamily="2" charset="2"/>
              </a:rPr>
              <a:t> </a:t>
            </a:r>
            <a:r>
              <a:rPr lang="fr-FR" altLang="fr-FR" sz="1800" i="1" dirty="0">
                <a:solidFill>
                  <a:srgbClr val="3333FF"/>
                </a:solidFill>
              </a:rPr>
              <a:t>Pour des parents agents publics tous les deux, désignation du bénéficiaire parmi les 2</a:t>
            </a:r>
            <a:endParaRPr lang="fr-FR" altLang="fr-FR" sz="1800" dirty="0"/>
          </a:p>
        </p:txBody>
      </p:sp>
      <p:sp>
        <p:nvSpPr>
          <p:cNvPr id="12" name="ZoneTexte 8"/>
          <p:cNvSpPr txBox="1">
            <a:spLocks noChangeArrowheads="1"/>
          </p:cNvSpPr>
          <p:nvPr/>
        </p:nvSpPr>
        <p:spPr bwMode="auto">
          <a:xfrm>
            <a:off x="804965" y="3500722"/>
            <a:ext cx="9796463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Incidence du temps de travail :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7C00A8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r>
              <a:rPr lang="fr-FR" altLang="fr-FR" sz="1800" i="1" dirty="0">
                <a:solidFill>
                  <a:srgbClr val="7C00A8"/>
                </a:solidFill>
              </a:rPr>
              <a:t>Temps non complet : </a:t>
            </a:r>
            <a:r>
              <a:rPr lang="fr-FR" altLang="fr-FR" sz="1800" dirty="0">
                <a:solidFill>
                  <a:srgbClr val="3333FF"/>
                </a:solidFill>
              </a:rPr>
              <a:t>SFT versé au </a:t>
            </a:r>
            <a:r>
              <a:rPr lang="fr-FR" altLang="fr-FR" sz="1800" i="1" dirty="0">
                <a:solidFill>
                  <a:srgbClr val="3333FF"/>
                </a:solidFill>
              </a:rPr>
              <a:t>prorata </a:t>
            </a:r>
            <a:r>
              <a:rPr lang="fr-FR" altLang="fr-FR" sz="1800" dirty="0">
                <a:solidFill>
                  <a:srgbClr val="3333FF"/>
                </a:solidFill>
              </a:rPr>
              <a:t>du nb d’heures de services de l’emploi rapportées à la durée légale de travail (Ex : 25 heures hebdomadaires </a:t>
            </a:r>
            <a:r>
              <a:rPr lang="fr-FR" altLang="fr-FR" sz="1800" dirty="0">
                <a:solidFill>
                  <a:srgbClr val="3333FF"/>
                </a:solidFill>
                <a:sym typeface="Wingdings" panose="05000000000000000000" pitchFamily="2" charset="2"/>
              </a:rPr>
              <a:t>=&gt; 25/35</a:t>
            </a:r>
            <a:r>
              <a:rPr lang="fr-FR" altLang="fr-FR" sz="1800" baseline="30000" dirty="0">
                <a:solidFill>
                  <a:srgbClr val="3333FF"/>
                </a:solidFill>
                <a:sym typeface="Wingdings" panose="05000000000000000000" pitchFamily="2" charset="2"/>
              </a:rPr>
              <a:t>ème</a:t>
            </a:r>
            <a:r>
              <a:rPr lang="fr-FR" altLang="fr-FR" sz="1800" dirty="0">
                <a:solidFill>
                  <a:srgbClr val="3333FF"/>
                </a:solidFill>
                <a:sym typeface="Wingdings" panose="05000000000000000000" pitchFamily="2" charset="2"/>
              </a:rPr>
              <a:t>). 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3333FF"/>
                </a:solidFill>
                <a:sym typeface="Wingdings" panose="05000000000000000000" pitchFamily="2" charset="2"/>
              </a:rPr>
              <a:t> </a:t>
            </a:r>
            <a:r>
              <a:rPr lang="fr-FR" altLang="fr-FR" sz="1800" dirty="0">
                <a:solidFill>
                  <a:srgbClr val="3333FF"/>
                </a:solidFill>
              </a:rPr>
              <a:t>Mais pas de prorata pour l'élément fixe versé pour un enfant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endParaRPr lang="fr-FR" altLang="fr-FR" sz="18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r>
              <a:rPr lang="fr-FR" altLang="fr-FR" sz="1800" i="1" dirty="0">
                <a:solidFill>
                  <a:srgbClr val="7C00A8"/>
                </a:solidFill>
              </a:rPr>
              <a:t>Temps partiel : </a:t>
            </a:r>
            <a:r>
              <a:rPr lang="fr-FR" altLang="fr-FR" sz="1800" dirty="0">
                <a:solidFill>
                  <a:srgbClr val="3333FF"/>
                </a:solidFill>
              </a:rPr>
              <a:t>SFT calculé  en fonction  de  la  quotité  de  traitement  perçu, 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à  l'exception  de  l'élément  fixe  perçu  pour  un  enfant,  qui 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n’est pas proratisé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None/>
            </a:pPr>
            <a:endParaRPr lang="fr-FR" altLang="fr-FR" sz="1800" dirty="0"/>
          </a:p>
        </p:txBody>
      </p:sp>
    </p:spTree>
    <p:extLst>
      <p:ext uri="{BB962C8B-B14F-4D97-AF65-F5344CB8AC3E}">
        <p14:creationId xmlns:p14="http://schemas.microsoft.com/office/powerpoint/2010/main" val="3299199935"/>
      </p:ext>
    </p:extLst>
  </p:cSld>
  <p:clrMapOvr>
    <a:masterClrMapping/>
  </p:clrMapOvr>
</p:sld>
</file>

<file path=ppt/theme/theme1.xml><?xml version="1.0" encoding="utf-8"?>
<a:theme xmlns:a="http://schemas.openxmlformats.org/drawingml/2006/main" name="Mne template 202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ne">
      <a:majorFont>
        <a:latin typeface="League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>
            <a:lumMod val="60000"/>
            <a:lumOff val="40000"/>
            <a:alpha val="1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ne template 2024" id="{6A27E261-E5D3-4C82-9262-E8724057D416}" vid="{DBA51533-9ECE-4D7B-9C2C-70DF723BF45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</TotalTime>
  <Words>815</Words>
  <Application>Microsoft Office PowerPoint</Application>
  <PresentationFormat>Grand écran</PresentationFormat>
  <Paragraphs>176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Courier New</vt:lpstr>
      <vt:lpstr>Lato Bold</vt:lpstr>
      <vt:lpstr>League Gothic</vt:lpstr>
      <vt:lpstr>Times New Roman</vt:lpstr>
      <vt:lpstr>Trebuchet MS</vt:lpstr>
      <vt:lpstr>Wingdings</vt:lpstr>
      <vt:lpstr>Mne template 2024</vt:lpstr>
      <vt:lpstr>Rémunération: De quoi se compose-t-elle?</vt:lpstr>
      <vt:lpstr>SOMMAIRE</vt:lpstr>
      <vt:lpstr>Traitement brut - TB</vt:lpstr>
      <vt:lpstr>Traitement brut est basé par référence des indices bruts et majorés de la fonction publique d’Etat (FPE)</vt:lpstr>
      <vt:lpstr>2 . Indemnité de résidence</vt:lpstr>
      <vt:lpstr>3 . Supplément familial de traitement - SFT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Michalik Marine</dc:creator>
  <cp:lastModifiedBy>Sylvia Fehrentz</cp:lastModifiedBy>
  <cp:revision>61</cp:revision>
  <dcterms:created xsi:type="dcterms:W3CDTF">2024-06-19T13:07:57Z</dcterms:created>
  <dcterms:modified xsi:type="dcterms:W3CDTF">2025-06-20T08:25:07Z</dcterms:modified>
</cp:coreProperties>
</file>