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6" r:id="rId4"/>
    <p:sldId id="262" r:id="rId5"/>
    <p:sldId id="287" r:id="rId6"/>
    <p:sldId id="290" r:id="rId7"/>
    <p:sldId id="291" r:id="rId8"/>
    <p:sldId id="292" r:id="rId9"/>
    <p:sldId id="293" r:id="rId10"/>
    <p:sldId id="295" r:id="rId11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  <p14:sldId id="290"/>
            <p14:sldId id="291"/>
            <p14:sldId id="292"/>
            <p14:sldId id="293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CEC3"/>
    <a:srgbClr val="CBEDDD"/>
    <a:srgbClr val="EAFCEA"/>
    <a:srgbClr val="D5FFF5"/>
    <a:srgbClr val="E7FFFF"/>
    <a:srgbClr val="CCFFFF"/>
    <a:srgbClr val="66FFCC"/>
    <a:srgbClr val="0099FF"/>
    <a:srgbClr val="6DC5D7"/>
    <a:srgbClr val="F2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20/06/2025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2400409"/>
          </a:xfrm>
        </p:spPr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3A3A82"/>
                </a:solidFill>
              </a:rPr>
              <a:t>Frais de déplacements temporaires –&gt; frais de mission :</a:t>
            </a:r>
            <a:br>
              <a:rPr lang="fr-FR" sz="6000" dirty="0" smtClean="0">
                <a:solidFill>
                  <a:srgbClr val="3A3A82"/>
                </a:solidFill>
              </a:rPr>
            </a:br>
            <a:r>
              <a:rPr lang="fr-FR" sz="6000" dirty="0">
                <a:solidFill>
                  <a:srgbClr val="3A3A82"/>
                </a:solidFill>
              </a:rPr>
              <a:t/>
            </a:r>
            <a:br>
              <a:rPr lang="fr-FR" sz="6000" dirty="0">
                <a:solidFill>
                  <a:srgbClr val="3A3A82"/>
                </a:solidFill>
              </a:rPr>
            </a:br>
            <a:r>
              <a:rPr lang="fr-FR" sz="6000" dirty="0" smtClean="0">
                <a:solidFill>
                  <a:srgbClr val="3A3A82"/>
                </a:solidFill>
              </a:rPr>
              <a:t>Comment obtenir le remboursement?</a:t>
            </a:r>
            <a:endParaRPr lang="fr-FR" sz="6000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fld id="{CE402512-3676-4E20-91AE-24149F4DD47E}" type="datetime4">
              <a:rPr lang="fr-FR" sz="240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20 juin 2025</a:t>
            </a:fld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10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09351" y="892233"/>
            <a:ext cx="903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Procédure de demande d’avances sur les frais de mission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ZoneTexte 9"/>
          <p:cNvSpPr txBox="1">
            <a:spLocks noChangeArrowheads="1"/>
          </p:cNvSpPr>
          <p:nvPr/>
        </p:nvSpPr>
        <p:spPr bwMode="auto">
          <a:xfrm>
            <a:off x="1252281" y="1912144"/>
            <a:ext cx="3959225" cy="1138773"/>
          </a:xfrm>
          <a:prstGeom prst="rect">
            <a:avLst/>
          </a:prstGeom>
          <a:solidFill>
            <a:srgbClr val="5ECEC3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Demande motivée auprès du service ADFI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3333FF"/>
              </a:solidFill>
            </a:endParaRPr>
          </a:p>
        </p:txBody>
      </p:sp>
      <p:cxnSp>
        <p:nvCxnSpPr>
          <p:cNvPr id="9" name="Connecteur droit avec flèche 8"/>
          <p:cNvCxnSpPr/>
          <p:nvPr/>
        </p:nvCxnSpPr>
        <p:spPr>
          <a:xfrm flipV="1">
            <a:off x="5858426" y="2343150"/>
            <a:ext cx="727075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7783108" y="4295602"/>
            <a:ext cx="3092450" cy="8318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Décision d’opportunité dans son principe et son montant au cas par cas</a:t>
            </a:r>
            <a:endParaRPr lang="fr-FR" altLang="fr-FR" sz="1600" i="1" dirty="0">
              <a:solidFill>
                <a:srgbClr val="3333FF"/>
              </a:solidFill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9329333" y="3032806"/>
            <a:ext cx="0" cy="64770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7712205" y="1912144"/>
            <a:ext cx="3113088" cy="862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600" i="1" dirty="0" smtClean="0">
              <a:solidFill>
                <a:srgbClr val="7C00A8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800" i="1" dirty="0" smtClean="0">
                <a:solidFill>
                  <a:srgbClr val="7C00A8"/>
                </a:solidFill>
              </a:rPr>
              <a:t>Transmission à la DGS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600" i="1" dirty="0">
              <a:solidFill>
                <a:srgbClr val="7C00A8"/>
              </a:solidFill>
            </a:endParaRPr>
          </a:p>
        </p:txBody>
      </p:sp>
      <p:sp>
        <p:nvSpPr>
          <p:cNvPr id="13" name="ZoneTexte 9"/>
          <p:cNvSpPr txBox="1">
            <a:spLocks noChangeArrowheads="1"/>
          </p:cNvSpPr>
          <p:nvPr/>
        </p:nvSpPr>
        <p:spPr bwMode="auto">
          <a:xfrm>
            <a:off x="1332546" y="4295602"/>
            <a:ext cx="3092450" cy="831850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i="1" dirty="0">
                <a:solidFill>
                  <a:srgbClr val="3333FF"/>
                </a:solidFill>
              </a:rPr>
              <a:t>Si accord </a:t>
            </a:r>
            <a:r>
              <a:rPr lang="fr-FR" altLang="fr-FR" sz="1600" i="1" dirty="0">
                <a:solidFill>
                  <a:srgbClr val="3333FF"/>
                </a:solidFill>
                <a:sym typeface="Wingdings" panose="05000000000000000000" pitchFamily="2" charset="2"/>
              </a:rPr>
              <a:t> avance plafonnée à </a:t>
            </a:r>
            <a:r>
              <a:rPr lang="fr-FR" altLang="fr-FR" sz="1600" i="1" dirty="0" smtClean="0">
                <a:solidFill>
                  <a:srgbClr val="3333FF"/>
                </a:solidFill>
                <a:sym typeface="Wingdings" panose="05000000000000000000" pitchFamily="2" charset="2"/>
              </a:rPr>
              <a:t>75% </a:t>
            </a:r>
            <a:r>
              <a:rPr lang="fr-FR" altLang="fr-FR" sz="1600" i="1" dirty="0">
                <a:solidFill>
                  <a:srgbClr val="3333FF"/>
                </a:solidFill>
                <a:sym typeface="Wingdings" panose="05000000000000000000" pitchFamily="2" charset="2"/>
              </a:rPr>
              <a:t>des sommes estimées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600" i="1" dirty="0">
              <a:solidFill>
                <a:srgbClr val="3333FF"/>
              </a:solidFill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flipH="1">
            <a:off x="5858426" y="4711527"/>
            <a:ext cx="728662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204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Définition de l’agent en mission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0965" y="1554718"/>
            <a:ext cx="1124712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fr-FR" altLang="fr-FR" sz="1050" dirty="0" smtClean="0"/>
          </a:p>
          <a:p>
            <a:pPr marL="0" indent="0" algn="ctr">
              <a:buNone/>
            </a:pPr>
            <a:r>
              <a:rPr lang="fr-FR" sz="40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Agent en service, muni d’un ordre de mission, qui se déplace pour les besoins de service</a:t>
            </a:r>
          </a:p>
          <a:p>
            <a:pPr marL="457200" lvl="1" indent="0" algn="just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2008487" y="2974299"/>
            <a:ext cx="528235" cy="756088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9316540" y="2974299"/>
            <a:ext cx="520634" cy="858372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ZoneTexte 9"/>
          <p:cNvSpPr txBox="1">
            <a:spLocks noChangeArrowheads="1"/>
          </p:cNvSpPr>
          <p:nvPr/>
        </p:nvSpPr>
        <p:spPr bwMode="auto">
          <a:xfrm>
            <a:off x="436660" y="3989048"/>
            <a:ext cx="3671888" cy="1154113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dirty="0">
                <a:solidFill>
                  <a:srgbClr val="7C00A8"/>
                </a:solidFill>
                <a:sym typeface="Wingdings" panose="05000000000000000000" pitchFamily="2" charset="2"/>
              </a:rPr>
              <a:t>Hors de sa résidence administrative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700" dirty="0">
              <a:solidFill>
                <a:srgbClr val="3333FF"/>
              </a:solidFill>
            </a:endParaRPr>
          </a:p>
        </p:txBody>
      </p:sp>
      <p:sp>
        <p:nvSpPr>
          <p:cNvPr id="12" name="ZoneTexte 8"/>
          <p:cNvSpPr txBox="1">
            <a:spLocks noChangeArrowheads="1"/>
          </p:cNvSpPr>
          <p:nvPr/>
        </p:nvSpPr>
        <p:spPr bwMode="auto">
          <a:xfrm>
            <a:off x="7740913" y="3989048"/>
            <a:ext cx="3671888" cy="1154113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700" dirty="0">
              <a:solidFill>
                <a:srgbClr val="3333FF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dirty="0">
                <a:solidFill>
                  <a:srgbClr val="7C00A8"/>
                </a:solidFill>
                <a:sym typeface="Wingdings" panose="05000000000000000000" pitchFamily="2" charset="2"/>
              </a:rPr>
              <a:t>Hors de sa résidence familiale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700" dirty="0">
              <a:solidFill>
                <a:srgbClr val="3333FF"/>
              </a:solidFill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700" dirty="0">
              <a:solidFill>
                <a:srgbClr val="3333FF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808765" y="4212161"/>
            <a:ext cx="1150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ET</a:t>
            </a:r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 le début de la mission</a:t>
            </a:r>
            <a:endParaRPr lang="fr-FR" dirty="0"/>
          </a:p>
        </p:txBody>
      </p:sp>
      <p:sp>
        <p:nvSpPr>
          <p:cNvPr id="18" name="ZoneTexte 4"/>
          <p:cNvSpPr txBox="1">
            <a:spLocks noChangeArrowheads="1"/>
          </p:cNvSpPr>
          <p:nvPr/>
        </p:nvSpPr>
        <p:spPr bwMode="auto">
          <a:xfrm>
            <a:off x="4728471" y="1554163"/>
            <a:ext cx="2160587" cy="646112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  <a:sym typeface="Wingdings" panose="05000000000000000000" pitchFamily="2" charset="2"/>
              </a:rPr>
              <a:t>Ordre de mission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b="1" dirty="0">
              <a:solidFill>
                <a:srgbClr val="3333FF"/>
              </a:solidFill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7687174" y="1616075"/>
            <a:ext cx="2581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i="1" dirty="0">
                <a:solidFill>
                  <a:srgbClr val="7C00A8"/>
                </a:solidFill>
              </a:rPr>
              <a:t>individuel ou collectif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i="1" dirty="0">
                <a:solidFill>
                  <a:srgbClr val="7C00A8"/>
                </a:solidFill>
              </a:rPr>
              <a:t>ponctuel ou permanent</a:t>
            </a:r>
          </a:p>
        </p:txBody>
      </p:sp>
      <p:sp>
        <p:nvSpPr>
          <p:cNvPr id="20" name="Flèche vers le bas 19"/>
          <p:cNvSpPr/>
          <p:nvPr/>
        </p:nvSpPr>
        <p:spPr>
          <a:xfrm>
            <a:off x="5592864" y="2316972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1" name="Rectangle 8"/>
          <p:cNvSpPr>
            <a:spLocks noChangeArrowheads="1"/>
          </p:cNvSpPr>
          <p:nvPr/>
        </p:nvSpPr>
        <p:spPr bwMode="auto">
          <a:xfrm>
            <a:off x="4063741" y="2989263"/>
            <a:ext cx="40433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Visé par le supérieur hiérarchique </a:t>
            </a: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4063741" y="4086226"/>
            <a:ext cx="4614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Transmis pour validation à la directrice générale des services (DGS)</a:t>
            </a:r>
          </a:p>
        </p:txBody>
      </p:sp>
      <p:sp>
        <p:nvSpPr>
          <p:cNvPr id="23" name="Flèche vers le bas 22"/>
          <p:cNvSpPr/>
          <p:nvPr/>
        </p:nvSpPr>
        <p:spPr>
          <a:xfrm>
            <a:off x="5592864" y="3460288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4" name="Flèche vers le bas 23"/>
          <p:cNvSpPr/>
          <p:nvPr/>
        </p:nvSpPr>
        <p:spPr>
          <a:xfrm>
            <a:off x="5592864" y="4921799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4427538" y="6165850"/>
            <a:ext cx="4492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4188324" y="5650865"/>
            <a:ext cx="34988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Remise de la copie de l’ordre de mission à l’agent concerné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2388099" y="2028826"/>
            <a:ext cx="1800225" cy="74295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1134299" y="2860213"/>
            <a:ext cx="2020887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A défaut, déplacement présumé privé</a:t>
            </a:r>
          </a:p>
        </p:txBody>
      </p:sp>
      <p:cxnSp>
        <p:nvCxnSpPr>
          <p:cNvPr id="29" name="Connecteur droit avec flèche 28"/>
          <p:cNvCxnSpPr/>
          <p:nvPr/>
        </p:nvCxnSpPr>
        <p:spPr>
          <a:xfrm>
            <a:off x="1873915" y="3887788"/>
            <a:ext cx="0" cy="64135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134298" y="4732338"/>
            <a:ext cx="2020887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b="1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</a:rPr>
              <a:t>Remboursement exclu</a:t>
            </a:r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Frais de déplacements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379566" y="2838602"/>
            <a:ext cx="8351838" cy="33242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1600" b="1" dirty="0">
                <a:solidFill>
                  <a:srgbClr val="7C00A8"/>
                </a:solidFill>
                <a:latin typeface="Trebuchet MS" panose="020B0603020202020204" pitchFamily="34" charset="0"/>
              </a:rPr>
              <a:t> a) Train : </a:t>
            </a:r>
          </a:p>
          <a:p>
            <a:pPr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 </a:t>
            </a:r>
          </a:p>
          <a:p>
            <a:pPr algn="just"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- 2</a:t>
            </a:r>
            <a:r>
              <a:rPr lang="fr-FR" sz="1600" baseline="30000" dirty="0">
                <a:solidFill>
                  <a:srgbClr val="3333FF"/>
                </a:solidFill>
                <a:latin typeface="Trebuchet MS" panose="020B0603020202020204" pitchFamily="34" charset="0"/>
              </a:rPr>
              <a:t>ème</a:t>
            </a: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 classe pour les trajets aller ou retour de </a:t>
            </a:r>
            <a:r>
              <a:rPr lang="fr-FR" sz="1600" u="sng" dirty="0">
                <a:solidFill>
                  <a:srgbClr val="3333FF"/>
                </a:solidFill>
                <a:latin typeface="Trebuchet MS" panose="020B0603020202020204" pitchFamily="34" charset="0"/>
              </a:rPr>
              <a:t>6 heures maxi</a:t>
            </a:r>
          </a:p>
          <a:p>
            <a:pPr algn="just"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 </a:t>
            </a:r>
            <a:r>
              <a:rPr lang="fr-FR" sz="1600" i="1" dirty="0">
                <a:solidFill>
                  <a:srgbClr val="3333FF"/>
                </a:solidFill>
                <a:latin typeface="Trebuchet MS" panose="020B0603020202020204" pitchFamily="34" charset="0"/>
              </a:rPr>
              <a:t>A titre exceptionnel, 1</a:t>
            </a:r>
            <a:r>
              <a:rPr lang="fr-FR" sz="1600" i="1" baseline="30000" dirty="0">
                <a:solidFill>
                  <a:srgbClr val="3333FF"/>
                </a:solidFill>
                <a:latin typeface="Trebuchet MS" panose="020B0603020202020204" pitchFamily="34" charset="0"/>
              </a:rPr>
              <a:t>ère</a:t>
            </a:r>
            <a:r>
              <a:rPr lang="fr-FR" sz="1600" i="1" dirty="0">
                <a:solidFill>
                  <a:srgbClr val="3333FF"/>
                </a:solidFill>
                <a:latin typeface="Trebuchet MS" panose="020B0603020202020204" pitchFamily="34" charset="0"/>
              </a:rPr>
              <a:t> classe acceptée si carte de réduction rendant le voyage moins coûteux qu’en tarif normal 2</a:t>
            </a:r>
            <a:r>
              <a:rPr lang="fr-FR" sz="1600" i="1" baseline="30000" dirty="0">
                <a:solidFill>
                  <a:srgbClr val="3333FF"/>
                </a:solidFill>
                <a:latin typeface="Trebuchet MS" panose="020B0603020202020204" pitchFamily="34" charset="0"/>
              </a:rPr>
              <a:t>ème</a:t>
            </a:r>
            <a:r>
              <a:rPr lang="fr-FR" sz="1600" i="1" dirty="0">
                <a:solidFill>
                  <a:srgbClr val="3333FF"/>
                </a:solidFill>
                <a:latin typeface="Trebuchet MS" panose="020B0603020202020204" pitchFamily="34" charset="0"/>
              </a:rPr>
              <a:t> classe</a:t>
            </a:r>
          </a:p>
          <a:p>
            <a:pPr algn="just">
              <a:defRPr/>
            </a:pPr>
            <a:r>
              <a:rPr lang="fr-FR" sz="1600" i="1" dirty="0">
                <a:solidFill>
                  <a:srgbClr val="3333FF"/>
                </a:solidFill>
                <a:latin typeface="Trebuchet MS" panose="020B0603020202020204" pitchFamily="34" charset="0"/>
              </a:rPr>
              <a:t> </a:t>
            </a:r>
          </a:p>
          <a:p>
            <a:pPr marL="285750" indent="-285750" algn="just">
              <a:buFontTx/>
              <a:buChar char="-"/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1</a:t>
            </a:r>
            <a:r>
              <a:rPr lang="fr-FR" sz="1600" baseline="30000" dirty="0">
                <a:solidFill>
                  <a:srgbClr val="3333FF"/>
                </a:solidFill>
                <a:latin typeface="Trebuchet MS" panose="020B0603020202020204" pitchFamily="34" charset="0"/>
              </a:rPr>
              <a:t>ère</a:t>
            </a: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 classe pour les trajets de plus de 6 heures sous réserve de l’accord préalable de la DGS</a:t>
            </a:r>
          </a:p>
          <a:p>
            <a:pPr algn="just">
              <a:defRPr/>
            </a:pPr>
            <a:endParaRPr lang="fr-FR" sz="1600" dirty="0">
              <a:solidFill>
                <a:srgbClr val="3333FF"/>
              </a:solidFill>
              <a:latin typeface="Trebuchet MS" panose="020B0603020202020204" pitchFamily="34" charset="0"/>
            </a:endParaRPr>
          </a:p>
          <a:p>
            <a:pPr>
              <a:defRPr/>
            </a:pPr>
            <a:r>
              <a:rPr lang="fr-FR" sz="1600" b="1" dirty="0">
                <a:solidFill>
                  <a:srgbClr val="7C00A8"/>
                </a:solidFill>
                <a:latin typeface="Trebuchet MS" panose="020B0603020202020204" pitchFamily="34" charset="0"/>
              </a:rPr>
              <a:t> b) Avion : </a:t>
            </a: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Classe économique</a:t>
            </a:r>
          </a:p>
          <a:p>
            <a:pPr>
              <a:defRPr/>
            </a:pPr>
            <a:endParaRPr lang="fr-FR" sz="1600" dirty="0">
              <a:solidFill>
                <a:srgbClr val="3333FF"/>
              </a:solidFill>
              <a:latin typeface="Trebuchet MS" panose="020B0603020202020204" pitchFamily="34" charset="0"/>
            </a:endParaRPr>
          </a:p>
          <a:p>
            <a:pPr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NB : Avion accepté sur demande de l’agent si sur la même distance : </a:t>
            </a:r>
          </a:p>
          <a:p>
            <a:pPr>
              <a:defRPr/>
            </a:pP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  <a:sym typeface="Wingdings" panose="05000000000000000000" pitchFamily="2" charset="2"/>
              </a:rPr>
              <a:t> </a:t>
            </a:r>
            <a:r>
              <a:rPr lang="fr-FR" sz="1600" dirty="0">
                <a:solidFill>
                  <a:srgbClr val="3333FF"/>
                </a:solidFill>
                <a:latin typeface="Trebuchet MS" panose="020B0603020202020204" pitchFamily="34" charset="0"/>
              </a:rPr>
              <a:t>trajet en avion plus économique qu’en train</a:t>
            </a:r>
            <a:r>
              <a:rPr lang="fr-FR" dirty="0">
                <a:latin typeface="Arial" charset="0"/>
              </a:rPr>
              <a:t> 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48997" y="1576540"/>
            <a:ext cx="676751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600" i="1" dirty="0">
                <a:solidFill>
                  <a:srgbClr val="3333FF"/>
                </a:solidFill>
              </a:rPr>
              <a:t>Détermination du moyen de transport lors du visa de l’ordre de mission par le supérieur hiérarchique</a:t>
            </a: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4253894" y="2192490"/>
            <a:ext cx="2376487" cy="615950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600" b="1" dirty="0">
                <a:solidFill>
                  <a:srgbClr val="7C00A8"/>
                </a:solidFill>
                <a:sym typeface="Wingdings" panose="05000000000000000000" pitchFamily="2" charset="2"/>
              </a:rPr>
              <a:t>Par ordre de priorité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Frais de déplacements</a:t>
            </a:r>
            <a:endParaRPr lang="fr-F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00496" y="1881793"/>
            <a:ext cx="840105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Char char="ü"/>
              <a:defRPr/>
            </a:pPr>
            <a:r>
              <a:rPr lang="fr-FR" altLang="fr-FR" sz="1800" dirty="0" smtClean="0">
                <a:solidFill>
                  <a:srgbClr val="7C00A8"/>
                </a:solidFill>
              </a:rPr>
              <a:t>Doivent être transmis au service ADFI </a:t>
            </a: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</a:t>
            </a:r>
            <a:r>
              <a:rPr lang="fr-FR" altLang="fr-FR" sz="1800" dirty="0">
                <a:solidFill>
                  <a:srgbClr val="7C00A8"/>
                </a:solidFill>
                <a:sym typeface="Wingdings" panose="05000000000000000000" pitchFamily="2" charset="2"/>
              </a:rPr>
              <a:t> </a:t>
            </a: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O</a:t>
            </a:r>
            <a:r>
              <a:rPr lang="fr-FR" altLang="fr-FR" sz="1800" dirty="0" smtClean="0">
                <a:solidFill>
                  <a:srgbClr val="7C00A8"/>
                </a:solidFill>
              </a:rPr>
              <a:t>riginaux des billets d’avion et de train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r>
              <a:rPr lang="fr-FR" altLang="fr-FR" sz="1800" dirty="0" smtClean="0">
                <a:solidFill>
                  <a:srgbClr val="3333FF"/>
                </a:solidFill>
              </a:rPr>
              <a:t>	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A défaut </a:t>
            </a:r>
            <a:r>
              <a:rPr lang="fr-FR" altLang="fr-FR" sz="1700" i="1" dirty="0" smtClean="0">
                <a:solidFill>
                  <a:srgbClr val="3333FF"/>
                </a:solidFill>
                <a:sym typeface="Wingdings" panose="05000000000000000000" pitchFamily="2" charset="2"/>
              </a:rPr>
              <a:t>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 toute attestation de paiement délivrée par le transporteur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r>
              <a:rPr lang="fr-FR" altLang="fr-FR" sz="1700" i="1" dirty="0">
                <a:solidFill>
                  <a:srgbClr val="3333FF"/>
                </a:solidFill>
              </a:rPr>
              <a:t>	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NB : </a:t>
            </a:r>
            <a:r>
              <a:rPr lang="fr-FR" altLang="fr-FR" sz="1700" i="1" dirty="0">
                <a:solidFill>
                  <a:srgbClr val="3333FF"/>
                </a:solidFill>
              </a:rPr>
              <a:t>impression sur 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support papier</a:t>
            </a:r>
            <a:r>
              <a:rPr lang="fr-FR" altLang="fr-FR" sz="1700" dirty="0" smtClean="0">
                <a:solidFill>
                  <a:srgbClr val="3333FF"/>
                </a:solidFill>
              </a:rPr>
              <a:t> pour les 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billets/cartes d’embarquement 	électroniques </a:t>
            </a: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endParaRPr lang="fr-FR" altLang="fr-FR" sz="1800" i="1" dirty="0" smtClean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endParaRPr lang="fr-FR" altLang="fr-FR" sz="1800" i="1" dirty="0">
              <a:solidFill>
                <a:srgbClr val="3333FF"/>
              </a:solidFill>
            </a:endParaRPr>
          </a:p>
          <a:p>
            <a:pPr marL="285750" indent="-285750" algn="just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Char char="ü"/>
              <a:tabLst>
                <a:tab pos="266700" algn="l"/>
              </a:tabLst>
              <a:defRPr/>
            </a:pPr>
            <a:r>
              <a:rPr lang="fr-FR" altLang="fr-FR" sz="1800" dirty="0" smtClean="0">
                <a:solidFill>
                  <a:srgbClr val="7C00A8"/>
                </a:solidFill>
              </a:rPr>
              <a:t>Commandes de billets opérées seulement par la ou les personnes désignées par le service ADFI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</a:rPr>
              <a:t> 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defRPr/>
            </a:pPr>
            <a:endParaRPr lang="fr-FR" altLang="fr-FR" sz="1800" dirty="0" smtClean="0">
              <a:solidFill>
                <a:srgbClr val="7C00A8"/>
              </a:solidFill>
            </a:endParaRPr>
          </a:p>
          <a:p>
            <a:pPr marL="285750" indent="-285750"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Char char="ü"/>
              <a:defRPr/>
            </a:pPr>
            <a:r>
              <a:rPr lang="fr-FR" altLang="fr-FR" sz="1800" dirty="0" smtClean="0">
                <a:solidFill>
                  <a:srgbClr val="7C00A8"/>
                </a:solidFill>
              </a:rPr>
              <a:t>Demandes de réservation à adresser à une des personnes désignées par le service ADFI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r>
              <a:rPr lang="fr-FR" altLang="fr-FR" sz="1800" dirty="0">
                <a:solidFill>
                  <a:srgbClr val="3333FF"/>
                </a:solidFill>
              </a:rPr>
              <a:t>	</a:t>
            </a:r>
            <a:r>
              <a:rPr lang="fr-FR" altLang="fr-FR" sz="1700" i="1" dirty="0" smtClean="0">
                <a:solidFill>
                  <a:srgbClr val="3333FF"/>
                </a:solidFill>
                <a:sym typeface="Wingdings" panose="05000000000000000000" pitchFamily="2" charset="2"/>
              </a:rPr>
              <a:t> </a:t>
            </a:r>
            <a:r>
              <a:rPr lang="fr-FR" altLang="fr-FR" sz="1700" i="1" dirty="0" smtClean="0">
                <a:solidFill>
                  <a:srgbClr val="3333FF"/>
                </a:solidFill>
              </a:rPr>
              <a:t>délai de cinq jours maximum pour procéder à la commande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 typeface="Wingdings" pitchFamily="2" charset="2"/>
              <a:buNone/>
              <a:tabLst>
                <a:tab pos="266700" algn="l"/>
              </a:tabLst>
              <a:defRPr/>
            </a:pPr>
            <a:r>
              <a:rPr lang="fr-FR" altLang="fr-FR" sz="1700" dirty="0" smtClean="0">
                <a:solidFill>
                  <a:srgbClr val="3333FF"/>
                </a:solidFill>
              </a:rPr>
              <a:t>	NB : Sont joints impérativement : billets + ordre de mission</a:t>
            </a:r>
            <a:endParaRPr lang="fr-FR" altLang="fr-FR" sz="1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56952" y="739833"/>
            <a:ext cx="7996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Frais de </a:t>
            </a: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déplacements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354628" y="1708525"/>
            <a:ext cx="84963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 c) Taxi 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 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Doit être </a:t>
            </a:r>
            <a:r>
              <a:rPr lang="fr-FR" altLang="fr-FR" sz="1700" dirty="0" smtClean="0">
                <a:solidFill>
                  <a:srgbClr val="3333FF"/>
                </a:solidFill>
              </a:rPr>
              <a:t>spécifié </a:t>
            </a:r>
            <a:r>
              <a:rPr lang="fr-FR" altLang="fr-FR" sz="1700" dirty="0">
                <a:solidFill>
                  <a:srgbClr val="3333FF"/>
                </a:solidFill>
              </a:rPr>
              <a:t>dans l’ordre de mission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Obligation de recourir à la société de taxi prestataire dans la localité considérée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Justificatif de la course à remettre </a:t>
            </a:r>
            <a:r>
              <a:rPr lang="fr-FR" altLang="fr-FR" sz="1700" dirty="0" smtClean="0">
                <a:solidFill>
                  <a:srgbClr val="3333FF"/>
                </a:solidFill>
              </a:rPr>
              <a:t>au service ADFI </a:t>
            </a:r>
            <a:endParaRPr lang="fr-FR" altLang="fr-FR" sz="1700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="1" dirty="0">
              <a:solidFill>
                <a:srgbClr val="3333FF"/>
              </a:solidFill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d) Véhicule personnel :</a:t>
            </a:r>
            <a:endParaRPr lang="fr-FR" altLang="fr-FR" sz="1800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Autorisation préalable </a:t>
            </a:r>
            <a:r>
              <a:rPr lang="fr-FR" altLang="fr-FR" sz="1700" dirty="0" smtClean="0">
                <a:solidFill>
                  <a:srgbClr val="3333FF"/>
                </a:solidFill>
              </a:rPr>
              <a:t>de la </a:t>
            </a:r>
            <a:r>
              <a:rPr lang="fr-FR" altLang="fr-FR" sz="1700" dirty="0">
                <a:solidFill>
                  <a:srgbClr val="3333FF"/>
                </a:solidFill>
              </a:rPr>
              <a:t>DGS 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Transmission à ADFI des frais kilométriques et de </a:t>
            </a:r>
            <a:r>
              <a:rPr lang="fr-FR" altLang="fr-FR" sz="1700" dirty="0" smtClean="0">
                <a:solidFill>
                  <a:srgbClr val="3333FF"/>
                </a:solidFill>
              </a:rPr>
              <a:t>péages </a:t>
            </a:r>
            <a:r>
              <a:rPr lang="fr-FR" altLang="fr-FR" sz="1700" dirty="0">
                <a:solidFill>
                  <a:srgbClr val="3333FF"/>
                </a:solidFill>
              </a:rPr>
              <a:t>+ copie de la carte grise + attestation d’assurance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700" dirty="0">
                <a:solidFill>
                  <a:srgbClr val="3333FF"/>
                </a:solidFill>
              </a:rPr>
              <a:t>- Autorisation exceptionnelle </a:t>
            </a:r>
            <a:r>
              <a:rPr lang="fr-FR" altLang="fr-FR" sz="1700" dirty="0" smtClean="0">
                <a:solidFill>
                  <a:srgbClr val="3333FF"/>
                </a:solidFill>
              </a:rPr>
              <a:t>de la DGS </a:t>
            </a:r>
            <a:r>
              <a:rPr lang="fr-FR" altLang="fr-FR" sz="1700" dirty="0">
                <a:solidFill>
                  <a:srgbClr val="3333FF"/>
                </a:solidFill>
              </a:rPr>
              <a:t>à utiliser une voiture de location (si conditions particulières)</a:t>
            </a:r>
          </a:p>
        </p:txBody>
      </p:sp>
    </p:spTree>
    <p:extLst>
      <p:ext uri="{BB962C8B-B14F-4D97-AF65-F5344CB8AC3E}">
        <p14:creationId xmlns:p14="http://schemas.microsoft.com/office/powerpoint/2010/main" val="352959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56952" y="739833"/>
            <a:ext cx="7996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Frais de repas, de nuitée et indemnités kilométriques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94516"/>
              </p:ext>
            </p:extLst>
          </p:nvPr>
        </p:nvGraphicFramePr>
        <p:xfrm>
          <a:off x="1230015" y="1549597"/>
          <a:ext cx="8893699" cy="4049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28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6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5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66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Nature des frais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Montant max de </a:t>
                      </a:r>
                      <a:r>
                        <a:rPr lang="fr-FR" sz="1200" dirty="0" err="1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rembt</a:t>
                      </a: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en €TTC</a:t>
                      </a: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Conditions</a:t>
                      </a:r>
                      <a:endParaRPr lang="fr-FR" sz="1200" dirty="0">
                        <a:solidFill>
                          <a:srgbClr val="7C00A8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Justificatifs exigés</a:t>
                      </a:r>
                      <a:endParaRPr lang="fr-FR" sz="1200" dirty="0">
                        <a:solidFill>
                          <a:srgbClr val="7C00A8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29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endParaRPr lang="fr-FR" sz="1200" dirty="0" smtClean="0">
                        <a:solidFill>
                          <a:srgbClr val="7C00A8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endParaRPr lang="fr-FR" sz="1200" dirty="0" smtClean="0">
                        <a:solidFill>
                          <a:srgbClr val="7C00A8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Frais </a:t>
                      </a:r>
                      <a:r>
                        <a:rPr lang="fr-FR" sz="1200" dirty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de repas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endParaRPr lang="fr-FR" sz="1200" b="1" dirty="0" smtClean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20 € par repas 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CBE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En mission entre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12h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et 14h et/ou de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19h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à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21h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CBE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CBE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Frais d’hébergement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endParaRPr lang="fr-FR" sz="1200" b="1" dirty="0" smtClean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90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€ par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nuitée (autres villes)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  <a:cs typeface="Times New Roman"/>
                        </a:rPr>
                        <a:t>120 € par nuitée Grand Paris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  <a:cs typeface="Times New Roman"/>
                        </a:rPr>
                        <a:t>et Grandes villes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  <a:cs typeface="Times New Roman"/>
                        </a:rPr>
                        <a:t>140</a:t>
                      </a:r>
                      <a:r>
                        <a:rPr lang="fr-FR" sz="1200" b="1" baseline="0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Times New Roman"/>
                          <a:cs typeface="Times New Roman"/>
                        </a:rPr>
                        <a:t> € par nuitée Paris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EAFC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En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mission entre 21h et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5h</a:t>
                      </a:r>
                    </a:p>
                  </a:txBody>
                  <a:tcPr marL="68573" marR="68573" marT="0" marB="0" anchor="ctr">
                    <a:solidFill>
                      <a:srgbClr val="EAFC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Factures acquittées</a:t>
                      </a:r>
                    </a:p>
                    <a:p>
                      <a:r>
                        <a:rPr lang="fr-FR" sz="1200" b="1" kern="1200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+mn-cs"/>
                        </a:rPr>
                        <a:t>(conservation par l’agent pendant un an)</a:t>
                      </a:r>
                      <a:endParaRPr lang="fr-FR" sz="1200" b="1" kern="1200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+mn-cs"/>
                      </a:endParaRPr>
                    </a:p>
                  </a:txBody>
                  <a:tcPr marL="68573" marR="68573" marT="0" marB="0" anchor="ctr">
                    <a:solidFill>
                      <a:srgbClr val="CBE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77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Frais </a:t>
                      </a:r>
                      <a:r>
                        <a:rPr lang="fr-FR" sz="1200" dirty="0" smtClean="0">
                          <a:solidFill>
                            <a:srgbClr val="7C00A8"/>
                          </a:solidFill>
                          <a:effectLst/>
                          <a:latin typeface="Trebuchet MS" panose="020B0603020202020204" pitchFamily="34" charset="0"/>
                        </a:rPr>
                        <a:t>kilométriques (jusqu’à 2 000km)</a:t>
                      </a: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dirty="0"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dirty="0"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0,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32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CBE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Moins de 5 CV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CBED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Copie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de la carte grise + attestation d’assurance pour le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r>
                        <a:rPr lang="fr-FR" sz="1200" b="1" baseline="30000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er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 rembt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 anchor="ctr">
                    <a:solidFill>
                      <a:srgbClr val="CBE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77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0,41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EAFC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Entre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6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et </a:t>
                      </a: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7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CV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EAFC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46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0,45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CBE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38225" algn="l"/>
                        </a:tabLst>
                      </a:pPr>
                      <a:r>
                        <a:rPr lang="fr-FR" sz="1200" b="1" dirty="0" smtClean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8 </a:t>
                      </a:r>
                      <a:r>
                        <a:rPr lang="fr-FR" sz="1200" b="1" dirty="0">
                          <a:solidFill>
                            <a:srgbClr val="3333FF"/>
                          </a:solidFill>
                          <a:effectLst/>
                          <a:latin typeface="Trebuchet MS" panose="020B0603020202020204" pitchFamily="34" charset="0"/>
                        </a:rPr>
                        <a:t>Cv et plus</a:t>
                      </a:r>
                      <a:endParaRPr lang="fr-FR" sz="1200" b="1" dirty="0">
                        <a:solidFill>
                          <a:srgbClr val="3333FF"/>
                        </a:solidFill>
                        <a:effectLst/>
                        <a:latin typeface="Trebuchet MS" panose="020B0603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73" marR="68573" marT="0" marB="0">
                    <a:solidFill>
                      <a:srgbClr val="CBEDD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792190" y="5695018"/>
            <a:ext cx="7986292" cy="1052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tabLst>
                <a:tab pos="266700" algn="l"/>
              </a:tabLs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tabLst>
                <a:tab pos="266700" algn="l"/>
              </a:tabLs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tabLst>
                <a:tab pos="266700" algn="l"/>
              </a:tabLs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None/>
              <a:tabLst>
                <a:tab pos="1038225" algn="l"/>
              </a:tabLst>
            </a:pPr>
            <a:r>
              <a:rPr lang="fr-FR" sz="1200" b="1" dirty="0">
                <a:solidFill>
                  <a:srgbClr val="3333FF"/>
                </a:solidFill>
              </a:rPr>
              <a:t>Si vous utilisez votre 2 roues (ou 3 roues), le montant de l'indemnité kilométrique est le suivant :</a:t>
            </a:r>
          </a:p>
          <a:p>
            <a:pPr eaLnBrk="1" hangingPunct="1">
              <a:lnSpc>
                <a:spcPct val="115000"/>
              </a:lnSpc>
              <a:tabLst>
                <a:tab pos="1038225" algn="l"/>
              </a:tabLst>
            </a:pPr>
            <a:r>
              <a:rPr lang="fr-FR" sz="1200" b="1" dirty="0">
                <a:solidFill>
                  <a:srgbClr val="3333FF"/>
                </a:solidFill>
              </a:rPr>
              <a:t>0,15 € pour une cylindrée supérieure à 125 cm³</a:t>
            </a:r>
          </a:p>
          <a:p>
            <a:pPr eaLnBrk="1" hangingPunct="1">
              <a:lnSpc>
                <a:spcPct val="115000"/>
              </a:lnSpc>
              <a:tabLst>
                <a:tab pos="1038225" algn="l"/>
              </a:tabLst>
            </a:pPr>
            <a:r>
              <a:rPr lang="fr-FR" sz="1200" b="1" dirty="0">
                <a:solidFill>
                  <a:srgbClr val="3333FF"/>
                </a:solidFill>
              </a:rPr>
              <a:t>0,12 € pour un autre véhicule</a:t>
            </a:r>
            <a:r>
              <a:rPr lang="fr-FR" sz="1200" b="1" dirty="0" smtClean="0">
                <a:solidFill>
                  <a:srgbClr val="3333FF"/>
                </a:solidFill>
              </a:rPr>
              <a:t>.</a:t>
            </a:r>
          </a:p>
          <a:p>
            <a:pPr eaLnBrk="1" hangingPunct="1">
              <a:lnSpc>
                <a:spcPct val="115000"/>
              </a:lnSpc>
              <a:buNone/>
              <a:tabLst>
                <a:tab pos="1038225" algn="l"/>
              </a:tabLst>
            </a:pPr>
            <a:r>
              <a:rPr lang="fr-FR" sz="1200" b="1" dirty="0" smtClean="0">
                <a:solidFill>
                  <a:srgbClr val="3333FF"/>
                </a:solidFill>
              </a:rPr>
              <a:t>Justificatifs identiques à ceux de l’utilisation de la voiture.</a:t>
            </a:r>
            <a:endParaRPr lang="fr-FR" sz="1200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327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56952" y="739833"/>
            <a:ext cx="7996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Frais de repas, de nuitée et indemnités kilométriques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1408599" y="2564882"/>
            <a:ext cx="849630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Missions réalisées dans les </a:t>
            </a:r>
            <a:r>
              <a:rPr lang="fr-FR" altLang="fr-FR" sz="1800" b="1" dirty="0" smtClean="0">
                <a:solidFill>
                  <a:srgbClr val="7C00A8"/>
                </a:solidFill>
              </a:rPr>
              <a:t>DROM </a:t>
            </a:r>
            <a:r>
              <a:rPr lang="fr-FR" altLang="fr-FR" sz="1800" b="1" dirty="0">
                <a:solidFill>
                  <a:srgbClr val="7C00A8"/>
                </a:solidFill>
              </a:rPr>
              <a:t>: </a:t>
            </a:r>
            <a:r>
              <a:rPr lang="fr-FR" altLang="fr-FR" sz="1800" b="1" dirty="0" smtClean="0">
                <a:solidFill>
                  <a:srgbClr val="3333FF"/>
                </a:solidFill>
              </a:rPr>
              <a:t> </a:t>
            </a:r>
            <a:r>
              <a:rPr lang="fr-FR" altLang="fr-FR" sz="1800" b="1" dirty="0">
                <a:solidFill>
                  <a:srgbClr val="3333FF"/>
                </a:solidFill>
              </a:rPr>
              <a:t>90</a:t>
            </a:r>
            <a:r>
              <a:rPr lang="fr-FR" altLang="fr-FR" sz="1800" b="1" dirty="0" smtClean="0">
                <a:solidFill>
                  <a:srgbClr val="3333FF"/>
                </a:solidFill>
              </a:rPr>
              <a:t>€ (remboursement hébergement) et  20€ (repas)</a:t>
            </a:r>
            <a:endParaRPr lang="fr-FR" altLang="fr-FR" sz="1800" b="1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="1" dirty="0">
              <a:solidFill>
                <a:srgbClr val="7C00A8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Missions réalisées </a:t>
            </a:r>
            <a:r>
              <a:rPr lang="fr-FR" sz="1800" b="1" dirty="0">
                <a:solidFill>
                  <a:srgbClr val="7C00A8"/>
                </a:solidFill>
              </a:rPr>
              <a:t>Saint-Pierre-et-Miquelon, Saint-Barthélemy, Saint-Martin</a:t>
            </a:r>
            <a:r>
              <a:rPr lang="fr-FR" altLang="fr-FR" sz="1800" b="1" dirty="0">
                <a:solidFill>
                  <a:srgbClr val="7C00A8"/>
                </a:solidFill>
              </a:rPr>
              <a:t>:</a:t>
            </a:r>
            <a:r>
              <a:rPr lang="fr-FR" altLang="fr-FR" sz="1800" b="1" dirty="0" smtClean="0">
                <a:solidFill>
                  <a:srgbClr val="7C00A8"/>
                </a:solidFill>
              </a:rPr>
              <a:t> </a:t>
            </a:r>
            <a:r>
              <a:rPr lang="fr-FR" altLang="fr-FR" sz="1800" b="1" dirty="0">
                <a:solidFill>
                  <a:srgbClr val="3333FF"/>
                </a:solidFill>
              </a:rPr>
              <a:t>= 120</a:t>
            </a:r>
            <a:r>
              <a:rPr lang="fr-FR" altLang="fr-FR" sz="1800" b="1" dirty="0" smtClean="0">
                <a:solidFill>
                  <a:srgbClr val="3333FF"/>
                </a:solidFill>
              </a:rPr>
              <a:t>€ </a:t>
            </a:r>
            <a:r>
              <a:rPr lang="fr-FR" altLang="fr-FR" sz="1800" b="1" dirty="0">
                <a:solidFill>
                  <a:srgbClr val="3333FF"/>
                </a:solidFill>
              </a:rPr>
              <a:t>(remboursement hébergement</a:t>
            </a:r>
            <a:r>
              <a:rPr lang="fr-FR" altLang="fr-FR" sz="1800" b="1" dirty="0" smtClean="0">
                <a:solidFill>
                  <a:srgbClr val="3333FF"/>
                </a:solidFill>
              </a:rPr>
              <a:t>) et 20€ (repas).</a:t>
            </a:r>
            <a:endParaRPr lang="fr-FR" altLang="fr-FR" sz="1800" b="1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fr-FR" sz="1800" b="1" dirty="0">
              <a:solidFill>
                <a:srgbClr val="7C00A8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</a:rPr>
              <a:t>Missions réalisées à l’étranger : </a:t>
            </a:r>
            <a:r>
              <a:rPr lang="fr-FR" altLang="fr-FR" sz="1800" i="1" dirty="0">
                <a:solidFill>
                  <a:srgbClr val="3333FF"/>
                </a:solidFill>
                <a:sym typeface="Wingdings" panose="05000000000000000000" pitchFamily="2" charset="2"/>
              </a:rPr>
              <a:t>Cf. l’annexe 1 de l’arrêté modifié du 03/07/06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Tx/>
              <a:buNone/>
            </a:pPr>
            <a:endParaRPr lang="fr-FR" altLang="fr-FR" sz="1800" b="1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  <a:sym typeface="Wingdings" panose="05000000000000000000" pitchFamily="2" charset="2"/>
              </a:rPr>
              <a:t>Dans les 2 cas, réduction de :</a:t>
            </a: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Tx/>
              <a:buNone/>
            </a:pPr>
            <a:endParaRPr lang="fr-FR" altLang="fr-FR" sz="1800" b="1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7C00A8"/>
              </a:buClr>
              <a:buSzTx/>
              <a:buFontTx/>
              <a:buNone/>
            </a:pPr>
            <a:r>
              <a:rPr lang="fr-FR" altLang="fr-FR" sz="1800" i="1" dirty="0">
                <a:solidFill>
                  <a:srgbClr val="3333FF"/>
                </a:solidFill>
                <a:sym typeface="Wingdings" panose="05000000000000000000" pitchFamily="2" charset="2"/>
              </a:rPr>
              <a:t>65%  si agent logé gratuitement</a:t>
            </a:r>
            <a:endParaRPr lang="fr-FR" altLang="fr-FR" sz="1800" i="1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35%  si agent nourri gratuitement aux repas du midi et du soir</a:t>
            </a:r>
            <a:endParaRPr lang="fr-FR" altLang="fr-FR" sz="1800" dirty="0">
              <a:solidFill>
                <a:srgbClr val="3333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</a:rPr>
              <a:t>17,5% </a:t>
            </a: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 si agent nourri à l’un des repas du midi ou du soir</a:t>
            </a:r>
            <a:endParaRPr lang="fr-FR" altLang="fr-FR" sz="1800" dirty="0">
              <a:solidFill>
                <a:srgbClr val="3333FF"/>
              </a:solidFill>
            </a:endParaRPr>
          </a:p>
        </p:txBody>
      </p:sp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3907162" y="1652726"/>
            <a:ext cx="4167187" cy="646112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b="1" dirty="0">
                <a:solidFill>
                  <a:srgbClr val="7C00A8"/>
                </a:solidFill>
                <a:sym typeface="Wingdings" panose="05000000000000000000" pitchFamily="2" charset="2"/>
              </a:rPr>
              <a:t>Taux max de l’indemnité de mission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900" b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199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56952" y="739833"/>
            <a:ext cx="7996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Autres frais ouvrant droit à remboursement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17822"/>
              </p:ext>
            </p:extLst>
          </p:nvPr>
        </p:nvGraphicFramePr>
        <p:xfrm>
          <a:off x="1881124" y="1659975"/>
          <a:ext cx="7704137" cy="4392613"/>
        </p:xfrm>
        <a:graphic>
          <a:graphicData uri="http://schemas.openxmlformats.org/drawingml/2006/table">
            <a:tbl>
              <a:tblPr/>
              <a:tblGrid>
                <a:gridCol w="3851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2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9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Autres frais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C00A8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ECEC3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Mode  de remboursement</a:t>
                      </a: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C00A8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ECE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9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Péages lors d’une 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C00A8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ECEC3"/>
                    </a:solidFill>
                  </a:tcPr>
                </a:tc>
                <a:tc rowSpan="3">
                  <a:txBody>
                    <a:bodyPr/>
                    <a:lstStyle>
                      <a:lvl1pPr marL="457200"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</a:rPr>
                        <a:t>-Sur autorisation préalable de la DGS (matérialisée par la remise d’un ordre de mission) </a:t>
                      </a:r>
                    </a:p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4572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rebuchet MS" pitchFamily="34" charset="0"/>
                        <a:buChar char="-"/>
                        <a:tabLst>
                          <a:tab pos="1038225" algn="l"/>
                        </a:tabLst>
                      </a:pPr>
                      <a:r>
                        <a:rPr kumimoji="0" lang="fr-FR" alt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</a:rPr>
                        <a:t>Remboursement des frais réels sur justificatifs</a:t>
                      </a:r>
                    </a:p>
                    <a:p>
                      <a:pPr marL="45720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  <a:endParaRPr kumimoji="0" lang="fr-FR" alt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84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Parkings ponctuels lors d’une 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C00A8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ECEC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4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7E04A5"/>
                        </a:buClr>
                        <a:buSzPct val="195000"/>
                        <a:buFont typeface="Wingdings" pitchFamily="2" charset="2"/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B800C0"/>
                        </a:buClr>
                        <a:tabLst>
                          <a:tab pos="1038225" algn="l"/>
                        </a:tabLst>
                        <a:defRPr sz="16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17BF"/>
                        </a:buClr>
                        <a:tabLst>
                          <a:tab pos="1038225" algn="l"/>
                        </a:tabLst>
                        <a:defRPr sz="1400">
                          <a:solidFill>
                            <a:schemeClr val="tx1"/>
                          </a:solidFill>
                          <a:latin typeface="Trebuchet MS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Transport en commun lors d’une mission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038225" algn="l"/>
                        </a:tabLst>
                      </a:pPr>
                      <a:r>
                        <a:rPr kumimoji="0" lang="fr-FR" alt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C00A8"/>
                          </a:solidFill>
                          <a:effectLst/>
                          <a:latin typeface="Trebuchet MS" pitchFamily="34" charset="0"/>
                        </a:rPr>
                        <a:t> </a:t>
                      </a:r>
                      <a:endParaRPr kumimoji="0" lang="fr-FR" alt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C00A8"/>
                        </a:solidFill>
                        <a:effectLst/>
                        <a:latin typeface="Trebuchet MS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ECEC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Freeform 6"/>
          <p:cNvSpPr/>
          <p:nvPr/>
        </p:nvSpPr>
        <p:spPr>
          <a:xfrm>
            <a:off x="424917" y="5910037"/>
            <a:ext cx="912931" cy="797692"/>
          </a:xfrm>
          <a:custGeom>
            <a:avLst/>
            <a:gdLst/>
            <a:ahLst/>
            <a:cxnLst/>
            <a:rect l="l" t="t" r="r" b="b"/>
            <a:pathLst>
              <a:path w="912931" h="797692">
                <a:moveTo>
                  <a:pt x="0" y="0"/>
                </a:moveTo>
                <a:lnTo>
                  <a:pt x="912931" y="0"/>
                </a:lnTo>
                <a:lnTo>
                  <a:pt x="912931" y="797693"/>
                </a:lnTo>
                <a:lnTo>
                  <a:pt x="0" y="79769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5" name="ZoneTexte 4"/>
          <p:cNvSpPr txBox="1"/>
          <p:nvPr/>
        </p:nvSpPr>
        <p:spPr>
          <a:xfrm>
            <a:off x="1715815" y="6276842"/>
            <a:ext cx="84068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Remboursement exclu si perte des justificatifs à l’exception d’une demande dûment motivée et justifiée</a:t>
            </a:r>
          </a:p>
        </p:txBody>
      </p:sp>
    </p:spTree>
    <p:extLst>
      <p:ext uri="{BB962C8B-B14F-4D97-AF65-F5344CB8AC3E}">
        <p14:creationId xmlns:p14="http://schemas.microsoft.com/office/powerpoint/2010/main" val="3353342221"/>
      </p:ext>
    </p:extLst>
  </p:cSld>
  <p:clrMapOvr>
    <a:masterClrMapping/>
  </p:clrMapOvr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</TotalTime>
  <Words>835</Words>
  <Application>Microsoft Office PowerPoint</Application>
  <PresentationFormat>Grand écran</PresentationFormat>
  <Paragraphs>160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Courier New</vt:lpstr>
      <vt:lpstr>Lato Bold</vt:lpstr>
      <vt:lpstr>League Gothic</vt:lpstr>
      <vt:lpstr>Times New Roman</vt:lpstr>
      <vt:lpstr>Trebuchet MS</vt:lpstr>
      <vt:lpstr>Wingdings</vt:lpstr>
      <vt:lpstr>Mne template 2024</vt:lpstr>
      <vt:lpstr>Frais de déplacements temporaires –&gt; frais de mission :  Comment obtenir le remboursement?</vt:lpstr>
      <vt:lpstr>Définition de l’agent en mission</vt:lpstr>
      <vt:lpstr>Avant le début de la mission</vt:lpstr>
      <vt:lpstr>Frais de déplacements</vt:lpstr>
      <vt:lpstr>Frais de déplacements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Beatrice Gaudray</cp:lastModifiedBy>
  <cp:revision>76</cp:revision>
  <cp:lastPrinted>2025-06-20T14:10:17Z</cp:lastPrinted>
  <dcterms:created xsi:type="dcterms:W3CDTF">2024-06-19T13:07:57Z</dcterms:created>
  <dcterms:modified xsi:type="dcterms:W3CDTF">2025-06-20T14:13:24Z</dcterms:modified>
</cp:coreProperties>
</file>