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59" r:id="rId3"/>
    <p:sldId id="286" r:id="rId4"/>
    <p:sldId id="262" r:id="rId5"/>
    <p:sldId id="287" r:id="rId6"/>
    <p:sldId id="295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D94A8C42-A312-4D14-9F06-E1F16525DAB7}">
          <p14:sldIdLst>
            <p14:sldId id="256"/>
            <p14:sldId id="259"/>
          </p14:sldIdLst>
        </p14:section>
        <p14:section name="Section sans titre" id="{555253C1-B9E5-4C88-A88A-27F042087E1B}">
          <p14:sldIdLst>
            <p14:sldId id="286"/>
            <p14:sldId id="262"/>
            <p14:sldId id="287"/>
            <p14:sldId id="29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CEC3"/>
    <a:srgbClr val="CBEDDD"/>
    <a:srgbClr val="EAFCEA"/>
    <a:srgbClr val="D5FFF5"/>
    <a:srgbClr val="E7FFFF"/>
    <a:srgbClr val="CCFFFF"/>
    <a:srgbClr val="66FFCC"/>
    <a:srgbClr val="0099FF"/>
    <a:srgbClr val="6DC5D7"/>
    <a:srgbClr val="F2F4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CEBEC1-7943-487F-8338-A45436C67D53}" type="datetime1">
              <a:rPr lang="fr-FR" smtClean="0"/>
              <a:t>20/06/2025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D611C0-64E8-488D-BFBC-888587AE4D4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6654515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638375-74DD-468E-8214-4A0489AD5B0F}" type="datetime1">
              <a:rPr lang="fr-FR" smtClean="0"/>
              <a:t>20/06/2025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95D57B-F498-4DA5-A1BF-23CD91FA67A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794557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ésentation M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55373" y="205945"/>
            <a:ext cx="11539345" cy="571000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407571" y="380767"/>
            <a:ext cx="11551710" cy="580022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16" name="Titre 15"/>
          <p:cNvSpPr>
            <a:spLocks noGrp="1"/>
          </p:cNvSpPr>
          <p:nvPr>
            <p:ph type="title"/>
          </p:nvPr>
        </p:nvSpPr>
        <p:spPr>
          <a:xfrm>
            <a:off x="767245" y="1914293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45601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79198" y="995262"/>
            <a:ext cx="10668252" cy="3052924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 userDrawn="1"/>
        </p:nvSpPr>
        <p:spPr>
          <a:xfrm>
            <a:off x="831850" y="1190754"/>
            <a:ext cx="10679684" cy="31011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286406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651837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3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3761025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6172200" y="1681163"/>
            <a:ext cx="5183188" cy="4508500"/>
          </a:xfrm>
          <a:prstGeom prst="rect">
            <a:avLst/>
          </a:prstGeom>
          <a:noFill/>
          <a:ln w="28575">
            <a:solidFill>
              <a:schemeClr val="bg2">
                <a:lumMod val="9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5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64164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58550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3" name="Espace réservé du numéro de diapositive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21075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5021026" y="811431"/>
            <a:ext cx="6344250" cy="5057557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5173687" y="987426"/>
            <a:ext cx="6351048" cy="5058996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749191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687127" y="280087"/>
            <a:ext cx="4131439" cy="5588901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839788" y="456081"/>
            <a:ext cx="4135866" cy="5590491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477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3pPr>
              <a:buClr>
                <a:srgbClr val="6DC5D7"/>
              </a:buClr>
              <a:defRPr/>
            </a:lvl3pPr>
          </a:lstStyle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1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212498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540617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228600" indent="-228600">
              <a:buClr>
                <a:srgbClr val="5FC6D0"/>
              </a:buClr>
              <a:buFont typeface="Arial" panose="020B0604020202020204" pitchFamily="34" charset="0"/>
              <a:buChar char="•"/>
              <a:defRPr sz="180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 sz="1600"/>
            </a:lvl2pPr>
            <a:lvl3pPr marL="1143000" indent="-228600">
              <a:buClr>
                <a:srgbClr val="6DC5D7"/>
              </a:buClr>
              <a:buFont typeface="Courier New" panose="02070309020205020404" pitchFamily="49" charset="0"/>
              <a:buChar char="o"/>
              <a:defRPr sz="1400"/>
            </a:lvl3pPr>
            <a:lvl4pPr marL="1543050" indent="-171450">
              <a:buFont typeface="Courier New" panose="02070309020205020404" pitchFamily="49" charset="0"/>
              <a:buChar char="o"/>
              <a:defRPr sz="1200"/>
            </a:lvl4pPr>
            <a:lvl5pPr marL="1828800" indent="0">
              <a:buFontTx/>
              <a:buNone/>
              <a:defRPr sz="1050"/>
            </a:lvl5pPr>
          </a:lstStyle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0965" y="668777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75991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13689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16639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26564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969859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049346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607536" y="2599980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77749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599300" y="3011872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063186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632250" y="3390812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30881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514350" indent="-514350">
              <a:buClr>
                <a:srgbClr val="5FC6D0"/>
              </a:buClr>
              <a:buFont typeface="+mj-lt"/>
              <a:buAutoNum type="arabicPeriod"/>
              <a:defRPr baseline="0"/>
            </a:lvl1pPr>
            <a:lvl2pPr marL="800100" indent="-342900">
              <a:buClr>
                <a:srgbClr val="000091"/>
              </a:buClr>
              <a:buFont typeface="Arial" panose="020B0604020202020204" pitchFamily="34" charset="0"/>
              <a:buChar char="•"/>
              <a:defRPr/>
            </a:lvl2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r>
              <a:rPr lang="fr-FR" dirty="0" smtClean="0"/>
              <a:t> </a:t>
            </a:r>
          </a:p>
          <a:p>
            <a:pPr lvl="0"/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398565" y="553329"/>
            <a:ext cx="9200935" cy="820559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Rectangle 8"/>
          <p:cNvSpPr/>
          <p:nvPr/>
        </p:nvSpPr>
        <p:spPr>
          <a:xfrm>
            <a:off x="559202" y="735980"/>
            <a:ext cx="9144969" cy="77284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0091"/>
              </a:solidFill>
              <a:latin typeface="Lato Bold" panose="020F0502020204030203" pitchFamily="34" charset="0"/>
              <a:ea typeface="Lato Bold" panose="020F0502020204030203" pitchFamily="34" charset="0"/>
              <a:cs typeface="Lato Bold" panose="020F0502020204030203" pitchFamily="34" charset="0"/>
            </a:endParaRP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893"/>
          <a:stretch/>
        </p:blipFill>
        <p:spPr>
          <a:xfrm>
            <a:off x="10948351" y="6271564"/>
            <a:ext cx="1010930" cy="52669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4959"/>
          <a:stretch/>
        </p:blipFill>
        <p:spPr>
          <a:xfrm>
            <a:off x="10390161" y="6274514"/>
            <a:ext cx="558190" cy="523740"/>
          </a:xfrm>
          <a:prstGeom prst="rect">
            <a:avLst/>
          </a:prstGeom>
        </p:spPr>
      </p:pic>
      <p:sp>
        <p:nvSpPr>
          <p:cNvPr id="5" name="Espace réservé du numéro de diapositive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  <p:sp>
        <p:nvSpPr>
          <p:cNvPr id="4" name="Rectangle 3"/>
          <p:cNvSpPr/>
          <p:nvPr userDrawn="1"/>
        </p:nvSpPr>
        <p:spPr>
          <a:xfrm>
            <a:off x="591064" y="3789641"/>
            <a:ext cx="8865971" cy="423305"/>
          </a:xfrm>
          <a:prstGeom prst="rect">
            <a:avLst/>
          </a:prstGeom>
          <a:solidFill>
            <a:schemeClr val="tx2">
              <a:lumMod val="60000"/>
              <a:lumOff val="40000"/>
              <a:alpha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re 1"/>
          <p:cNvSpPr>
            <a:spLocks noGrp="1"/>
          </p:cNvSpPr>
          <p:nvPr>
            <p:ph type="title"/>
          </p:nvPr>
        </p:nvSpPr>
        <p:spPr>
          <a:xfrm>
            <a:off x="550965" y="392417"/>
            <a:ext cx="10515600" cy="1325563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337539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54723-C2C0-435E-9647-E42A59D2395B}" type="datetime1">
              <a:rPr lang="fr-FR" smtClean="0"/>
              <a:t>20/06/2025</a:t>
            </a:fld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556156" y="636304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CDD6F-1800-42C2-8547-6FAF9EF9686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96414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6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51" r:id="rId10"/>
    <p:sldLayoutId id="2147483652" r:id="rId11"/>
    <p:sldLayoutId id="2147483653" r:id="rId12"/>
    <p:sldLayoutId id="2147483654" r:id="rId13"/>
    <p:sldLayoutId id="2147483655" r:id="rId14"/>
    <p:sldLayoutId id="2147483656" r:id="rId15"/>
    <p:sldLayoutId id="2147483657" r:id="rId16"/>
    <p:sldLayoutId id="2147483658" r:id="rId17"/>
    <p:sldLayoutId id="2147483659" r:id="rId18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3008E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5FC6D0"/>
        </a:buClr>
        <a:buFont typeface="Arial" panose="020B0604020202020204" pitchFamily="34" charset="0"/>
        <a:buChar char="•"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000091"/>
        </a:buClr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chemeClr val="accent2"/>
        </a:buClr>
        <a:buFont typeface="Courier New" panose="02070309020205020404" pitchFamily="49" charset="0"/>
        <a:buChar char="o"/>
        <a:defRPr sz="16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Relationship Id="rId6" Type="http://schemas.openxmlformats.org/officeDocument/2006/relationships/image" Target="NUL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8512" y="4183615"/>
            <a:ext cx="4173065" cy="1372044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8292" y="1226184"/>
            <a:ext cx="10515600" cy="2400409"/>
          </a:xfrm>
        </p:spPr>
        <p:txBody>
          <a:bodyPr>
            <a:noAutofit/>
          </a:bodyPr>
          <a:lstStyle/>
          <a:p>
            <a:r>
              <a:rPr lang="fr-FR" sz="6000" dirty="0" smtClean="0">
                <a:solidFill>
                  <a:srgbClr val="3A3A82"/>
                </a:solidFill>
              </a:rPr>
              <a:t>Frais </a:t>
            </a:r>
            <a:r>
              <a:rPr lang="fr-FR" sz="6000" dirty="0" smtClean="0">
                <a:solidFill>
                  <a:srgbClr val="3A3A82"/>
                </a:solidFill>
              </a:rPr>
              <a:t>de représentation :</a:t>
            </a:r>
            <a:r>
              <a:rPr lang="fr-FR" sz="6000" dirty="0" smtClean="0">
                <a:solidFill>
                  <a:srgbClr val="3A3A82"/>
                </a:solidFill>
              </a:rPr>
              <a:t/>
            </a:r>
            <a:br>
              <a:rPr lang="fr-FR" sz="6000" dirty="0" smtClean="0">
                <a:solidFill>
                  <a:srgbClr val="3A3A82"/>
                </a:solidFill>
              </a:rPr>
            </a:br>
            <a:r>
              <a:rPr lang="fr-FR" sz="6000" dirty="0">
                <a:solidFill>
                  <a:srgbClr val="3A3A82"/>
                </a:solidFill>
              </a:rPr>
              <a:t/>
            </a:r>
            <a:br>
              <a:rPr lang="fr-FR" sz="6000" dirty="0">
                <a:solidFill>
                  <a:srgbClr val="3A3A82"/>
                </a:solidFill>
              </a:rPr>
            </a:br>
            <a:r>
              <a:rPr lang="fr-FR" sz="6000" dirty="0" smtClean="0">
                <a:solidFill>
                  <a:srgbClr val="3A3A82"/>
                </a:solidFill>
              </a:rPr>
              <a:t>Comment obtenir le remboursement?</a:t>
            </a:r>
            <a:endParaRPr lang="fr-FR" sz="6000" dirty="0">
              <a:solidFill>
                <a:srgbClr val="3A3A82"/>
              </a:solidFill>
            </a:endParaRPr>
          </a:p>
        </p:txBody>
      </p:sp>
      <p:sp>
        <p:nvSpPr>
          <p:cNvPr id="3" name="Espace réservé du texte 4"/>
          <p:cNvSpPr txBox="1">
            <a:spLocks/>
          </p:cNvSpPr>
          <p:nvPr/>
        </p:nvSpPr>
        <p:spPr>
          <a:xfrm>
            <a:off x="718292" y="3108769"/>
            <a:ext cx="10787908" cy="51782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Clr>
                <a:srgbClr val="5FC6D0"/>
              </a:buClr>
              <a:buFont typeface="Wingdings" panose="05000000000000000000" pitchFamily="2" charset="2"/>
              <a:buChar char="ü"/>
              <a:defRPr sz="20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rgbClr val="00009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Clr>
                <a:schemeClr val="accent2"/>
              </a:buClr>
              <a:buFont typeface="Courier New" panose="02070309020205020404" pitchFamily="49" charset="0"/>
              <a:buChar char="o"/>
              <a:defRPr sz="16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2">
                    <a:lumMod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0"/>
              </a:spcBef>
              <a:buNone/>
            </a:pPr>
            <a:endParaRPr lang="fr-FR" sz="2800" dirty="0">
              <a:solidFill>
                <a:srgbClr val="3A3A82"/>
              </a:solidFill>
              <a:latin typeface="+mj-lt"/>
            </a:endParaRPr>
          </a:p>
        </p:txBody>
      </p:sp>
      <p:sp>
        <p:nvSpPr>
          <p:cNvPr id="5" name="Espace réservé de la date 5"/>
          <p:cNvSpPr>
            <a:spLocks noGrp="1"/>
          </p:cNvSpPr>
          <p:nvPr>
            <p:ph type="dt" sz="half" idx="4294967295"/>
          </p:nvPr>
        </p:nvSpPr>
        <p:spPr>
          <a:xfrm>
            <a:off x="7879172" y="6417399"/>
            <a:ext cx="3978471" cy="273845"/>
          </a:xfrm>
        </p:spPr>
        <p:txBody>
          <a:bodyPr/>
          <a:lstStyle/>
          <a:p>
            <a:pPr algn="r"/>
            <a:fld id="{CE402512-3676-4E20-91AE-24149F4DD47E}" type="datetime4">
              <a:rPr lang="fr-FR" sz="2400" smtClean="0">
                <a:solidFill>
                  <a:srgbClr val="3A3A82"/>
                </a:solidFill>
                <a:latin typeface="+mj-lt"/>
                <a:ea typeface="League Gothic"/>
                <a:cs typeface="Arial" panose="020B0604020202020204" pitchFamily="34" charset="0"/>
                <a:sym typeface="Lato Bold"/>
              </a:rPr>
              <a:t>20 juin 2025</a:t>
            </a:fld>
            <a:r>
              <a:rPr lang="fr-FR" sz="2400" dirty="0">
                <a:solidFill>
                  <a:srgbClr val="3A3A82"/>
                </a:solidFill>
                <a:latin typeface="+mj-lt"/>
                <a:ea typeface="League Gothic"/>
                <a:cs typeface="Arial" panose="020B0604020202020204" pitchFamily="34" charset="0"/>
                <a:sym typeface="Lato Bold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490476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fr-FR" dirty="0" smtClean="0">
                <a:solidFill>
                  <a:srgbClr val="3A3A82"/>
                </a:solidFill>
              </a:rPr>
              <a:t>Définition de l’agent en </a:t>
            </a:r>
            <a:r>
              <a:rPr lang="fr-FR" dirty="0" smtClean="0">
                <a:solidFill>
                  <a:srgbClr val="3A3A82"/>
                </a:solidFill>
              </a:rPr>
              <a:t>représentation</a:t>
            </a:r>
            <a:endParaRPr lang="fr-FR" dirty="0">
              <a:solidFill>
                <a:srgbClr val="3A3A82"/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50965" y="1554718"/>
            <a:ext cx="11247120" cy="4351338"/>
          </a:xfrm>
        </p:spPr>
        <p:txBody>
          <a:bodyPr>
            <a:normAutofit/>
          </a:bodyPr>
          <a:lstStyle/>
          <a:p>
            <a:pPr marL="0" algn="ctr">
              <a:spcBef>
                <a:spcPct val="0"/>
              </a:spcBef>
              <a:buClr>
                <a:srgbClr val="7C00A8"/>
              </a:buClr>
              <a:buSzPct val="100000"/>
              <a:buNone/>
            </a:pPr>
            <a:r>
              <a:rPr lang="fr-FR" altLang="fr-FR" sz="4000" dirty="0" smtClean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Tous </a:t>
            </a:r>
            <a:r>
              <a:rPr lang="fr-FR" altLang="fr-FR" sz="400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les frais </a:t>
            </a:r>
            <a:r>
              <a:rPr lang="fr-FR" altLang="fr-FR" sz="4000" dirty="0" smtClean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engagés </a:t>
            </a:r>
            <a:r>
              <a:rPr lang="fr-FR" altLang="fr-FR" sz="400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par un agent pour entretenir le réseau de relations extérieures du MNE</a:t>
            </a:r>
          </a:p>
          <a:p>
            <a:pPr marL="457200" lvl="1" indent="0" algn="just">
              <a:buNone/>
            </a:pP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pPr/>
              <a:t>2</a:t>
            </a:fld>
            <a:endParaRPr lang="fr-FR"/>
          </a:p>
        </p:txBody>
      </p:sp>
      <p:sp>
        <p:nvSpPr>
          <p:cNvPr id="5" name="Flèche vers le bas 4"/>
          <p:cNvSpPr/>
          <p:nvPr/>
        </p:nvSpPr>
        <p:spPr>
          <a:xfrm>
            <a:off x="2008487" y="2974299"/>
            <a:ext cx="528235" cy="756088"/>
          </a:xfrm>
          <a:prstGeom prst="down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9" name="Flèche vers le bas 8"/>
          <p:cNvSpPr/>
          <p:nvPr/>
        </p:nvSpPr>
        <p:spPr>
          <a:xfrm>
            <a:off x="9316540" y="2974299"/>
            <a:ext cx="520634" cy="858372"/>
          </a:xfrm>
          <a:prstGeom prst="down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3" name="ZoneTexte 12"/>
          <p:cNvSpPr txBox="1"/>
          <p:nvPr/>
        </p:nvSpPr>
        <p:spPr>
          <a:xfrm>
            <a:off x="5599338" y="3991131"/>
            <a:ext cx="115037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ET/OU</a:t>
            </a:r>
            <a:endParaRPr lang="fr-FR" sz="4000" dirty="0">
              <a:solidFill>
                <a:srgbClr val="0099FF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4" name="ZoneTexte 9"/>
          <p:cNvSpPr txBox="1">
            <a:spLocks noChangeArrowheads="1"/>
          </p:cNvSpPr>
          <p:nvPr/>
        </p:nvSpPr>
        <p:spPr bwMode="auto">
          <a:xfrm>
            <a:off x="700778" y="4052686"/>
            <a:ext cx="3671888" cy="646331"/>
          </a:xfrm>
          <a:prstGeom prst="rect">
            <a:avLst/>
          </a:prstGeom>
          <a:solidFill>
            <a:srgbClr val="F5C9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r>
              <a:rPr lang="fr-FR" altLang="fr-FR" sz="1800" dirty="0" smtClean="0">
                <a:solidFill>
                  <a:srgbClr val="7C00A8"/>
                </a:solidFill>
                <a:sym typeface="Wingdings" panose="05000000000000000000" pitchFamily="2" charset="2"/>
              </a:rPr>
              <a:t>Frais </a:t>
            </a:r>
            <a:r>
              <a:rPr lang="fr-FR" altLang="fr-FR" sz="1800" dirty="0">
                <a:solidFill>
                  <a:srgbClr val="7C00A8"/>
                </a:solidFill>
                <a:sym typeface="Wingdings" panose="05000000000000000000" pitchFamily="2" charset="2"/>
              </a:rPr>
              <a:t>de repas, de </a:t>
            </a:r>
            <a:r>
              <a:rPr lang="fr-FR" altLang="fr-FR" sz="1800" dirty="0" smtClean="0">
                <a:solidFill>
                  <a:srgbClr val="7C00A8"/>
                </a:solidFill>
                <a:sym typeface="Wingdings" panose="05000000000000000000" pitchFamily="2" charset="2"/>
              </a:rPr>
              <a:t>consommations</a:t>
            </a: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endParaRPr lang="fr-FR" altLang="fr-FR" sz="1800" dirty="0">
              <a:solidFill>
                <a:srgbClr val="7C00A8"/>
              </a:solidFill>
              <a:sym typeface="Wingdings" panose="05000000000000000000" pitchFamily="2" charset="2"/>
            </a:endParaRPr>
          </a:p>
        </p:txBody>
      </p:sp>
      <p:sp>
        <p:nvSpPr>
          <p:cNvPr id="15" name="ZoneTexte 8"/>
          <p:cNvSpPr txBox="1">
            <a:spLocks noChangeArrowheads="1"/>
          </p:cNvSpPr>
          <p:nvPr/>
        </p:nvSpPr>
        <p:spPr bwMode="auto">
          <a:xfrm>
            <a:off x="7651231" y="4052686"/>
            <a:ext cx="3671888" cy="646331"/>
          </a:xfrm>
          <a:prstGeom prst="rect">
            <a:avLst/>
          </a:prstGeom>
          <a:solidFill>
            <a:srgbClr val="F5C9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r>
              <a:rPr lang="fr-FR" altLang="fr-FR" sz="1800" dirty="0" smtClean="0">
                <a:solidFill>
                  <a:srgbClr val="7C00A8"/>
                </a:solidFill>
                <a:sym typeface="Wingdings" panose="05000000000000000000" pitchFamily="2" charset="2"/>
              </a:rPr>
              <a:t>D’inscription/de </a:t>
            </a:r>
            <a:r>
              <a:rPr lang="fr-FR" altLang="fr-FR" sz="1800" dirty="0">
                <a:solidFill>
                  <a:srgbClr val="7C00A8"/>
                </a:solidFill>
                <a:sym typeface="Wingdings" panose="05000000000000000000" pitchFamily="2" charset="2"/>
              </a:rPr>
              <a:t>participation à diverses </a:t>
            </a:r>
            <a:r>
              <a:rPr lang="fr-FR" altLang="fr-FR" sz="1800" dirty="0" smtClean="0">
                <a:solidFill>
                  <a:srgbClr val="7C00A8"/>
                </a:solidFill>
                <a:sym typeface="Wingdings" panose="05000000000000000000" pitchFamily="2" charset="2"/>
              </a:rPr>
              <a:t>activités</a:t>
            </a:r>
            <a:endParaRPr lang="fr-FR" altLang="fr-FR" sz="1800" dirty="0">
              <a:solidFill>
                <a:srgbClr val="7C00A8"/>
              </a:solidFill>
              <a:sym typeface="Wingdings" panose="05000000000000000000" pitchFamily="2" charset="2"/>
            </a:endParaRPr>
          </a:p>
        </p:txBody>
      </p:sp>
      <p:sp>
        <p:nvSpPr>
          <p:cNvPr id="16" name="Accolade fermante 15"/>
          <p:cNvSpPr/>
          <p:nvPr/>
        </p:nvSpPr>
        <p:spPr>
          <a:xfrm rot="5400000">
            <a:off x="5490178" y="1499058"/>
            <a:ext cx="898525" cy="7489768"/>
          </a:xfrm>
          <a:prstGeom prst="rightBrace">
            <a:avLst/>
          </a:prstGeom>
          <a:solidFill>
            <a:schemeClr val="bg1"/>
          </a:solidFill>
          <a:ln w="22225">
            <a:solidFill>
              <a:srgbClr val="7C00A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7" name="ZoneTexte 8"/>
          <p:cNvSpPr txBox="1">
            <a:spLocks noChangeArrowheads="1"/>
          </p:cNvSpPr>
          <p:nvPr/>
        </p:nvSpPr>
        <p:spPr bwMode="auto">
          <a:xfrm>
            <a:off x="3416864" y="5910076"/>
            <a:ext cx="504515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 typeface="Wingdings" panose="05000000000000000000" pitchFamily="2" charset="2"/>
              <a:buNone/>
            </a:pPr>
            <a:r>
              <a:rPr lang="fr-FR" altLang="fr-FR" sz="400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Rayonnement de l’institution</a:t>
            </a:r>
          </a:p>
        </p:txBody>
      </p:sp>
    </p:spTree>
    <p:extLst>
      <p:ext uri="{BB962C8B-B14F-4D97-AF65-F5344CB8AC3E}">
        <p14:creationId xmlns:p14="http://schemas.microsoft.com/office/powerpoint/2010/main" val="698011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Frais du Médiateur et de la Directrice générale des services</a:t>
            </a:r>
            <a:endParaRPr lang="fr-FR" dirty="0"/>
          </a:p>
        </p:txBody>
      </p:sp>
      <p:sp>
        <p:nvSpPr>
          <p:cNvPr id="24" name="Flèche vers le bas 23"/>
          <p:cNvSpPr/>
          <p:nvPr/>
        </p:nvSpPr>
        <p:spPr>
          <a:xfrm>
            <a:off x="5721848" y="3733158"/>
            <a:ext cx="431800" cy="647700"/>
          </a:xfrm>
          <a:prstGeom prst="down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25" name="Rectangle 24"/>
          <p:cNvSpPr/>
          <p:nvPr/>
        </p:nvSpPr>
        <p:spPr>
          <a:xfrm>
            <a:off x="4427538" y="6165850"/>
            <a:ext cx="449262" cy="215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16" name="ZoneTexte 9"/>
          <p:cNvSpPr txBox="1">
            <a:spLocks noChangeArrowheads="1"/>
          </p:cNvSpPr>
          <p:nvPr/>
        </p:nvSpPr>
        <p:spPr bwMode="auto">
          <a:xfrm>
            <a:off x="4101805" y="2232965"/>
            <a:ext cx="3671887" cy="877887"/>
          </a:xfrm>
          <a:prstGeom prst="rect">
            <a:avLst/>
          </a:prstGeom>
          <a:solidFill>
            <a:srgbClr val="5ECEC3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  <a:defRPr/>
            </a:pPr>
            <a:endParaRPr lang="fr-FR" altLang="fr-FR" sz="1600" dirty="0" smtClean="0">
              <a:solidFill>
                <a:srgbClr val="7C00A8"/>
              </a:solidFill>
              <a:sym typeface="Wingdings" pitchFamily="2" charset="2"/>
            </a:endParaRP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  <a:defRPr/>
            </a:pPr>
            <a:r>
              <a:rPr lang="fr-FR" altLang="fr-FR" sz="1800" dirty="0" smtClean="0">
                <a:solidFill>
                  <a:srgbClr val="7C00A8"/>
                </a:solidFill>
                <a:sym typeface="Wingdings" pitchFamily="2" charset="2"/>
              </a:rPr>
              <a:t>Remboursement des frais réels</a:t>
            </a: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  <a:defRPr/>
            </a:pPr>
            <a:endParaRPr lang="fr-FR" altLang="fr-FR" sz="1600" dirty="0" smtClean="0">
              <a:solidFill>
                <a:srgbClr val="3333FF"/>
              </a:solidFill>
            </a:endParaRPr>
          </a:p>
        </p:txBody>
      </p:sp>
      <p:sp>
        <p:nvSpPr>
          <p:cNvPr id="17" name="ZoneTexte 9"/>
          <p:cNvSpPr txBox="1">
            <a:spLocks noChangeArrowheads="1"/>
          </p:cNvSpPr>
          <p:nvPr/>
        </p:nvSpPr>
        <p:spPr bwMode="auto">
          <a:xfrm>
            <a:off x="4101805" y="4843463"/>
            <a:ext cx="3671888" cy="1430337"/>
          </a:xfrm>
          <a:prstGeom prst="rect">
            <a:avLst/>
          </a:prstGeom>
          <a:solidFill>
            <a:srgbClr val="F5C9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endParaRPr lang="fr-FR" altLang="fr-FR" sz="1600">
              <a:solidFill>
                <a:srgbClr val="7C00A8"/>
              </a:solidFill>
              <a:sym typeface="Wingdings" panose="05000000000000000000" pitchFamily="2" charset="2"/>
            </a:endParaRP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r>
              <a:rPr lang="fr-FR" altLang="fr-FR" sz="1800">
                <a:solidFill>
                  <a:srgbClr val="7C00A8"/>
                </a:solidFill>
                <a:sym typeface="Wingdings" panose="05000000000000000000" pitchFamily="2" charset="2"/>
              </a:rPr>
              <a:t>Production des justificatifs : facture, liste des participants (nom et qualité)</a:t>
            </a: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endParaRPr lang="fr-FR" altLang="fr-FR" sz="160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900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Frais </a:t>
            </a:r>
            <a:r>
              <a:rPr lang="fr-FR" dirty="0" smtClean="0"/>
              <a:t>des cheffes de services</a:t>
            </a:r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4427538" y="6165850"/>
            <a:ext cx="449262" cy="2159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/>
          </a:p>
        </p:txBody>
      </p:sp>
      <p:sp>
        <p:nvSpPr>
          <p:cNvPr id="22" name="ZoneTexte 9"/>
          <p:cNvSpPr txBox="1">
            <a:spLocks noChangeArrowheads="1"/>
          </p:cNvSpPr>
          <p:nvPr/>
        </p:nvSpPr>
        <p:spPr bwMode="auto">
          <a:xfrm>
            <a:off x="1056142" y="4143311"/>
            <a:ext cx="4391025" cy="1138238"/>
          </a:xfrm>
          <a:prstGeom prst="rect">
            <a:avLst/>
          </a:prstGeom>
          <a:solidFill>
            <a:srgbClr val="F5C9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endParaRPr lang="fr-FR" altLang="fr-FR" sz="1600" dirty="0">
              <a:solidFill>
                <a:srgbClr val="7C00A8"/>
              </a:solidFill>
              <a:sym typeface="Wingdings" panose="05000000000000000000" pitchFamily="2" charset="2"/>
            </a:endParaRP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r>
              <a:rPr lang="fr-FR" altLang="fr-FR" sz="1800" dirty="0">
                <a:solidFill>
                  <a:srgbClr val="3333FF"/>
                </a:solidFill>
                <a:sym typeface="Wingdings" panose="05000000000000000000" pitchFamily="2" charset="2"/>
              </a:rPr>
              <a:t>Production des justificatifs : facture(s) + liste des participants (nom et qualité)</a:t>
            </a: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endParaRPr lang="fr-FR" altLang="fr-FR" sz="1600" dirty="0">
              <a:solidFill>
                <a:srgbClr val="3333FF"/>
              </a:solidFill>
            </a:endParaRPr>
          </a:p>
        </p:txBody>
      </p:sp>
      <p:sp>
        <p:nvSpPr>
          <p:cNvPr id="23" name="Flèche vers le bas 22"/>
          <p:cNvSpPr/>
          <p:nvPr/>
        </p:nvSpPr>
        <p:spPr>
          <a:xfrm>
            <a:off x="3035754" y="3229019"/>
            <a:ext cx="431800" cy="647700"/>
          </a:xfrm>
          <a:prstGeom prst="downArrow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fr-FR" dirty="0"/>
          </a:p>
        </p:txBody>
      </p:sp>
      <p:sp>
        <p:nvSpPr>
          <p:cNvPr id="24" name="ZoneTexte 9"/>
          <p:cNvSpPr txBox="1">
            <a:spLocks noChangeArrowheads="1"/>
          </p:cNvSpPr>
          <p:nvPr/>
        </p:nvSpPr>
        <p:spPr bwMode="auto">
          <a:xfrm>
            <a:off x="1056142" y="1824190"/>
            <a:ext cx="4391025" cy="1138237"/>
          </a:xfrm>
          <a:prstGeom prst="rect">
            <a:avLst/>
          </a:prstGeom>
          <a:solidFill>
            <a:srgbClr val="5ECEC3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  <a:defRPr/>
            </a:pPr>
            <a:endParaRPr lang="fr-FR" altLang="fr-FR" sz="1600" dirty="0" smtClean="0">
              <a:solidFill>
                <a:srgbClr val="7C00A8"/>
              </a:solidFill>
              <a:sym typeface="Wingdings" pitchFamily="2" charset="2"/>
            </a:endParaRP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  <a:defRPr/>
            </a:pPr>
            <a:r>
              <a:rPr lang="fr-FR" altLang="fr-FR" sz="1800" dirty="0" smtClean="0">
                <a:solidFill>
                  <a:srgbClr val="7C00A8"/>
                </a:solidFill>
                <a:sym typeface="Wingdings" pitchFamily="2" charset="2"/>
              </a:rPr>
              <a:t>Rembt dans la limite de 60€ TTC/repas</a:t>
            </a: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  <a:defRPr/>
            </a:pPr>
            <a:r>
              <a:rPr lang="fr-FR" altLang="fr-FR" sz="1800" dirty="0" smtClean="0">
                <a:solidFill>
                  <a:srgbClr val="7C00A8"/>
                </a:solidFill>
                <a:sym typeface="Wingdings" pitchFamily="2" charset="2"/>
              </a:rPr>
              <a:t>+ Autres frais : au réel</a:t>
            </a: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  <a:defRPr/>
            </a:pPr>
            <a:endParaRPr lang="fr-FR" altLang="fr-FR" sz="1600" dirty="0" smtClean="0">
              <a:solidFill>
                <a:srgbClr val="3333FF"/>
              </a:solidFill>
            </a:endParaRPr>
          </a:p>
        </p:txBody>
      </p:sp>
      <p:sp>
        <p:nvSpPr>
          <p:cNvPr id="25" name="ZoneTexte 1"/>
          <p:cNvSpPr txBox="1">
            <a:spLocks noChangeArrowheads="1"/>
          </p:cNvSpPr>
          <p:nvPr/>
        </p:nvSpPr>
        <p:spPr bwMode="auto">
          <a:xfrm>
            <a:off x="6263951" y="4311650"/>
            <a:ext cx="66198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fr-FR" altLang="fr-FR" sz="4400" dirty="0">
                <a:solidFill>
                  <a:srgbClr val="3333FF"/>
                </a:solidFill>
              </a:rPr>
              <a:t>+</a:t>
            </a:r>
          </a:p>
        </p:txBody>
      </p:sp>
      <p:sp>
        <p:nvSpPr>
          <p:cNvPr id="26" name="ZoneTexte 9"/>
          <p:cNvSpPr txBox="1">
            <a:spLocks noChangeArrowheads="1"/>
          </p:cNvSpPr>
          <p:nvPr/>
        </p:nvSpPr>
        <p:spPr bwMode="auto">
          <a:xfrm>
            <a:off x="7942101" y="2028565"/>
            <a:ext cx="2808288" cy="83026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fr-FR" altLang="fr-FR" sz="1600" i="1" dirty="0" smtClean="0">
                <a:solidFill>
                  <a:srgbClr val="7C00A8"/>
                </a:solidFill>
              </a:rPr>
              <a:t>Dépassement exceptionnel possible après accord préalable </a:t>
            </a:r>
            <a:r>
              <a:rPr lang="fr-FR" altLang="fr-FR" sz="1600" i="1" dirty="0" smtClean="0">
                <a:solidFill>
                  <a:srgbClr val="7C00A8"/>
                </a:solidFill>
              </a:rPr>
              <a:t>de la DGS</a:t>
            </a:r>
            <a:endParaRPr lang="fr-FR" altLang="fr-FR" sz="1600" i="1" dirty="0">
              <a:solidFill>
                <a:srgbClr val="7C00A8"/>
              </a:solidFill>
            </a:endParaRPr>
          </a:p>
        </p:txBody>
      </p:sp>
      <p:cxnSp>
        <p:nvCxnSpPr>
          <p:cNvPr id="27" name="Connecteur droit avec flèche 26"/>
          <p:cNvCxnSpPr/>
          <p:nvPr/>
        </p:nvCxnSpPr>
        <p:spPr>
          <a:xfrm flipV="1">
            <a:off x="6122631" y="2443696"/>
            <a:ext cx="728663" cy="0"/>
          </a:xfrm>
          <a:prstGeom prst="straightConnector1">
            <a:avLst/>
          </a:prstGeom>
          <a:ln w="2222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ZoneTexte 9"/>
          <p:cNvSpPr txBox="1">
            <a:spLocks noChangeArrowheads="1"/>
          </p:cNvSpPr>
          <p:nvPr/>
        </p:nvSpPr>
        <p:spPr bwMode="auto">
          <a:xfrm>
            <a:off x="7942102" y="4404519"/>
            <a:ext cx="2808287" cy="5842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itchFamily="2" charset="2"/>
              <a:buBlip>
                <a:blip r:embed="rId3"/>
              </a:buBlip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fr-FR" altLang="fr-FR" sz="1600" i="1" dirty="0" smtClean="0">
                <a:solidFill>
                  <a:srgbClr val="3333FF"/>
                </a:solidFill>
              </a:rPr>
              <a:t>Indication du motif de l’invitation</a:t>
            </a:r>
            <a:endParaRPr lang="fr-FR" altLang="fr-FR" sz="1600" i="1" dirty="0">
              <a:solidFill>
                <a:srgbClr val="3333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06479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Procédure commune de remboursement</a:t>
            </a:r>
            <a:endParaRPr lang="fr-FR" dirty="0"/>
          </a:p>
        </p:txBody>
      </p:sp>
      <p:sp>
        <p:nvSpPr>
          <p:cNvPr id="5" name="ZoneTexte 9"/>
          <p:cNvSpPr txBox="1">
            <a:spLocks noChangeArrowheads="1"/>
          </p:cNvSpPr>
          <p:nvPr/>
        </p:nvSpPr>
        <p:spPr bwMode="auto">
          <a:xfrm>
            <a:off x="900502" y="3672268"/>
            <a:ext cx="4254500" cy="1446550"/>
          </a:xfrm>
          <a:prstGeom prst="rect">
            <a:avLst/>
          </a:prstGeom>
          <a:solidFill>
            <a:srgbClr val="F5C9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</a:pPr>
            <a:endParaRPr lang="fr-FR" altLang="fr-FR" sz="1600" dirty="0">
              <a:solidFill>
                <a:srgbClr val="7C00A8"/>
              </a:solidFill>
              <a:sym typeface="Wingdings" panose="05000000000000000000" pitchFamily="2" charset="2"/>
            </a:endParaRP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 typeface="Wingdings" panose="05000000000000000000" pitchFamily="2" charset="2"/>
              <a:buNone/>
            </a:pPr>
            <a:r>
              <a:rPr lang="fr-FR" altLang="fr-FR" sz="1800" i="1" dirty="0">
                <a:solidFill>
                  <a:srgbClr val="3333FF"/>
                </a:solidFill>
              </a:rPr>
              <a:t>Transmission </a:t>
            </a:r>
            <a:r>
              <a:rPr lang="fr-FR" altLang="fr-FR" sz="1800" i="1" dirty="0" smtClean="0">
                <a:solidFill>
                  <a:srgbClr val="3333FF"/>
                </a:solidFill>
              </a:rPr>
              <a:t>au service ADFI </a:t>
            </a: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 typeface="Wingdings" panose="05000000000000000000" pitchFamily="2" charset="2"/>
              <a:buNone/>
            </a:pPr>
            <a:r>
              <a:rPr lang="fr-FR" altLang="fr-FR" sz="1800" i="1" dirty="0" smtClean="0">
                <a:solidFill>
                  <a:srgbClr val="3333FF"/>
                </a:solidFill>
              </a:rPr>
              <a:t>+ RIB si changement de coordonnées bancaires </a:t>
            </a: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 typeface="Wingdings" panose="05000000000000000000" pitchFamily="2" charset="2"/>
              <a:buNone/>
            </a:pPr>
            <a:endParaRPr lang="fr-FR" altLang="fr-FR" sz="1800" i="1" dirty="0">
              <a:solidFill>
                <a:srgbClr val="3333FF"/>
              </a:solidFill>
            </a:endParaRPr>
          </a:p>
        </p:txBody>
      </p:sp>
      <p:sp>
        <p:nvSpPr>
          <p:cNvPr id="6" name="ZoneTexte 9"/>
          <p:cNvSpPr txBox="1">
            <a:spLocks noChangeArrowheads="1"/>
          </p:cNvSpPr>
          <p:nvPr/>
        </p:nvSpPr>
        <p:spPr bwMode="auto">
          <a:xfrm>
            <a:off x="906852" y="1717980"/>
            <a:ext cx="4248150" cy="1415772"/>
          </a:xfrm>
          <a:prstGeom prst="rect">
            <a:avLst/>
          </a:prstGeom>
          <a:solidFill>
            <a:srgbClr val="5ECEC3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  <a:defRPr/>
            </a:pPr>
            <a:endParaRPr lang="fr-FR" altLang="fr-FR" sz="1600" dirty="0" smtClean="0">
              <a:solidFill>
                <a:srgbClr val="7C00A8"/>
              </a:solidFill>
              <a:sym typeface="Wingdings" pitchFamily="2" charset="2"/>
            </a:endParaRP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  <a:defRPr/>
            </a:pPr>
            <a:r>
              <a:rPr lang="fr-FR" altLang="fr-FR" sz="1800" dirty="0" smtClean="0">
                <a:solidFill>
                  <a:srgbClr val="7C00A8"/>
                </a:solidFill>
                <a:sym typeface="Wingdings" pitchFamily="2" charset="2"/>
              </a:rPr>
              <a:t>Note de </a:t>
            </a:r>
            <a:r>
              <a:rPr lang="fr-FR" altLang="fr-FR" sz="1800" dirty="0" smtClean="0">
                <a:solidFill>
                  <a:srgbClr val="7C00A8"/>
                </a:solidFill>
                <a:sym typeface="Wingdings" pitchFamily="2" charset="2"/>
              </a:rPr>
              <a:t>frais(ponctuelle ou mensuelle)</a:t>
            </a:r>
            <a:endParaRPr lang="fr-FR" altLang="fr-FR" sz="1800" dirty="0" smtClean="0">
              <a:solidFill>
                <a:srgbClr val="7C00A8"/>
              </a:solidFill>
              <a:sym typeface="Wingdings" pitchFamily="2" charset="2"/>
            </a:endParaRP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  <a:defRPr/>
            </a:pPr>
            <a:r>
              <a:rPr lang="fr-FR" altLang="fr-FR" sz="1800" dirty="0" smtClean="0">
                <a:solidFill>
                  <a:srgbClr val="7C00A8"/>
                </a:solidFill>
                <a:sym typeface="Wingdings" pitchFamily="2" charset="2"/>
              </a:rPr>
              <a:t>signée par l’agent et accompagnée des pièces justificatives</a:t>
            </a:r>
            <a:endParaRPr lang="fr-FR" altLang="fr-FR" sz="1800" dirty="0" smtClean="0">
              <a:solidFill>
                <a:srgbClr val="7C00A8"/>
              </a:solidFill>
              <a:sym typeface="Wingdings" pitchFamily="2" charset="2"/>
            </a:endParaRP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  <a:defRPr/>
            </a:pPr>
            <a:endParaRPr lang="fr-FR" altLang="fr-FR" sz="1600" dirty="0" smtClean="0">
              <a:solidFill>
                <a:srgbClr val="3333FF"/>
              </a:solidFill>
            </a:endParaRPr>
          </a:p>
        </p:txBody>
      </p:sp>
      <p:sp>
        <p:nvSpPr>
          <p:cNvPr id="7" name="ZoneTexte 9"/>
          <p:cNvSpPr txBox="1">
            <a:spLocks noChangeArrowheads="1"/>
          </p:cNvSpPr>
          <p:nvPr/>
        </p:nvSpPr>
        <p:spPr bwMode="auto">
          <a:xfrm>
            <a:off x="8343317" y="1802606"/>
            <a:ext cx="2808288" cy="64633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fr-FR" altLang="fr-FR" sz="1800" i="1" dirty="0" smtClean="0">
                <a:solidFill>
                  <a:srgbClr val="7C00A8"/>
                </a:solidFill>
              </a:rPr>
              <a:t>Transmission au </a:t>
            </a:r>
            <a:r>
              <a:rPr lang="fr-FR" altLang="fr-FR" sz="1800" i="1" dirty="0" smtClean="0">
                <a:solidFill>
                  <a:srgbClr val="7C00A8"/>
                </a:solidFill>
              </a:rPr>
              <a:t>supérieur hiérarchique</a:t>
            </a:r>
            <a:endParaRPr lang="fr-FR" altLang="fr-FR" sz="1800" i="1" dirty="0">
              <a:solidFill>
                <a:srgbClr val="7C00A8"/>
              </a:solidFill>
            </a:endParaRPr>
          </a:p>
        </p:txBody>
      </p:sp>
      <p:cxnSp>
        <p:nvCxnSpPr>
          <p:cNvPr id="8" name="Connecteur droit avec flèche 7"/>
          <p:cNvCxnSpPr/>
          <p:nvPr/>
        </p:nvCxnSpPr>
        <p:spPr>
          <a:xfrm flipV="1">
            <a:off x="6534766" y="2170598"/>
            <a:ext cx="727075" cy="0"/>
          </a:xfrm>
          <a:prstGeom prst="straightConnector1">
            <a:avLst/>
          </a:prstGeom>
          <a:ln w="2222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ZoneTexte 9"/>
          <p:cNvSpPr txBox="1">
            <a:spLocks noChangeArrowheads="1"/>
          </p:cNvSpPr>
          <p:nvPr/>
        </p:nvSpPr>
        <p:spPr bwMode="auto">
          <a:xfrm>
            <a:off x="8336967" y="3867924"/>
            <a:ext cx="2808288" cy="6461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fr-FR" altLang="fr-FR" sz="1800" i="1" dirty="0" smtClean="0">
                <a:solidFill>
                  <a:srgbClr val="3333FF"/>
                </a:solidFill>
              </a:rPr>
              <a:t>Contrôle et vise la note de frais</a:t>
            </a:r>
            <a:endParaRPr lang="fr-FR" altLang="fr-FR" sz="1800" i="1" dirty="0">
              <a:solidFill>
                <a:srgbClr val="3333FF"/>
              </a:solidFill>
            </a:endParaRPr>
          </a:p>
        </p:txBody>
      </p:sp>
      <p:cxnSp>
        <p:nvCxnSpPr>
          <p:cNvPr id="11" name="Connecteur droit avec flèche 10"/>
          <p:cNvCxnSpPr/>
          <p:nvPr/>
        </p:nvCxnSpPr>
        <p:spPr>
          <a:xfrm>
            <a:off x="9741111" y="2809902"/>
            <a:ext cx="0" cy="647700"/>
          </a:xfrm>
          <a:prstGeom prst="straightConnector1">
            <a:avLst/>
          </a:prstGeom>
          <a:ln w="2222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/>
          <p:cNvCxnSpPr/>
          <p:nvPr/>
        </p:nvCxnSpPr>
        <p:spPr>
          <a:xfrm flipH="1">
            <a:off x="6534766" y="4265948"/>
            <a:ext cx="728663" cy="0"/>
          </a:xfrm>
          <a:prstGeom prst="straightConnector1">
            <a:avLst/>
          </a:prstGeom>
          <a:ln w="2222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Freeform 6"/>
          <p:cNvSpPr/>
          <p:nvPr/>
        </p:nvSpPr>
        <p:spPr>
          <a:xfrm>
            <a:off x="550965" y="5693906"/>
            <a:ext cx="912931" cy="797692"/>
          </a:xfrm>
          <a:custGeom>
            <a:avLst/>
            <a:gdLst/>
            <a:ahLst/>
            <a:cxnLst/>
            <a:rect l="l" t="t" r="r" b="b"/>
            <a:pathLst>
              <a:path w="912931" h="797692">
                <a:moveTo>
                  <a:pt x="0" y="0"/>
                </a:moveTo>
                <a:lnTo>
                  <a:pt x="912931" y="0"/>
                </a:lnTo>
                <a:lnTo>
                  <a:pt x="912931" y="797693"/>
                </a:lnTo>
                <a:lnTo>
                  <a:pt x="0" y="79769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=""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</p:sp>
      <p:sp>
        <p:nvSpPr>
          <p:cNvPr id="2" name="ZoneTexte 1"/>
          <p:cNvSpPr txBox="1"/>
          <p:nvPr/>
        </p:nvSpPr>
        <p:spPr>
          <a:xfrm>
            <a:off x="1707502" y="5606752"/>
            <a:ext cx="84068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3000" dirty="0">
                <a:solidFill>
                  <a:srgbClr val="0099FF"/>
                </a:solidFill>
                <a:latin typeface="+mj-lt"/>
                <a:ea typeface="+mj-ea"/>
                <a:cs typeface="+mj-cs"/>
              </a:rPr>
              <a:t>Remboursement exclu si perte des justificatifs à l’exception d’une demande dûment motivée et justifiée</a:t>
            </a:r>
            <a:endParaRPr lang="fr-FR" sz="3000" dirty="0">
              <a:solidFill>
                <a:srgbClr val="0099FF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47049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47CDD6F-1800-42C2-8547-6FAF9EF96866}" type="slidenum">
              <a:rPr lang="fr-FR" smtClean="0"/>
              <a:t>6</a:t>
            </a:fld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700020" y="721386"/>
            <a:ext cx="90349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fr-FR" sz="4000" dirty="0" smtClean="0">
                <a:solidFill>
                  <a:srgbClr val="03008E"/>
                </a:solidFill>
                <a:latin typeface="+mj-lt"/>
                <a:ea typeface="+mj-ea"/>
                <a:cs typeface="+mj-cs"/>
              </a:rPr>
              <a:t>Procédure de demande </a:t>
            </a:r>
            <a:r>
              <a:rPr lang="fr-FR" sz="4000" dirty="0" smtClean="0">
                <a:solidFill>
                  <a:srgbClr val="03008E"/>
                </a:solidFill>
                <a:latin typeface="+mj-lt"/>
                <a:ea typeface="+mj-ea"/>
                <a:cs typeface="+mj-cs"/>
              </a:rPr>
              <a:t>d’avances</a:t>
            </a:r>
            <a:endParaRPr lang="fr-FR" sz="4000" dirty="0">
              <a:solidFill>
                <a:srgbClr val="03008E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6" name="ZoneTexte 9"/>
          <p:cNvSpPr txBox="1">
            <a:spLocks noChangeArrowheads="1"/>
          </p:cNvSpPr>
          <p:nvPr/>
        </p:nvSpPr>
        <p:spPr bwMode="auto">
          <a:xfrm>
            <a:off x="962835" y="1733535"/>
            <a:ext cx="3959225" cy="1138773"/>
          </a:xfrm>
          <a:prstGeom prst="rect">
            <a:avLst/>
          </a:prstGeom>
          <a:solidFill>
            <a:srgbClr val="5ECEC3"/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  <a:defRPr/>
            </a:pPr>
            <a:endParaRPr lang="fr-FR" altLang="fr-FR" sz="1600" dirty="0" smtClean="0">
              <a:solidFill>
                <a:srgbClr val="7C00A8"/>
              </a:solidFill>
              <a:sym typeface="Wingdings" pitchFamily="2" charset="2"/>
            </a:endParaRP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  <a:defRPr/>
            </a:pPr>
            <a:r>
              <a:rPr lang="fr-FR" altLang="fr-FR" sz="1800" dirty="0" smtClean="0">
                <a:solidFill>
                  <a:srgbClr val="7C00A8"/>
                </a:solidFill>
                <a:sym typeface="Wingdings" pitchFamily="2" charset="2"/>
              </a:rPr>
              <a:t>Demande auprès du </a:t>
            </a:r>
            <a:r>
              <a:rPr lang="fr-FR" altLang="fr-FR" sz="1800" dirty="0" smtClean="0">
                <a:solidFill>
                  <a:srgbClr val="7C00A8"/>
                </a:solidFill>
                <a:sym typeface="Wingdings" pitchFamily="2" charset="2"/>
              </a:rPr>
              <a:t>supérieur hiérarchique</a:t>
            </a:r>
            <a:endParaRPr lang="fr-FR" altLang="fr-FR" sz="1800" dirty="0" smtClean="0">
              <a:solidFill>
                <a:srgbClr val="7C00A8"/>
              </a:solidFill>
              <a:sym typeface="Wingdings" pitchFamily="2" charset="2"/>
            </a:endParaRPr>
          </a:p>
          <a:p>
            <a:pPr algn="ctr" eaLnBrk="1" hangingPunct="1">
              <a:spcBef>
                <a:spcPct val="0"/>
              </a:spcBef>
              <a:buClr>
                <a:srgbClr val="7C00A8"/>
              </a:buClr>
              <a:buSzPct val="100000"/>
              <a:buFontTx/>
              <a:buNone/>
              <a:defRPr/>
            </a:pPr>
            <a:endParaRPr lang="fr-FR" altLang="fr-FR" sz="1600" dirty="0" smtClean="0">
              <a:solidFill>
                <a:srgbClr val="3333FF"/>
              </a:solidFill>
            </a:endParaRPr>
          </a:p>
        </p:txBody>
      </p:sp>
      <p:cxnSp>
        <p:nvCxnSpPr>
          <p:cNvPr id="17" name="Connecteur droit avec flèche 16"/>
          <p:cNvCxnSpPr/>
          <p:nvPr/>
        </p:nvCxnSpPr>
        <p:spPr>
          <a:xfrm flipV="1">
            <a:off x="5979725" y="2164541"/>
            <a:ext cx="727075" cy="0"/>
          </a:xfrm>
          <a:prstGeom prst="straightConnector1">
            <a:avLst/>
          </a:prstGeom>
          <a:ln w="2222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ZoneTexte 9"/>
          <p:cNvSpPr txBox="1">
            <a:spLocks noChangeArrowheads="1"/>
          </p:cNvSpPr>
          <p:nvPr/>
        </p:nvSpPr>
        <p:spPr bwMode="auto">
          <a:xfrm>
            <a:off x="7992123" y="3557414"/>
            <a:ext cx="3090863" cy="230822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fr-FR" altLang="fr-FR" sz="1600" i="1" dirty="0" smtClean="0">
                <a:solidFill>
                  <a:srgbClr val="3333FF"/>
                </a:solidFill>
              </a:rPr>
              <a:t>Décision d’opportunité compte tenu :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fr-FR" altLang="fr-FR" sz="1600" i="1" dirty="0" smtClean="0">
              <a:solidFill>
                <a:srgbClr val="3333FF"/>
              </a:solidFill>
            </a:endParaRPr>
          </a:p>
          <a:p>
            <a:pPr marL="285750" indent="-285750" eaLnBrk="1" hangingPunct="1">
              <a:spcBef>
                <a:spcPct val="0"/>
              </a:spcBef>
              <a:buClrTx/>
              <a:buSzTx/>
              <a:buFontTx/>
              <a:buChar char="-"/>
              <a:defRPr/>
            </a:pPr>
            <a:r>
              <a:rPr lang="fr-FR" altLang="fr-FR" sz="1600" i="1" dirty="0" smtClean="0">
                <a:solidFill>
                  <a:srgbClr val="3333FF"/>
                </a:solidFill>
              </a:rPr>
              <a:t>Nature des activités exercées</a:t>
            </a:r>
          </a:p>
          <a:p>
            <a:pPr marL="285750" indent="-285750" eaLnBrk="1" hangingPunct="1">
              <a:spcBef>
                <a:spcPct val="0"/>
              </a:spcBef>
              <a:buClrTx/>
              <a:buSzTx/>
              <a:buFontTx/>
              <a:buChar char="-"/>
              <a:defRPr/>
            </a:pPr>
            <a:r>
              <a:rPr lang="fr-FR" altLang="fr-FR" sz="1600" i="1" dirty="0" smtClean="0">
                <a:solidFill>
                  <a:srgbClr val="3333FF"/>
                </a:solidFill>
              </a:rPr>
              <a:t>Fréquence des missions</a:t>
            </a:r>
          </a:p>
          <a:p>
            <a:pPr marL="285750" indent="-285750" eaLnBrk="1" hangingPunct="1">
              <a:spcBef>
                <a:spcPct val="0"/>
              </a:spcBef>
              <a:buClrTx/>
              <a:buSzTx/>
              <a:buFontTx/>
              <a:buChar char="-"/>
              <a:defRPr/>
            </a:pPr>
            <a:r>
              <a:rPr lang="fr-FR" altLang="fr-FR" sz="1600" i="1" dirty="0" smtClean="0">
                <a:solidFill>
                  <a:srgbClr val="3333FF"/>
                </a:solidFill>
              </a:rPr>
              <a:t>Moyenne des fais engagés sur une période définie par </a:t>
            </a:r>
            <a:r>
              <a:rPr lang="fr-FR" altLang="fr-FR" sz="1600" i="1" dirty="0" smtClean="0">
                <a:solidFill>
                  <a:srgbClr val="3333FF"/>
                </a:solidFill>
              </a:rPr>
              <a:t>la </a:t>
            </a:r>
            <a:r>
              <a:rPr lang="fr-FR" altLang="fr-FR" sz="1600" i="1" dirty="0" smtClean="0">
                <a:solidFill>
                  <a:srgbClr val="3333FF"/>
                </a:solidFill>
              </a:rPr>
              <a:t>DGS</a:t>
            </a:r>
            <a:endParaRPr lang="fr-FR" altLang="fr-FR" sz="1600" i="1" dirty="0">
              <a:solidFill>
                <a:srgbClr val="3333FF"/>
              </a:solidFill>
            </a:endParaRPr>
          </a:p>
        </p:txBody>
      </p:sp>
      <p:cxnSp>
        <p:nvCxnSpPr>
          <p:cNvPr id="19" name="Connecteur droit avec flèche 18"/>
          <p:cNvCxnSpPr/>
          <p:nvPr/>
        </p:nvCxnSpPr>
        <p:spPr>
          <a:xfrm>
            <a:off x="9581259" y="2706979"/>
            <a:ext cx="0" cy="649288"/>
          </a:xfrm>
          <a:prstGeom prst="straightConnector1">
            <a:avLst/>
          </a:prstGeom>
          <a:ln w="22225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ZoneTexte 19"/>
          <p:cNvSpPr txBox="1">
            <a:spLocks noChangeArrowheads="1"/>
          </p:cNvSpPr>
          <p:nvPr/>
        </p:nvSpPr>
        <p:spPr bwMode="auto">
          <a:xfrm>
            <a:off x="7992123" y="1708394"/>
            <a:ext cx="3113088" cy="86201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itchFamily="2" charset="2"/>
              <a:buBlip>
                <a:blip r:embed="rId2"/>
              </a:buBlip>
              <a:defRPr sz="2000">
                <a:solidFill>
                  <a:schemeClr val="tx1"/>
                </a:solidFill>
                <a:latin typeface="Trebuchet MS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defRPr sz="2000">
                <a:solidFill>
                  <a:schemeClr val="tx1"/>
                </a:solidFill>
                <a:latin typeface="Trebuchet MS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defRPr>
                <a:solidFill>
                  <a:schemeClr val="tx1"/>
                </a:solidFill>
                <a:latin typeface="Trebuchet MS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defRPr sz="1600">
                <a:solidFill>
                  <a:schemeClr val="tx1"/>
                </a:solidFill>
                <a:latin typeface="Trebuchet MS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defRPr sz="1600">
                <a:solidFill>
                  <a:schemeClr val="tx1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fr-FR" altLang="fr-FR" sz="1600" i="1" dirty="0" smtClean="0">
              <a:solidFill>
                <a:srgbClr val="7C00A8"/>
              </a:solidFill>
            </a:endParaRPr>
          </a:p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fr-FR" altLang="fr-FR" sz="1800" i="1" dirty="0" smtClean="0">
                <a:solidFill>
                  <a:srgbClr val="7C00A8"/>
                </a:solidFill>
              </a:rPr>
              <a:t>Transmission </a:t>
            </a:r>
            <a:r>
              <a:rPr lang="fr-FR" altLang="fr-FR" sz="1800" i="1" dirty="0" smtClean="0">
                <a:solidFill>
                  <a:srgbClr val="7C00A8"/>
                </a:solidFill>
              </a:rPr>
              <a:t>à la </a:t>
            </a:r>
            <a:r>
              <a:rPr lang="fr-FR" altLang="fr-FR" sz="1800" i="1" dirty="0" smtClean="0">
                <a:solidFill>
                  <a:srgbClr val="7C00A8"/>
                </a:solidFill>
              </a:rPr>
              <a:t>DGS</a:t>
            </a:r>
          </a:p>
          <a:p>
            <a:pPr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endParaRPr lang="fr-FR" altLang="fr-FR" sz="1600" i="1" dirty="0">
              <a:solidFill>
                <a:srgbClr val="7C00A8"/>
              </a:solidFill>
            </a:endParaRPr>
          </a:p>
        </p:txBody>
      </p:sp>
      <p:sp>
        <p:nvSpPr>
          <p:cNvPr id="21" name="Rectangle 10"/>
          <p:cNvSpPr>
            <a:spLocks noChangeArrowheads="1"/>
          </p:cNvSpPr>
          <p:nvPr/>
        </p:nvSpPr>
        <p:spPr bwMode="auto">
          <a:xfrm>
            <a:off x="821319" y="5439314"/>
            <a:ext cx="3959225" cy="55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rgbClr val="7E04A5"/>
              </a:buClr>
              <a:buSzPct val="195000"/>
              <a:buFont typeface="Wingdings" panose="05000000000000000000" pitchFamily="2" charset="2"/>
              <a:buBlip>
                <a:blip r:embed="rId2"/>
              </a:buBlip>
              <a:tabLst>
                <a:tab pos="266700" algn="l"/>
              </a:tabLst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rgbClr val="B800C0"/>
              </a:buClr>
              <a:buChar char="–"/>
              <a:tabLst>
                <a:tab pos="266700" algn="l"/>
              </a:tabLst>
              <a:defRPr sz="2000">
                <a:solidFill>
                  <a:schemeClr val="tx1"/>
                </a:solidFill>
                <a:latin typeface="Trebuchet MS" panose="020B0603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rgbClr val="B800C0"/>
              </a:buClr>
              <a:buChar char="•"/>
              <a:tabLst>
                <a:tab pos="266700" algn="l"/>
              </a:tabLst>
              <a:defRPr>
                <a:solidFill>
                  <a:schemeClr val="tx1"/>
                </a:solidFill>
                <a:latin typeface="Trebuchet MS" panose="020B0603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lr>
                <a:srgbClr val="BD17BF"/>
              </a:buClr>
              <a:buChar char="–"/>
              <a:tabLst>
                <a:tab pos="266700" algn="l"/>
              </a:tabLst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lr>
                <a:srgbClr val="BD17BF"/>
              </a:buClr>
              <a:buChar char="»"/>
              <a:tabLst>
                <a:tab pos="266700" algn="l"/>
              </a:tabLst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tabLst>
                <a:tab pos="266700" algn="l"/>
              </a:tabLst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tabLst>
                <a:tab pos="266700" algn="l"/>
              </a:tabLst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tabLst>
                <a:tab pos="266700" algn="l"/>
              </a:tabLst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BD17BF"/>
              </a:buClr>
              <a:buChar char="»"/>
              <a:tabLst>
                <a:tab pos="266700" algn="l"/>
              </a:tabLst>
              <a:defRPr sz="1600">
                <a:solidFill>
                  <a:schemeClr val="tx1"/>
                </a:solidFill>
                <a:latin typeface="Trebuchet MS" panose="020B060302020202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>
                <a:srgbClr val="7C00A8"/>
              </a:buClr>
              <a:buSzTx/>
              <a:buFontTx/>
              <a:buNone/>
            </a:pPr>
            <a:r>
              <a:rPr lang="fr-FR" altLang="fr-FR" sz="1500" i="1" dirty="0">
                <a:solidFill>
                  <a:srgbClr val="3333FF"/>
                </a:solidFill>
              </a:rPr>
              <a:t>NB : Déduction de l’avance du solde de tout </a:t>
            </a:r>
            <a:r>
              <a:rPr lang="fr-FR" altLang="fr-FR" sz="1500" i="1" dirty="0" smtClean="0">
                <a:solidFill>
                  <a:srgbClr val="3333FF"/>
                </a:solidFill>
              </a:rPr>
              <a:t>compte des frais de la missio</a:t>
            </a:r>
            <a:r>
              <a:rPr lang="fr-FR" altLang="fr-FR" sz="1500" i="1" dirty="0">
                <a:solidFill>
                  <a:srgbClr val="3333FF"/>
                </a:solidFill>
              </a:rPr>
              <a:t>n</a:t>
            </a:r>
            <a:r>
              <a:rPr lang="fr-FR" altLang="fr-FR" sz="1500" i="1" dirty="0" smtClean="0">
                <a:solidFill>
                  <a:srgbClr val="3333FF"/>
                </a:solidFill>
              </a:rPr>
              <a:t>.</a:t>
            </a:r>
            <a:endParaRPr lang="fr-FR" altLang="fr-FR" sz="1800" i="1" dirty="0">
              <a:solidFill>
                <a:srgbClr val="3333FF"/>
              </a:solidFill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2041827"/>
      </p:ext>
    </p:extLst>
  </p:cSld>
  <p:clrMapOvr>
    <a:masterClrMapping/>
  </p:clrMapOvr>
</p:sld>
</file>

<file path=ppt/theme/theme1.xml><?xml version="1.0" encoding="utf-8"?>
<a:theme xmlns:a="http://schemas.openxmlformats.org/drawingml/2006/main" name="Mne template 2024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mne">
      <a:majorFont>
        <a:latin typeface="League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>
            <a:lumMod val="60000"/>
            <a:lumOff val="40000"/>
            <a:alpha val="10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ne template 2024" id="{6A27E261-E5D3-4C82-9262-E8724057D416}" vid="{DBA51533-9ECE-4D7B-9C2C-70DF723BF457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903</TotalTime>
  <Words>235</Words>
  <Application>Microsoft Office PowerPoint</Application>
  <PresentationFormat>Grand écran</PresentationFormat>
  <Paragraphs>46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4" baseType="lpstr">
      <vt:lpstr>Arial</vt:lpstr>
      <vt:lpstr>Calibri</vt:lpstr>
      <vt:lpstr>Courier New</vt:lpstr>
      <vt:lpstr>Lato Bold</vt:lpstr>
      <vt:lpstr>League Gothic</vt:lpstr>
      <vt:lpstr>Trebuchet MS</vt:lpstr>
      <vt:lpstr>Wingdings</vt:lpstr>
      <vt:lpstr>Mne template 2024</vt:lpstr>
      <vt:lpstr>Frais de représentation :  Comment obtenir le remboursement?</vt:lpstr>
      <vt:lpstr>Définition de l’agent en représentation</vt:lpstr>
      <vt:lpstr>Frais du Médiateur et de la Directrice générale des services</vt:lpstr>
      <vt:lpstr>Frais des cheffes de services</vt:lpstr>
      <vt:lpstr>Procédure commune de remboursement</vt:lpstr>
      <vt:lpstr>Présentation PowerPoint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Michalik Marine</dc:creator>
  <cp:lastModifiedBy>Sylvia Fehrentz</cp:lastModifiedBy>
  <cp:revision>79</cp:revision>
  <dcterms:created xsi:type="dcterms:W3CDTF">2024-06-19T13:07:57Z</dcterms:created>
  <dcterms:modified xsi:type="dcterms:W3CDTF">2025-06-20T12:46:47Z</dcterms:modified>
</cp:coreProperties>
</file>