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Lst>
  <p:sldSz cx="9753600" cy="73152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89A9C"/>
    <a:srgbClr val="EA4D5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varScale="1">
        <p:scale>
          <a:sx n="73" d="100"/>
          <a:sy n="73" d="100"/>
        </p:scale>
        <p:origin x="1598" y="6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4/2/2026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‹N°›</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731520" y="647990"/>
            <a:ext cx="4096565" cy="2870465"/>
            <a:chOff x="0" y="0"/>
            <a:chExt cx="962627" cy="674513"/>
          </a:xfrm>
        </p:grpSpPr>
        <p:sp>
          <p:nvSpPr>
            <p:cNvPr id="3" name="Freeform 3"/>
            <p:cNvSpPr/>
            <p:nvPr/>
          </p:nvSpPr>
          <p:spPr>
            <a:xfrm>
              <a:off x="0" y="0"/>
              <a:ext cx="962627" cy="674513"/>
            </a:xfrm>
            <a:custGeom>
              <a:avLst/>
              <a:gdLst/>
              <a:ahLst/>
              <a:cxnLst/>
              <a:rect l="l" t="t" r="r" b="b"/>
              <a:pathLst>
                <a:path w="962627" h="674513">
                  <a:moveTo>
                    <a:pt x="838167" y="674513"/>
                  </a:moveTo>
                  <a:lnTo>
                    <a:pt x="124460" y="674513"/>
                  </a:lnTo>
                  <a:cubicBezTo>
                    <a:pt x="55880" y="674513"/>
                    <a:pt x="0" y="618633"/>
                    <a:pt x="0" y="550053"/>
                  </a:cubicBezTo>
                  <a:lnTo>
                    <a:pt x="0" y="124460"/>
                  </a:lnTo>
                  <a:cubicBezTo>
                    <a:pt x="0" y="55880"/>
                    <a:pt x="55880" y="0"/>
                    <a:pt x="124460" y="0"/>
                  </a:cubicBezTo>
                  <a:lnTo>
                    <a:pt x="838167" y="0"/>
                  </a:lnTo>
                  <a:cubicBezTo>
                    <a:pt x="906747" y="0"/>
                    <a:pt x="962627" y="55880"/>
                    <a:pt x="962627" y="124460"/>
                  </a:cubicBezTo>
                  <a:lnTo>
                    <a:pt x="962627" y="550053"/>
                  </a:lnTo>
                  <a:cubicBezTo>
                    <a:pt x="962627" y="618633"/>
                    <a:pt x="906747" y="674513"/>
                    <a:pt x="838167" y="674513"/>
                  </a:cubicBezTo>
                  <a:close/>
                </a:path>
              </a:pathLst>
            </a:custGeom>
            <a:solidFill>
              <a:srgbClr val="5FC6D0">
                <a:alpha val="35000"/>
              </a:srgbClr>
            </a:solidFill>
          </p:spPr>
          <p:txBody>
            <a:bodyPr/>
            <a:lstStyle/>
            <a:p>
              <a:endParaRPr lang="fr-FR" noProof="0" dirty="0"/>
            </a:p>
          </p:txBody>
        </p:sp>
      </p:grpSp>
      <p:grpSp>
        <p:nvGrpSpPr>
          <p:cNvPr id="4" name="Group 4"/>
          <p:cNvGrpSpPr/>
          <p:nvPr/>
        </p:nvGrpSpPr>
        <p:grpSpPr>
          <a:xfrm>
            <a:off x="4980566" y="628861"/>
            <a:ext cx="4096565" cy="2870465"/>
            <a:chOff x="0" y="0"/>
            <a:chExt cx="962627" cy="674513"/>
          </a:xfrm>
        </p:grpSpPr>
        <p:sp>
          <p:nvSpPr>
            <p:cNvPr id="5" name="Freeform 5"/>
            <p:cNvSpPr/>
            <p:nvPr/>
          </p:nvSpPr>
          <p:spPr>
            <a:xfrm>
              <a:off x="0" y="0"/>
              <a:ext cx="962627" cy="674513"/>
            </a:xfrm>
            <a:custGeom>
              <a:avLst/>
              <a:gdLst/>
              <a:ahLst/>
              <a:cxnLst/>
              <a:rect l="l" t="t" r="r" b="b"/>
              <a:pathLst>
                <a:path w="962627" h="674513">
                  <a:moveTo>
                    <a:pt x="838167" y="674513"/>
                  </a:moveTo>
                  <a:lnTo>
                    <a:pt x="124460" y="674513"/>
                  </a:lnTo>
                  <a:cubicBezTo>
                    <a:pt x="55880" y="674513"/>
                    <a:pt x="0" y="618633"/>
                    <a:pt x="0" y="550053"/>
                  </a:cubicBezTo>
                  <a:lnTo>
                    <a:pt x="0" y="124460"/>
                  </a:lnTo>
                  <a:cubicBezTo>
                    <a:pt x="0" y="55880"/>
                    <a:pt x="55880" y="0"/>
                    <a:pt x="124460" y="0"/>
                  </a:cubicBezTo>
                  <a:lnTo>
                    <a:pt x="838167" y="0"/>
                  </a:lnTo>
                  <a:cubicBezTo>
                    <a:pt x="906747" y="0"/>
                    <a:pt x="962627" y="55880"/>
                    <a:pt x="962627" y="124460"/>
                  </a:cubicBezTo>
                  <a:lnTo>
                    <a:pt x="962627" y="550053"/>
                  </a:lnTo>
                  <a:cubicBezTo>
                    <a:pt x="962627" y="618633"/>
                    <a:pt x="906747" y="674513"/>
                    <a:pt x="838167" y="674513"/>
                  </a:cubicBezTo>
                  <a:close/>
                </a:path>
              </a:pathLst>
            </a:custGeom>
            <a:solidFill>
              <a:srgbClr val="FFC000">
                <a:alpha val="35000"/>
              </a:srgbClr>
            </a:solidFill>
          </p:spPr>
          <p:txBody>
            <a:bodyPr/>
            <a:lstStyle/>
            <a:p>
              <a:endParaRPr lang="fr-FR" noProof="0" dirty="0"/>
            </a:p>
          </p:txBody>
        </p:sp>
      </p:grpSp>
      <p:grpSp>
        <p:nvGrpSpPr>
          <p:cNvPr id="6" name="Group 6"/>
          <p:cNvGrpSpPr/>
          <p:nvPr/>
        </p:nvGrpSpPr>
        <p:grpSpPr>
          <a:xfrm>
            <a:off x="4925515" y="3629685"/>
            <a:ext cx="4096565" cy="2870465"/>
            <a:chOff x="0" y="0"/>
            <a:chExt cx="962627" cy="674513"/>
          </a:xfrm>
          <a:solidFill>
            <a:srgbClr val="EA4D58"/>
          </a:solidFill>
        </p:grpSpPr>
        <p:sp>
          <p:nvSpPr>
            <p:cNvPr id="7" name="Freeform 7"/>
            <p:cNvSpPr/>
            <p:nvPr/>
          </p:nvSpPr>
          <p:spPr>
            <a:xfrm>
              <a:off x="0" y="0"/>
              <a:ext cx="962627" cy="674513"/>
            </a:xfrm>
            <a:custGeom>
              <a:avLst/>
              <a:gdLst/>
              <a:ahLst/>
              <a:cxnLst/>
              <a:rect l="l" t="t" r="r" b="b"/>
              <a:pathLst>
                <a:path w="962627" h="674513">
                  <a:moveTo>
                    <a:pt x="838167" y="674513"/>
                  </a:moveTo>
                  <a:lnTo>
                    <a:pt x="124460" y="674513"/>
                  </a:lnTo>
                  <a:cubicBezTo>
                    <a:pt x="55880" y="674513"/>
                    <a:pt x="0" y="618633"/>
                    <a:pt x="0" y="550053"/>
                  </a:cubicBezTo>
                  <a:lnTo>
                    <a:pt x="0" y="124460"/>
                  </a:lnTo>
                  <a:cubicBezTo>
                    <a:pt x="0" y="55880"/>
                    <a:pt x="55880" y="0"/>
                    <a:pt x="124460" y="0"/>
                  </a:cubicBezTo>
                  <a:lnTo>
                    <a:pt x="838167" y="0"/>
                  </a:lnTo>
                  <a:cubicBezTo>
                    <a:pt x="906747" y="0"/>
                    <a:pt x="962627" y="55880"/>
                    <a:pt x="962627" y="124460"/>
                  </a:cubicBezTo>
                  <a:lnTo>
                    <a:pt x="962627" y="550053"/>
                  </a:lnTo>
                  <a:cubicBezTo>
                    <a:pt x="962627" y="618633"/>
                    <a:pt x="906747" y="674513"/>
                    <a:pt x="838167" y="674513"/>
                  </a:cubicBezTo>
                  <a:close/>
                </a:path>
              </a:pathLst>
            </a:custGeom>
            <a:solidFill>
              <a:srgbClr val="EA4D58">
                <a:alpha val="40000"/>
              </a:srgbClr>
            </a:solidFill>
            <a:effectLst/>
          </p:spPr>
          <p:txBody>
            <a:bodyPr/>
            <a:lstStyle/>
            <a:p>
              <a:endParaRPr lang="fr-FR" noProof="0" dirty="0"/>
            </a:p>
          </p:txBody>
        </p:sp>
      </p:grpSp>
      <p:grpSp>
        <p:nvGrpSpPr>
          <p:cNvPr id="8" name="Group 8"/>
          <p:cNvGrpSpPr/>
          <p:nvPr/>
        </p:nvGrpSpPr>
        <p:grpSpPr>
          <a:xfrm>
            <a:off x="692047" y="3635866"/>
            <a:ext cx="4096565" cy="2870465"/>
            <a:chOff x="0" y="0"/>
            <a:chExt cx="962627" cy="674513"/>
          </a:xfrm>
          <a:solidFill>
            <a:srgbClr val="689A9C"/>
          </a:solidFill>
        </p:grpSpPr>
        <p:sp>
          <p:nvSpPr>
            <p:cNvPr id="9" name="Freeform 9"/>
            <p:cNvSpPr/>
            <p:nvPr/>
          </p:nvSpPr>
          <p:spPr>
            <a:xfrm>
              <a:off x="0" y="0"/>
              <a:ext cx="962627" cy="674513"/>
            </a:xfrm>
            <a:custGeom>
              <a:avLst/>
              <a:gdLst/>
              <a:ahLst/>
              <a:cxnLst/>
              <a:rect l="l" t="t" r="r" b="b"/>
              <a:pathLst>
                <a:path w="962627" h="674513">
                  <a:moveTo>
                    <a:pt x="838167" y="674513"/>
                  </a:moveTo>
                  <a:lnTo>
                    <a:pt x="124460" y="674513"/>
                  </a:lnTo>
                  <a:cubicBezTo>
                    <a:pt x="55880" y="674513"/>
                    <a:pt x="0" y="618633"/>
                    <a:pt x="0" y="550053"/>
                  </a:cubicBezTo>
                  <a:lnTo>
                    <a:pt x="0" y="124460"/>
                  </a:lnTo>
                  <a:cubicBezTo>
                    <a:pt x="0" y="55880"/>
                    <a:pt x="55880" y="0"/>
                    <a:pt x="124460" y="0"/>
                  </a:cubicBezTo>
                  <a:lnTo>
                    <a:pt x="838167" y="0"/>
                  </a:lnTo>
                  <a:cubicBezTo>
                    <a:pt x="906747" y="0"/>
                    <a:pt x="962627" y="55880"/>
                    <a:pt x="962627" y="124460"/>
                  </a:cubicBezTo>
                  <a:lnTo>
                    <a:pt x="962627" y="550053"/>
                  </a:lnTo>
                  <a:cubicBezTo>
                    <a:pt x="962627" y="618633"/>
                    <a:pt x="906747" y="674513"/>
                    <a:pt x="838167" y="674513"/>
                  </a:cubicBezTo>
                  <a:close/>
                </a:path>
              </a:pathLst>
            </a:custGeom>
            <a:solidFill>
              <a:srgbClr val="689A9C">
                <a:alpha val="50000"/>
              </a:srgbClr>
            </a:solidFill>
          </p:spPr>
          <p:txBody>
            <a:bodyPr/>
            <a:lstStyle/>
            <a:p>
              <a:endParaRPr lang="fr-FR" noProof="0" dirty="0"/>
            </a:p>
          </p:txBody>
        </p:sp>
      </p:grpSp>
      <p:sp>
        <p:nvSpPr>
          <p:cNvPr id="10" name="AutoShape 10"/>
          <p:cNvSpPr/>
          <p:nvPr/>
        </p:nvSpPr>
        <p:spPr>
          <a:xfrm>
            <a:off x="731520" y="514640"/>
            <a:ext cx="8290560" cy="0"/>
          </a:xfrm>
          <a:prstGeom prst="line">
            <a:avLst/>
          </a:prstGeom>
          <a:ln w="9525" cap="flat">
            <a:solidFill>
              <a:srgbClr val="10057A"/>
            </a:solidFill>
            <a:prstDash val="solid"/>
            <a:headEnd type="none" w="sm" len="sm"/>
            <a:tailEnd type="none" w="sm" len="sm"/>
          </a:ln>
        </p:spPr>
        <p:txBody>
          <a:bodyPr/>
          <a:lstStyle/>
          <a:p>
            <a:endParaRPr lang="fr-FR" noProof="0" dirty="0"/>
          </a:p>
        </p:txBody>
      </p:sp>
      <p:sp>
        <p:nvSpPr>
          <p:cNvPr id="11" name="AutoShape 11"/>
          <p:cNvSpPr/>
          <p:nvPr/>
        </p:nvSpPr>
        <p:spPr>
          <a:xfrm>
            <a:off x="780235" y="6638263"/>
            <a:ext cx="8290560" cy="0"/>
          </a:xfrm>
          <a:prstGeom prst="line">
            <a:avLst/>
          </a:prstGeom>
          <a:ln w="9525" cap="flat">
            <a:solidFill>
              <a:srgbClr val="10057A"/>
            </a:solidFill>
            <a:prstDash val="solid"/>
            <a:headEnd type="none" w="sm" len="sm"/>
            <a:tailEnd type="none" w="sm" len="sm"/>
          </a:ln>
        </p:spPr>
        <p:txBody>
          <a:bodyPr/>
          <a:lstStyle/>
          <a:p>
            <a:endParaRPr lang="fr-FR" noProof="0" dirty="0"/>
          </a:p>
        </p:txBody>
      </p:sp>
      <p:sp>
        <p:nvSpPr>
          <p:cNvPr id="12" name="Freeform 12"/>
          <p:cNvSpPr/>
          <p:nvPr/>
        </p:nvSpPr>
        <p:spPr>
          <a:xfrm>
            <a:off x="8128093" y="6666838"/>
            <a:ext cx="942702" cy="492497"/>
          </a:xfrm>
          <a:custGeom>
            <a:avLst/>
            <a:gdLst/>
            <a:ahLst/>
            <a:cxnLst/>
            <a:rect l="l" t="t" r="r" b="b"/>
            <a:pathLst>
              <a:path w="942702" h="492497">
                <a:moveTo>
                  <a:pt x="0" y="0"/>
                </a:moveTo>
                <a:lnTo>
                  <a:pt x="942702" y="0"/>
                </a:lnTo>
                <a:lnTo>
                  <a:pt x="942702" y="492497"/>
                </a:lnTo>
                <a:lnTo>
                  <a:pt x="0" y="492497"/>
                </a:lnTo>
                <a:lnTo>
                  <a:pt x="0" y="0"/>
                </a:lnTo>
                <a:close/>
              </a:path>
            </a:pathLst>
          </a:custGeom>
          <a:blipFill>
            <a:blip r:embed="rId2"/>
            <a:stretch>
              <a:fillRect/>
            </a:stretch>
          </a:blipFill>
        </p:spPr>
        <p:txBody>
          <a:bodyPr/>
          <a:lstStyle/>
          <a:p>
            <a:endParaRPr lang="fr-FR" noProof="0" dirty="0"/>
          </a:p>
        </p:txBody>
      </p:sp>
      <p:grpSp>
        <p:nvGrpSpPr>
          <p:cNvPr id="13" name="Group 13"/>
          <p:cNvGrpSpPr/>
          <p:nvPr/>
        </p:nvGrpSpPr>
        <p:grpSpPr>
          <a:xfrm>
            <a:off x="676469" y="576553"/>
            <a:ext cx="8400662" cy="2995982"/>
            <a:chOff x="0" y="0"/>
            <a:chExt cx="3111356" cy="1109623"/>
          </a:xfrm>
        </p:grpSpPr>
        <p:sp>
          <p:nvSpPr>
            <p:cNvPr id="14" name="Freeform 14"/>
            <p:cNvSpPr/>
            <p:nvPr/>
          </p:nvSpPr>
          <p:spPr>
            <a:xfrm>
              <a:off x="0" y="0"/>
              <a:ext cx="3111356" cy="1109623"/>
            </a:xfrm>
            <a:custGeom>
              <a:avLst/>
              <a:gdLst/>
              <a:ahLst/>
              <a:cxnLst/>
              <a:rect l="l" t="t" r="r" b="b"/>
              <a:pathLst>
                <a:path w="3111356" h="1109623">
                  <a:moveTo>
                    <a:pt x="50687" y="0"/>
                  </a:moveTo>
                  <a:lnTo>
                    <a:pt x="3060669" y="0"/>
                  </a:lnTo>
                  <a:cubicBezTo>
                    <a:pt x="3088663" y="0"/>
                    <a:pt x="3111356" y="22693"/>
                    <a:pt x="3111356" y="50687"/>
                  </a:cubicBezTo>
                  <a:lnTo>
                    <a:pt x="3111356" y="1058936"/>
                  </a:lnTo>
                  <a:cubicBezTo>
                    <a:pt x="3111356" y="1086930"/>
                    <a:pt x="3088663" y="1109623"/>
                    <a:pt x="3060669" y="1109623"/>
                  </a:cubicBezTo>
                  <a:lnTo>
                    <a:pt x="50687" y="1109623"/>
                  </a:lnTo>
                  <a:cubicBezTo>
                    <a:pt x="22693" y="1109623"/>
                    <a:pt x="0" y="1086930"/>
                    <a:pt x="0" y="1058936"/>
                  </a:cubicBezTo>
                  <a:lnTo>
                    <a:pt x="0" y="50687"/>
                  </a:lnTo>
                  <a:cubicBezTo>
                    <a:pt x="0" y="22693"/>
                    <a:pt x="22693" y="0"/>
                    <a:pt x="50687" y="0"/>
                  </a:cubicBezTo>
                  <a:close/>
                </a:path>
              </a:pathLst>
            </a:custGeom>
            <a:ln w="19050" cap="rnd">
              <a:solidFill>
                <a:srgbClr val="10057A"/>
              </a:solidFill>
              <a:prstDash val="sysDot"/>
              <a:round/>
            </a:ln>
          </p:spPr>
          <p:txBody>
            <a:bodyPr/>
            <a:lstStyle/>
            <a:p>
              <a:endParaRPr lang="fr-FR" noProof="0" dirty="0"/>
            </a:p>
          </p:txBody>
        </p:sp>
        <p:sp>
          <p:nvSpPr>
            <p:cNvPr id="15" name="TextBox 15"/>
            <p:cNvSpPr txBox="1"/>
            <p:nvPr/>
          </p:nvSpPr>
          <p:spPr>
            <a:xfrm>
              <a:off x="0" y="-38100"/>
              <a:ext cx="3111356" cy="1147723"/>
            </a:xfrm>
            <a:prstGeom prst="rect">
              <a:avLst/>
            </a:prstGeom>
          </p:spPr>
          <p:txBody>
            <a:bodyPr lIns="50800" tIns="50800" rIns="50800" bIns="50800" rtlCol="0" anchor="ctr"/>
            <a:lstStyle/>
            <a:p>
              <a:pPr algn="ctr">
                <a:lnSpc>
                  <a:spcPts val="1960"/>
                </a:lnSpc>
              </a:pPr>
              <a:endParaRPr lang="fr-FR" noProof="0" dirty="0"/>
            </a:p>
          </p:txBody>
        </p:sp>
      </p:grpSp>
      <p:sp>
        <p:nvSpPr>
          <p:cNvPr id="16" name="TextBox 16"/>
          <p:cNvSpPr txBox="1"/>
          <p:nvPr/>
        </p:nvSpPr>
        <p:spPr>
          <a:xfrm>
            <a:off x="1752504" y="691024"/>
            <a:ext cx="1787975" cy="339725"/>
          </a:xfrm>
          <a:prstGeom prst="rect">
            <a:avLst/>
          </a:prstGeom>
        </p:spPr>
        <p:txBody>
          <a:bodyPr lIns="0" tIns="0" rIns="0" bIns="0" rtlCol="0" anchor="t">
            <a:spAutoFit/>
          </a:bodyPr>
          <a:lstStyle/>
          <a:p>
            <a:pPr algn="ctr">
              <a:lnSpc>
                <a:spcPts val="2799"/>
              </a:lnSpc>
            </a:pPr>
            <a:r>
              <a:rPr lang="fr-FR" sz="1999" noProof="0" dirty="0">
                <a:solidFill>
                  <a:srgbClr val="10057A"/>
                </a:solidFill>
                <a:latin typeface="Arial" panose="020B0604020202020204" pitchFamily="34" charset="0"/>
                <a:ea typeface="League Gothic"/>
                <a:cs typeface="Arial" panose="020B0604020202020204" pitchFamily="34" charset="0"/>
                <a:sym typeface="League Gothic"/>
              </a:rPr>
              <a:t>Forces</a:t>
            </a:r>
          </a:p>
        </p:txBody>
      </p:sp>
      <p:sp>
        <p:nvSpPr>
          <p:cNvPr id="17" name="TextBox 17"/>
          <p:cNvSpPr txBox="1"/>
          <p:nvPr/>
        </p:nvSpPr>
        <p:spPr>
          <a:xfrm>
            <a:off x="731520" y="187172"/>
            <a:ext cx="3240792" cy="327718"/>
          </a:xfrm>
          <a:prstGeom prst="rect">
            <a:avLst/>
          </a:prstGeom>
        </p:spPr>
        <p:txBody>
          <a:bodyPr lIns="0" tIns="0" rIns="0" bIns="0" rtlCol="0" anchor="t">
            <a:spAutoFit/>
          </a:bodyPr>
          <a:lstStyle/>
          <a:p>
            <a:pPr algn="just">
              <a:lnSpc>
                <a:spcPts val="2799"/>
              </a:lnSpc>
            </a:pPr>
            <a:r>
              <a:rPr lang="fr-FR" sz="2000" noProof="0" dirty="0">
                <a:solidFill>
                  <a:srgbClr val="10057A"/>
                </a:solidFill>
                <a:latin typeface="Arial" panose="020B0604020202020204" pitchFamily="34" charset="0"/>
                <a:ea typeface="League Gothic"/>
                <a:cs typeface="Arial" panose="020B0604020202020204" pitchFamily="34" charset="0"/>
                <a:sym typeface="League Gothic"/>
              </a:rPr>
              <a:t>GROUPE A</a:t>
            </a:r>
          </a:p>
        </p:txBody>
      </p:sp>
      <p:sp>
        <p:nvSpPr>
          <p:cNvPr id="18" name="TextBox 18"/>
          <p:cNvSpPr txBox="1"/>
          <p:nvPr/>
        </p:nvSpPr>
        <p:spPr>
          <a:xfrm>
            <a:off x="1116035" y="996447"/>
            <a:ext cx="3424965" cy="2366930"/>
          </a:xfrm>
          <a:prstGeom prst="rect">
            <a:avLst/>
          </a:prstGeom>
        </p:spPr>
        <p:txBody>
          <a:bodyPr wrap="square" lIns="0" tIns="0" rIns="0" bIns="0" rtlCol="0" anchor="t">
            <a:spAutoFit/>
          </a:bodyPr>
          <a:lstStyle/>
          <a:p>
            <a:pPr marL="129540" lvl="1" algn="l">
              <a:lnSpc>
                <a:spcPts val="1679"/>
              </a:lnSpc>
            </a:pPr>
            <a:r>
              <a:rPr lang="fr-FR" sz="800" noProof="0" dirty="0">
                <a:solidFill>
                  <a:srgbClr val="10057A"/>
                </a:solidFill>
                <a:latin typeface="Arial" panose="020B0604020202020204" pitchFamily="34" charset="0"/>
                <a:ea typeface="Lato"/>
                <a:cs typeface="Arial" panose="020B0604020202020204" pitchFamily="34" charset="0"/>
                <a:sym typeface="Lato"/>
              </a:rPr>
              <a:t> </a:t>
            </a:r>
          </a:p>
          <a:p>
            <a:pPr marL="259080" lvl="1" indent="-129540" algn="l">
              <a:lnSpc>
                <a:spcPts val="1679"/>
              </a:lnSpc>
              <a:buFont typeface="Arial"/>
              <a:buChar char="•"/>
            </a:pPr>
            <a:r>
              <a:rPr lang="fr-FR" sz="800" dirty="0">
                <a:solidFill>
                  <a:srgbClr val="10057A"/>
                </a:solidFill>
                <a:latin typeface="Arial" panose="020B0604020202020204" pitchFamily="34" charset="0"/>
                <a:ea typeface="Lato"/>
                <a:cs typeface="Arial" panose="020B0604020202020204" pitchFamily="34" charset="0"/>
                <a:sym typeface="Lato"/>
              </a:rPr>
              <a:t>1 </a:t>
            </a:r>
            <a:r>
              <a:rPr lang="fr-FR" sz="800" b="1" dirty="0">
                <a:solidFill>
                  <a:srgbClr val="10057A"/>
                </a:solidFill>
                <a:latin typeface="Arial" panose="020B0604020202020204" pitchFamily="34" charset="0"/>
                <a:ea typeface="Lato"/>
                <a:cs typeface="Arial" panose="020B0604020202020204" pitchFamily="34" charset="0"/>
                <a:sym typeface="Lato"/>
              </a:rPr>
              <a:t>– Le statut  d’API du MNE </a:t>
            </a:r>
          </a:p>
          <a:p>
            <a:pPr marL="300990" lvl="1" indent="-171450" algn="l">
              <a:lnSpc>
                <a:spcPts val="1679"/>
              </a:lnSpc>
              <a:buFontTx/>
              <a:buChar char="-"/>
            </a:pPr>
            <a:r>
              <a:rPr lang="fr-FR" sz="800" dirty="0">
                <a:solidFill>
                  <a:srgbClr val="10057A"/>
                </a:solidFill>
                <a:latin typeface="Arial" panose="020B0604020202020204" pitchFamily="34" charset="0"/>
                <a:ea typeface="Lato"/>
                <a:cs typeface="Arial" panose="020B0604020202020204" pitchFamily="34" charset="0"/>
                <a:sym typeface="Lato"/>
              </a:rPr>
              <a:t>Indépendance et impartialité qui permet une vraie prise de parole et des prises de positions éloignées des soupçons de proximité </a:t>
            </a:r>
          </a:p>
          <a:p>
            <a:pPr marL="300990" lvl="1" indent="-171450" algn="l">
              <a:lnSpc>
                <a:spcPts val="1679"/>
              </a:lnSpc>
              <a:buFontTx/>
              <a:buChar char="-"/>
            </a:pPr>
            <a:r>
              <a:rPr lang="fr-FR" sz="800" dirty="0">
                <a:solidFill>
                  <a:srgbClr val="10057A"/>
                </a:solidFill>
                <a:latin typeface="Arial" panose="020B0604020202020204" pitchFamily="34" charset="0"/>
                <a:ea typeface="Lato"/>
                <a:cs typeface="Arial" panose="020B0604020202020204" pitchFamily="34" charset="0"/>
                <a:sym typeface="Lato"/>
              </a:rPr>
              <a:t> Aussi la force – on est craint (carton rouge – effet médiatique) </a:t>
            </a:r>
          </a:p>
          <a:p>
            <a:pPr marL="259080" lvl="1" indent="-129540">
              <a:lnSpc>
                <a:spcPts val="1679"/>
              </a:lnSpc>
              <a:buFont typeface="Arial"/>
              <a:buChar char="•"/>
            </a:pPr>
            <a:r>
              <a:rPr lang="fr-FR" sz="800" dirty="0">
                <a:solidFill>
                  <a:srgbClr val="10057A"/>
                </a:solidFill>
                <a:latin typeface="Arial" panose="020B0604020202020204" pitchFamily="34" charset="0"/>
                <a:ea typeface="Lato"/>
                <a:cs typeface="Arial" panose="020B0604020202020204" pitchFamily="34" charset="0"/>
                <a:sym typeface="Lato"/>
              </a:rPr>
              <a:t>2 – </a:t>
            </a:r>
            <a:r>
              <a:rPr lang="fr-FR" sz="800" b="1" dirty="0">
                <a:solidFill>
                  <a:srgbClr val="10057A"/>
                </a:solidFill>
                <a:latin typeface="Arial" panose="020B0604020202020204" pitchFamily="34" charset="0"/>
                <a:ea typeface="Lato"/>
                <a:cs typeface="Arial" panose="020B0604020202020204" pitchFamily="34" charset="0"/>
                <a:sym typeface="Lato"/>
              </a:rPr>
              <a:t>La compétence - expertise des collaborateurs</a:t>
            </a:r>
          </a:p>
          <a:p>
            <a:pPr marL="259080" lvl="1" indent="-129540">
              <a:lnSpc>
                <a:spcPts val="1679"/>
              </a:lnSpc>
              <a:buFont typeface="Arial"/>
              <a:buChar char="•"/>
            </a:pPr>
            <a:r>
              <a:rPr lang="fr-FR" sz="800" dirty="0">
                <a:solidFill>
                  <a:srgbClr val="10057A"/>
                </a:solidFill>
                <a:latin typeface="Arial" panose="020B0604020202020204" pitchFamily="34" charset="0"/>
                <a:ea typeface="Lato"/>
                <a:cs typeface="Arial" panose="020B0604020202020204" pitchFamily="34" charset="0"/>
                <a:sym typeface="Lato"/>
              </a:rPr>
              <a:t>- connaissance du marché – efficacité – confiance (vigie/amortisseur) vision 360 (contrairement aux médiateurs internes)</a:t>
            </a:r>
          </a:p>
          <a:p>
            <a:pPr marL="259080" lvl="1" indent="-129540">
              <a:lnSpc>
                <a:spcPts val="1679"/>
              </a:lnSpc>
              <a:buFont typeface="Arial"/>
              <a:buChar char="•"/>
            </a:pPr>
            <a:r>
              <a:rPr lang="fr-FR" sz="800" dirty="0">
                <a:solidFill>
                  <a:srgbClr val="10057A"/>
                </a:solidFill>
                <a:latin typeface="Arial" panose="020B0604020202020204" pitchFamily="34" charset="0"/>
                <a:ea typeface="Lato"/>
                <a:cs typeface="Arial" panose="020B0604020202020204" pitchFamily="34" charset="0"/>
                <a:sym typeface="Lato"/>
              </a:rPr>
              <a:t>Qualité reconnue – compétence </a:t>
            </a:r>
          </a:p>
          <a:p>
            <a:pPr marL="259080" lvl="1" indent="-129540" algn="l">
              <a:lnSpc>
                <a:spcPts val="1679"/>
              </a:lnSpc>
              <a:buFont typeface="Arial"/>
              <a:buChar char="•"/>
            </a:pPr>
            <a:r>
              <a:rPr lang="fr-FR" sz="800" dirty="0">
                <a:solidFill>
                  <a:srgbClr val="10057A"/>
                </a:solidFill>
                <a:latin typeface="Arial" panose="020B0604020202020204" pitchFamily="34" charset="0"/>
                <a:ea typeface="Lato"/>
                <a:cs typeface="Arial" panose="020B0604020202020204" pitchFamily="34" charset="0"/>
                <a:sym typeface="Lato"/>
              </a:rPr>
              <a:t>3 – </a:t>
            </a:r>
            <a:r>
              <a:rPr lang="fr-FR" sz="800" b="1" dirty="0">
                <a:solidFill>
                  <a:srgbClr val="10057A"/>
                </a:solidFill>
                <a:latin typeface="Arial" panose="020B0604020202020204" pitchFamily="34" charset="0"/>
                <a:ea typeface="Lato"/>
                <a:cs typeface="Arial" panose="020B0604020202020204" pitchFamily="34" charset="0"/>
                <a:sym typeface="Lato"/>
              </a:rPr>
              <a:t>Accessibilité</a:t>
            </a:r>
            <a:r>
              <a:rPr lang="fr-FR" sz="800" dirty="0">
                <a:solidFill>
                  <a:srgbClr val="10057A"/>
                </a:solidFill>
                <a:latin typeface="Arial" panose="020B0604020202020204" pitchFamily="34" charset="0"/>
                <a:ea typeface="Lato"/>
                <a:cs typeface="Arial" panose="020B0604020202020204" pitchFamily="34" charset="0"/>
                <a:sym typeface="Lato"/>
              </a:rPr>
              <a:t> ( proximité avec les consommateurs – téléphone – connaissance  terrain - Suivi renforcé du dossier et gratuité) </a:t>
            </a:r>
          </a:p>
        </p:txBody>
      </p:sp>
      <p:sp>
        <p:nvSpPr>
          <p:cNvPr id="19" name="TextBox 19"/>
          <p:cNvSpPr txBox="1"/>
          <p:nvPr/>
        </p:nvSpPr>
        <p:spPr>
          <a:xfrm>
            <a:off x="6265786" y="689830"/>
            <a:ext cx="1416018" cy="327654"/>
          </a:xfrm>
          <a:prstGeom prst="rect">
            <a:avLst/>
          </a:prstGeom>
        </p:spPr>
        <p:txBody>
          <a:bodyPr wrap="square" lIns="0" tIns="0" rIns="0" bIns="0" rtlCol="0" anchor="t">
            <a:spAutoFit/>
          </a:bodyPr>
          <a:lstStyle/>
          <a:p>
            <a:pPr algn="ctr">
              <a:lnSpc>
                <a:spcPts val="2799"/>
              </a:lnSpc>
            </a:pPr>
            <a:r>
              <a:rPr lang="fr-FR" sz="1999" noProof="0" dirty="0">
                <a:solidFill>
                  <a:srgbClr val="10057A"/>
                </a:solidFill>
                <a:latin typeface="Arial" panose="020B0604020202020204" pitchFamily="34" charset="0"/>
                <a:ea typeface="League Gothic"/>
                <a:cs typeface="Arial" panose="020B0604020202020204" pitchFamily="34" charset="0"/>
                <a:sym typeface="League Gothic"/>
              </a:rPr>
              <a:t>Faiblesses</a:t>
            </a:r>
          </a:p>
        </p:txBody>
      </p:sp>
      <p:sp>
        <p:nvSpPr>
          <p:cNvPr id="20" name="TextBox 20"/>
          <p:cNvSpPr txBox="1"/>
          <p:nvPr/>
        </p:nvSpPr>
        <p:spPr>
          <a:xfrm>
            <a:off x="5061431" y="974051"/>
            <a:ext cx="3934834" cy="3052118"/>
          </a:xfrm>
          <a:prstGeom prst="rect">
            <a:avLst/>
          </a:prstGeom>
        </p:spPr>
        <p:txBody>
          <a:bodyPr wrap="square" lIns="0" tIns="0" rIns="0" bIns="0" rtlCol="0" anchor="t">
            <a:spAutoFit/>
          </a:bodyPr>
          <a:lstStyle/>
          <a:p>
            <a:pPr marL="129540" lvl="1" algn="l">
              <a:lnSpc>
                <a:spcPts val="1679"/>
              </a:lnSpc>
            </a:pPr>
            <a:r>
              <a:rPr lang="fr-FR" sz="1000" b="1" u="sng" noProof="0" dirty="0">
                <a:solidFill>
                  <a:srgbClr val="10057A"/>
                </a:solidFill>
                <a:latin typeface="Arial" panose="020B0604020202020204" pitchFamily="34" charset="0"/>
                <a:ea typeface="Lato"/>
                <a:cs typeface="Arial" panose="020B0604020202020204" pitchFamily="34" charset="0"/>
                <a:sym typeface="Lato"/>
              </a:rPr>
              <a:t>1 </a:t>
            </a:r>
            <a:r>
              <a:rPr lang="fr-FR" sz="800" b="1" u="sng" noProof="0" dirty="0">
                <a:solidFill>
                  <a:srgbClr val="10057A"/>
                </a:solidFill>
                <a:latin typeface="Arial" panose="020B0604020202020204" pitchFamily="34" charset="0"/>
                <a:ea typeface="Lato"/>
                <a:cs typeface="Arial" panose="020B0604020202020204" pitchFamily="34" charset="0"/>
                <a:sym typeface="Lato"/>
              </a:rPr>
              <a:t>Limites d’action liée à l’absence de pouvoir de contrainte</a:t>
            </a:r>
          </a:p>
          <a:p>
            <a:pPr marL="129540" lvl="1" algn="l">
              <a:lnSpc>
                <a:spcPts val="1679"/>
              </a:lnSpc>
            </a:pPr>
            <a:r>
              <a:rPr lang="fr-FR" sz="800" noProof="0" dirty="0">
                <a:solidFill>
                  <a:srgbClr val="10057A"/>
                </a:solidFill>
                <a:latin typeface="Arial" panose="020B0604020202020204" pitchFamily="34" charset="0"/>
                <a:ea typeface="Lato"/>
                <a:cs typeface="Arial" panose="020B0604020202020204" pitchFamily="34" charset="0"/>
                <a:sym typeface="Lato"/>
              </a:rPr>
              <a:t> (</a:t>
            </a:r>
            <a:r>
              <a:rPr lang="fr-FR" sz="800" noProof="0" dirty="0" err="1">
                <a:solidFill>
                  <a:srgbClr val="10057A"/>
                </a:solidFill>
                <a:latin typeface="Arial" panose="020B0604020202020204" pitchFamily="34" charset="0"/>
                <a:ea typeface="Lato"/>
                <a:cs typeface="Arial" panose="020B0604020202020204" pitchFamily="34" charset="0"/>
                <a:sym typeface="Lato"/>
              </a:rPr>
              <a:t>cf</a:t>
            </a:r>
            <a:r>
              <a:rPr lang="fr-FR" sz="800" noProof="0" dirty="0">
                <a:solidFill>
                  <a:srgbClr val="10057A"/>
                </a:solidFill>
                <a:latin typeface="Arial" panose="020B0604020202020204" pitchFamily="34" charset="0"/>
                <a:ea typeface="Lato"/>
                <a:cs typeface="Arial" panose="020B0604020202020204" pitchFamily="34" charset="0"/>
                <a:sym typeface="Lato"/>
              </a:rPr>
              <a:t> JPME sur l’autorisation – difficultés de mise en œuvre)</a:t>
            </a:r>
          </a:p>
          <a:p>
            <a:pPr marL="129540" lvl="1" algn="l">
              <a:lnSpc>
                <a:spcPts val="1679"/>
              </a:lnSpc>
            </a:pPr>
            <a:r>
              <a:rPr lang="fr-FR" sz="800" dirty="0">
                <a:solidFill>
                  <a:srgbClr val="10057A"/>
                </a:solidFill>
                <a:latin typeface="Arial" panose="020B0604020202020204" pitchFamily="34" charset="0"/>
                <a:ea typeface="Lato"/>
                <a:cs typeface="Arial" panose="020B0604020202020204" pitchFamily="34" charset="0"/>
                <a:sym typeface="Lato"/>
              </a:rPr>
              <a:t>2 -  </a:t>
            </a:r>
            <a:r>
              <a:rPr lang="fr-FR" sz="800" b="1" u="sng" dirty="0">
                <a:solidFill>
                  <a:srgbClr val="10057A"/>
                </a:solidFill>
                <a:latin typeface="Arial" panose="020B0604020202020204" pitchFamily="34" charset="0"/>
                <a:ea typeface="Lato"/>
                <a:cs typeface="Arial" panose="020B0604020202020204" pitchFamily="34" charset="0"/>
                <a:sym typeface="Lato"/>
              </a:rPr>
              <a:t>Limites d’action liée aux contraintes budgétaires et de poste</a:t>
            </a:r>
            <a:endParaRPr lang="fr-FR" sz="800" b="1" u="sng" noProof="0" dirty="0">
              <a:solidFill>
                <a:srgbClr val="10057A"/>
              </a:solidFill>
              <a:latin typeface="Arial" panose="020B0604020202020204" pitchFamily="34" charset="0"/>
              <a:ea typeface="Lato"/>
              <a:cs typeface="Arial" panose="020B0604020202020204" pitchFamily="34" charset="0"/>
              <a:sym typeface="Lato"/>
            </a:endParaRPr>
          </a:p>
          <a:p>
            <a:pPr marL="129540" lvl="1" algn="l">
              <a:lnSpc>
                <a:spcPts val="1679"/>
              </a:lnSpc>
            </a:pPr>
            <a:r>
              <a:rPr lang="fr-FR" sz="800" u="sng" dirty="0">
                <a:solidFill>
                  <a:srgbClr val="10057A"/>
                </a:solidFill>
                <a:latin typeface="Arial" panose="020B0604020202020204" pitchFamily="34" charset="0"/>
                <a:ea typeface="Lato"/>
                <a:cs typeface="Arial" panose="020B0604020202020204" pitchFamily="34" charset="0"/>
                <a:sym typeface="Lato"/>
              </a:rPr>
              <a:t>3 </a:t>
            </a:r>
            <a:r>
              <a:rPr lang="fr-FR" sz="800" b="1" u="sng" dirty="0">
                <a:solidFill>
                  <a:srgbClr val="10057A"/>
                </a:solidFill>
                <a:latin typeface="Arial" panose="020B0604020202020204" pitchFamily="34" charset="0"/>
                <a:ea typeface="Lato"/>
                <a:cs typeface="Arial" panose="020B0604020202020204" pitchFamily="34" charset="0"/>
                <a:sym typeface="Lato"/>
              </a:rPr>
              <a:t>– Perte de savoir </a:t>
            </a:r>
          </a:p>
          <a:p>
            <a:pPr marL="300990" lvl="1" indent="-171450" algn="l">
              <a:lnSpc>
                <a:spcPts val="1679"/>
              </a:lnSpc>
              <a:buFontTx/>
              <a:buChar char="-"/>
            </a:pPr>
            <a:r>
              <a:rPr lang="fr-FR" sz="800" dirty="0">
                <a:solidFill>
                  <a:srgbClr val="10057A"/>
                </a:solidFill>
                <a:latin typeface="Arial" panose="020B0604020202020204" pitchFamily="34" charset="0"/>
                <a:ea typeface="Lato"/>
                <a:cs typeface="Arial" panose="020B0604020202020204" pitchFamily="34" charset="0"/>
                <a:sym typeface="Lato"/>
              </a:rPr>
              <a:t>capitalisation des connaissances – individuellement des méthodes process</a:t>
            </a:r>
          </a:p>
          <a:p>
            <a:pPr marL="300990" lvl="1" indent="-171450">
              <a:lnSpc>
                <a:spcPts val="1679"/>
              </a:lnSpc>
              <a:buFontTx/>
              <a:buChar char="-"/>
            </a:pPr>
            <a:r>
              <a:rPr lang="fr-FR" sz="800" dirty="0">
                <a:solidFill>
                  <a:srgbClr val="10057A"/>
                </a:solidFill>
                <a:latin typeface="Arial" panose="020B0604020202020204" pitchFamily="34" charset="0"/>
                <a:ea typeface="Lato"/>
                <a:cs typeface="Arial" panose="020B0604020202020204" pitchFamily="34" charset="0"/>
                <a:sym typeface="Lato"/>
              </a:rPr>
              <a:t>Accessibilité de l’information ( retrouver les infos) Partage des savoirs (entre pole et entre service) </a:t>
            </a:r>
          </a:p>
          <a:p>
            <a:pPr marL="300990" lvl="1" indent="-171450" algn="l">
              <a:lnSpc>
                <a:spcPts val="1679"/>
              </a:lnSpc>
              <a:buFontTx/>
              <a:buChar char="-"/>
            </a:pPr>
            <a:r>
              <a:rPr lang="fr-FR" sz="800" dirty="0">
                <a:solidFill>
                  <a:srgbClr val="10057A"/>
                </a:solidFill>
                <a:latin typeface="Arial" panose="020B0604020202020204" pitchFamily="34" charset="0"/>
                <a:ea typeface="Lato"/>
                <a:cs typeface="Arial" panose="020B0604020202020204" pitchFamily="34" charset="0"/>
                <a:sym typeface="Lato"/>
              </a:rPr>
              <a:t> (formations internes et externes) – fidéliser les personnes et risque de </a:t>
            </a:r>
            <a:r>
              <a:rPr lang="fr-FR" sz="800" dirty="0" err="1">
                <a:solidFill>
                  <a:srgbClr val="10057A"/>
                </a:solidFill>
                <a:latin typeface="Arial" panose="020B0604020202020204" pitchFamily="34" charset="0"/>
                <a:ea typeface="Lato"/>
                <a:cs typeface="Arial" panose="020B0604020202020204" pitchFamily="34" charset="0"/>
                <a:sym typeface="Lato"/>
              </a:rPr>
              <a:t>turn</a:t>
            </a:r>
            <a:r>
              <a:rPr lang="fr-FR" sz="800" dirty="0">
                <a:solidFill>
                  <a:srgbClr val="10057A"/>
                </a:solidFill>
                <a:latin typeface="Arial" panose="020B0604020202020204" pitchFamily="34" charset="0"/>
                <a:ea typeface="Lato"/>
                <a:cs typeface="Arial" panose="020B0604020202020204" pitchFamily="34" charset="0"/>
                <a:sym typeface="Lato"/>
              </a:rPr>
              <a:t> over (flexibilité autonomie confiance  - plans de carrière progression ) </a:t>
            </a:r>
          </a:p>
          <a:p>
            <a:pPr marL="129540" lvl="1" algn="l">
              <a:lnSpc>
                <a:spcPts val="1679"/>
              </a:lnSpc>
            </a:pPr>
            <a:r>
              <a:rPr lang="fr-FR" sz="800" noProof="0" dirty="0">
                <a:solidFill>
                  <a:srgbClr val="10057A"/>
                </a:solidFill>
                <a:latin typeface="Arial" panose="020B0604020202020204" pitchFamily="34" charset="0"/>
                <a:ea typeface="Lato"/>
                <a:cs typeface="Arial" panose="020B0604020202020204" pitchFamily="34" charset="0"/>
                <a:sym typeface="Lato"/>
              </a:rPr>
              <a:t>4 </a:t>
            </a:r>
            <a:r>
              <a:rPr lang="fr-FR" sz="800" b="1" noProof="0" dirty="0">
                <a:solidFill>
                  <a:srgbClr val="10057A"/>
                </a:solidFill>
                <a:latin typeface="Arial" panose="020B0604020202020204" pitchFamily="34" charset="0"/>
                <a:ea typeface="Lato"/>
                <a:cs typeface="Arial" panose="020B0604020202020204" pitchFamily="34" charset="0"/>
                <a:sym typeface="Lato"/>
              </a:rPr>
              <a:t>Am</a:t>
            </a:r>
            <a:r>
              <a:rPr lang="fr-FR" sz="800" b="1" dirty="0" err="1">
                <a:solidFill>
                  <a:srgbClr val="10057A"/>
                </a:solidFill>
                <a:latin typeface="Arial" panose="020B0604020202020204" pitchFamily="34" charset="0"/>
                <a:ea typeface="Lato"/>
                <a:cs typeface="Arial" panose="020B0604020202020204" pitchFamily="34" charset="0"/>
                <a:sym typeface="Lato"/>
              </a:rPr>
              <a:t>eliorer</a:t>
            </a:r>
            <a:r>
              <a:rPr lang="fr-FR" sz="800" b="1" dirty="0">
                <a:solidFill>
                  <a:srgbClr val="10057A"/>
                </a:solidFill>
                <a:latin typeface="Arial" panose="020B0604020202020204" pitchFamily="34" charset="0"/>
                <a:ea typeface="Lato"/>
                <a:cs typeface="Arial" panose="020B0604020202020204" pitchFamily="34" charset="0"/>
                <a:sym typeface="Lato"/>
              </a:rPr>
              <a:t> la communication externe  </a:t>
            </a:r>
            <a:r>
              <a:rPr lang="fr-FR" sz="800" dirty="0">
                <a:solidFill>
                  <a:srgbClr val="10057A"/>
                </a:solidFill>
                <a:latin typeface="Arial" panose="020B0604020202020204" pitchFamily="34" charset="0"/>
                <a:ea typeface="Lato"/>
                <a:cs typeface="Arial" panose="020B0604020202020204" pitchFamily="34" charset="0"/>
                <a:sym typeface="Lato"/>
              </a:rPr>
              <a:t>+ connaissance de notre statut </a:t>
            </a:r>
          </a:p>
          <a:p>
            <a:pPr marL="129540" lvl="1">
              <a:lnSpc>
                <a:spcPts val="1679"/>
              </a:lnSpc>
            </a:pPr>
            <a:r>
              <a:rPr lang="fr-FR" sz="800" b="1" u="sng" dirty="0">
                <a:solidFill>
                  <a:srgbClr val="10057A"/>
                </a:solidFill>
                <a:latin typeface="Arial" panose="020B0604020202020204" pitchFamily="34" charset="0"/>
                <a:ea typeface="Lato"/>
                <a:cs typeface="Arial" panose="020B0604020202020204" pitchFamily="34" charset="0"/>
                <a:sym typeface="Lato"/>
              </a:rPr>
              <a:t>5 Impatience des consommateurs à gérer au quotidie</a:t>
            </a:r>
            <a:r>
              <a:rPr lang="fr-FR" sz="800" dirty="0">
                <a:solidFill>
                  <a:srgbClr val="10057A"/>
                </a:solidFill>
                <a:latin typeface="Arial" panose="020B0604020202020204" pitchFamily="34" charset="0"/>
                <a:ea typeface="Lato"/>
                <a:cs typeface="Arial" panose="020B0604020202020204" pitchFamily="34" charset="0"/>
                <a:sym typeface="Lato"/>
              </a:rPr>
              <a:t>n (pdt du lien direct) </a:t>
            </a:r>
          </a:p>
          <a:p>
            <a:pPr marL="129540" lvl="1" algn="l">
              <a:lnSpc>
                <a:spcPts val="1679"/>
              </a:lnSpc>
            </a:pPr>
            <a:r>
              <a:rPr lang="fr-FR" sz="800" noProof="0" dirty="0">
                <a:solidFill>
                  <a:srgbClr val="10057A"/>
                </a:solidFill>
                <a:latin typeface="Arial" panose="020B0604020202020204" pitchFamily="34" charset="0"/>
                <a:ea typeface="Lato"/>
                <a:cs typeface="Arial" panose="020B0604020202020204" pitchFamily="34" charset="0"/>
                <a:sym typeface="Lato"/>
              </a:rPr>
              <a:t>			</a:t>
            </a:r>
            <a:r>
              <a:rPr lang="fr-FR" sz="1600" noProof="0" dirty="0">
                <a:solidFill>
                  <a:srgbClr val="10057A"/>
                </a:solidFill>
                <a:latin typeface="Arial" panose="020B0604020202020204" pitchFamily="34" charset="0"/>
                <a:ea typeface="Lato"/>
                <a:cs typeface="Arial" panose="020B0604020202020204" pitchFamily="34" charset="0"/>
                <a:sym typeface="Lato"/>
              </a:rPr>
              <a:t>							</a:t>
            </a:r>
          </a:p>
        </p:txBody>
      </p:sp>
      <p:sp>
        <p:nvSpPr>
          <p:cNvPr id="21" name="TextBox 21"/>
          <p:cNvSpPr txBox="1"/>
          <p:nvPr/>
        </p:nvSpPr>
        <p:spPr>
          <a:xfrm>
            <a:off x="1885814" y="3694839"/>
            <a:ext cx="1787975" cy="339725"/>
          </a:xfrm>
          <a:prstGeom prst="rect">
            <a:avLst/>
          </a:prstGeom>
        </p:spPr>
        <p:txBody>
          <a:bodyPr lIns="0" tIns="0" rIns="0" bIns="0" rtlCol="0" anchor="t">
            <a:spAutoFit/>
          </a:bodyPr>
          <a:lstStyle/>
          <a:p>
            <a:pPr algn="ctr">
              <a:lnSpc>
                <a:spcPts val="2799"/>
              </a:lnSpc>
            </a:pPr>
            <a:r>
              <a:rPr lang="fr-FR" sz="1999" noProof="0" dirty="0">
                <a:solidFill>
                  <a:srgbClr val="10057A"/>
                </a:solidFill>
                <a:latin typeface="Arial" panose="020B0604020202020204" pitchFamily="34" charset="0"/>
                <a:ea typeface="League Gothic"/>
                <a:cs typeface="Arial" panose="020B0604020202020204" pitchFamily="34" charset="0"/>
                <a:sym typeface="League Gothic"/>
              </a:rPr>
              <a:t>Opportunités</a:t>
            </a:r>
          </a:p>
        </p:txBody>
      </p:sp>
      <p:sp>
        <p:nvSpPr>
          <p:cNvPr id="22" name="TextBox 22"/>
          <p:cNvSpPr txBox="1"/>
          <p:nvPr/>
        </p:nvSpPr>
        <p:spPr>
          <a:xfrm>
            <a:off x="731520" y="4055556"/>
            <a:ext cx="3688080" cy="2366930"/>
          </a:xfrm>
          <a:prstGeom prst="rect">
            <a:avLst/>
          </a:prstGeom>
        </p:spPr>
        <p:txBody>
          <a:bodyPr wrap="square" lIns="0" tIns="0" rIns="0" bIns="0" rtlCol="0" anchor="t">
            <a:spAutoFit/>
          </a:bodyPr>
          <a:lstStyle/>
          <a:p>
            <a:pPr marL="259080" lvl="1" indent="-129540">
              <a:lnSpc>
                <a:spcPts val="1679"/>
              </a:lnSpc>
              <a:buFont typeface="Arial"/>
              <a:buChar char="•"/>
            </a:pPr>
            <a:r>
              <a:rPr lang="fr-FR" sz="800" b="1" dirty="0">
                <a:solidFill>
                  <a:srgbClr val="10057A"/>
                </a:solidFill>
                <a:latin typeface="Arial" panose="020B0604020202020204" pitchFamily="34" charset="0"/>
                <a:ea typeface="Lato"/>
                <a:cs typeface="Arial" panose="020B0604020202020204" pitchFamily="34" charset="0"/>
                <a:sym typeface="Lato"/>
              </a:rPr>
              <a:t>1- Renforcer la visibilité des actions </a:t>
            </a:r>
          </a:p>
          <a:p>
            <a:pPr marL="259080" lvl="1" indent="-129540">
              <a:lnSpc>
                <a:spcPts val="1679"/>
              </a:lnSpc>
              <a:buFont typeface="Arial"/>
              <a:buChar char="•"/>
            </a:pPr>
            <a:r>
              <a:rPr lang="fr-FR" sz="800" dirty="0">
                <a:solidFill>
                  <a:srgbClr val="10057A"/>
                </a:solidFill>
                <a:latin typeface="Arial" panose="020B0604020202020204" pitchFamily="34" charset="0"/>
                <a:ea typeface="Lato"/>
                <a:cs typeface="Arial" panose="020B0604020202020204" pitchFamily="34" charset="0"/>
                <a:sym typeface="Lato"/>
              </a:rPr>
              <a:t>Dans le contexte actuel bilan de crise des prix qui Impose de travailler encore avec les partenaires Renforcer la visibilité des actions et persister Réunions mensuelles, semestrielles, colloques, tables rondes, catalogues de prestation, bénévoles d’asso, France service (formation)  </a:t>
            </a:r>
          </a:p>
          <a:p>
            <a:pPr marL="259080" lvl="1" indent="-129540" algn="l">
              <a:lnSpc>
                <a:spcPts val="1679"/>
              </a:lnSpc>
              <a:buFont typeface="Arial"/>
              <a:buChar char="•"/>
            </a:pPr>
            <a:r>
              <a:rPr lang="fr-FR" sz="800" dirty="0">
                <a:solidFill>
                  <a:srgbClr val="10057A"/>
                </a:solidFill>
                <a:latin typeface="Arial" panose="020B0604020202020204" pitchFamily="34" charset="0"/>
                <a:ea typeface="Lato"/>
                <a:cs typeface="Arial" panose="020B0604020202020204" pitchFamily="34" charset="0"/>
                <a:sym typeface="Lato"/>
              </a:rPr>
              <a:t>2 - </a:t>
            </a:r>
            <a:r>
              <a:rPr lang="fr-FR" sz="800" b="1" dirty="0">
                <a:solidFill>
                  <a:srgbClr val="10057A"/>
                </a:solidFill>
                <a:latin typeface="Arial" panose="020B0604020202020204" pitchFamily="34" charset="0"/>
                <a:ea typeface="Lato"/>
                <a:cs typeface="Arial" panose="020B0604020202020204" pitchFamily="34" charset="0"/>
                <a:sym typeface="Lato"/>
              </a:rPr>
              <a:t>besoin d’accompagnement fort des consommateurs </a:t>
            </a:r>
            <a:r>
              <a:rPr lang="fr-FR" sz="800" dirty="0">
                <a:solidFill>
                  <a:srgbClr val="10057A"/>
                </a:solidFill>
                <a:latin typeface="Arial" panose="020B0604020202020204" pitchFamily="34" charset="0"/>
                <a:ea typeface="Lato"/>
                <a:cs typeface="Arial" panose="020B0604020202020204" pitchFamily="34" charset="0"/>
                <a:sym typeface="Lato"/>
              </a:rPr>
              <a:t>/ donc « sortir hors de mur » - ajouter des nouvelles missions Pas forcément la création d’un nouveau service </a:t>
            </a:r>
          </a:p>
          <a:p>
            <a:pPr marL="129540" lvl="1" algn="l">
              <a:lnSpc>
                <a:spcPts val="1679"/>
              </a:lnSpc>
            </a:pPr>
            <a:r>
              <a:rPr lang="fr-FR" sz="800" b="1" dirty="0">
                <a:solidFill>
                  <a:srgbClr val="10057A"/>
                </a:solidFill>
                <a:latin typeface="Arial" panose="020B0604020202020204" pitchFamily="34" charset="0"/>
                <a:ea typeface="Lato"/>
                <a:cs typeface="Arial" panose="020B0604020202020204" pitchFamily="34" charset="0"/>
                <a:sym typeface="Lato"/>
              </a:rPr>
              <a:t>3 - Prise de conscience qu’il faut encadrer l’action des acteurs</a:t>
            </a:r>
          </a:p>
          <a:p>
            <a:pPr marL="129540" lvl="1" algn="l">
              <a:lnSpc>
                <a:spcPts val="1679"/>
              </a:lnSpc>
            </a:pPr>
            <a:r>
              <a:rPr lang="fr-FR" sz="800">
                <a:solidFill>
                  <a:srgbClr val="10057A"/>
                </a:solidFill>
                <a:latin typeface="Arial" panose="020B0604020202020204" pitchFamily="34" charset="0"/>
                <a:ea typeface="Lato"/>
                <a:cs typeface="Arial" panose="020B0604020202020204" pitchFamily="34" charset="0"/>
                <a:sym typeface="Lato"/>
              </a:rPr>
              <a:t> obligations </a:t>
            </a:r>
            <a:r>
              <a:rPr lang="fr-FR" sz="800" dirty="0">
                <a:solidFill>
                  <a:srgbClr val="10057A"/>
                </a:solidFill>
                <a:latin typeface="Arial" panose="020B0604020202020204" pitchFamily="34" charset="0"/>
                <a:ea typeface="Lato"/>
                <a:cs typeface="Arial" panose="020B0604020202020204" pitchFamily="34" charset="0"/>
                <a:sym typeface="Lato"/>
              </a:rPr>
              <a:t>des acteurs (autorisation de fourniture) </a:t>
            </a:r>
          </a:p>
          <a:p>
            <a:pPr marL="129540" lvl="1" algn="l">
              <a:lnSpc>
                <a:spcPts val="1679"/>
              </a:lnSpc>
            </a:pPr>
            <a:endParaRPr lang="fr-FR" sz="800" dirty="0">
              <a:solidFill>
                <a:srgbClr val="10057A"/>
              </a:solidFill>
              <a:latin typeface="Arial" panose="020B0604020202020204" pitchFamily="34" charset="0"/>
              <a:ea typeface="Lato"/>
              <a:cs typeface="Arial" panose="020B0604020202020204" pitchFamily="34" charset="0"/>
              <a:sym typeface="Lato"/>
            </a:endParaRPr>
          </a:p>
        </p:txBody>
      </p:sp>
      <p:sp>
        <p:nvSpPr>
          <p:cNvPr id="23" name="TextBox 23"/>
          <p:cNvSpPr txBox="1"/>
          <p:nvPr/>
        </p:nvSpPr>
        <p:spPr>
          <a:xfrm>
            <a:off x="6079808" y="3615228"/>
            <a:ext cx="1787975" cy="339725"/>
          </a:xfrm>
          <a:prstGeom prst="rect">
            <a:avLst/>
          </a:prstGeom>
        </p:spPr>
        <p:txBody>
          <a:bodyPr lIns="0" tIns="0" rIns="0" bIns="0" rtlCol="0" anchor="t">
            <a:spAutoFit/>
          </a:bodyPr>
          <a:lstStyle/>
          <a:p>
            <a:pPr algn="ctr">
              <a:lnSpc>
                <a:spcPts val="2799"/>
              </a:lnSpc>
            </a:pPr>
            <a:r>
              <a:rPr lang="fr-FR" sz="1999" noProof="0" dirty="0">
                <a:solidFill>
                  <a:srgbClr val="10057A"/>
                </a:solidFill>
                <a:latin typeface="Arial" panose="020B0604020202020204" pitchFamily="34" charset="0"/>
                <a:ea typeface="League Gothic"/>
                <a:cs typeface="Arial" panose="020B0604020202020204" pitchFamily="34" charset="0"/>
                <a:sym typeface="League Gothic"/>
              </a:rPr>
              <a:t>Menaces</a:t>
            </a:r>
          </a:p>
        </p:txBody>
      </p:sp>
      <p:sp>
        <p:nvSpPr>
          <p:cNvPr id="24" name="TextBox 24"/>
          <p:cNvSpPr txBox="1"/>
          <p:nvPr/>
        </p:nvSpPr>
        <p:spPr>
          <a:xfrm>
            <a:off x="5613367" y="3993900"/>
            <a:ext cx="2588608" cy="1712905"/>
          </a:xfrm>
          <a:prstGeom prst="rect">
            <a:avLst/>
          </a:prstGeom>
        </p:spPr>
        <p:txBody>
          <a:bodyPr wrap="square" lIns="0" tIns="0" rIns="0" bIns="0" rtlCol="0" anchor="t">
            <a:spAutoFit/>
          </a:bodyPr>
          <a:lstStyle/>
          <a:p>
            <a:pPr marL="129540" lvl="1" algn="l">
              <a:lnSpc>
                <a:spcPts val="1679"/>
              </a:lnSpc>
            </a:pPr>
            <a:r>
              <a:rPr lang="fr-FR" sz="800" dirty="0">
                <a:solidFill>
                  <a:srgbClr val="10057A"/>
                </a:solidFill>
                <a:latin typeface="Arial" panose="020B0604020202020204" pitchFamily="34" charset="0"/>
                <a:ea typeface="Lato"/>
                <a:cs typeface="Arial" panose="020B0604020202020204" pitchFamily="34" charset="0"/>
                <a:sym typeface="Lato"/>
              </a:rPr>
              <a:t>1 -</a:t>
            </a:r>
            <a:r>
              <a:rPr lang="fr-FR" sz="800" b="1" u="sng" dirty="0">
                <a:solidFill>
                  <a:srgbClr val="10057A"/>
                </a:solidFill>
                <a:latin typeface="Arial" panose="020B0604020202020204" pitchFamily="34" charset="0"/>
                <a:ea typeface="Lato"/>
                <a:cs typeface="Arial" panose="020B0604020202020204" pitchFamily="34" charset="0"/>
                <a:sym typeface="Lato"/>
              </a:rPr>
              <a:t>contexte politique </a:t>
            </a:r>
            <a:r>
              <a:rPr lang="fr-FR" sz="800" dirty="0">
                <a:solidFill>
                  <a:srgbClr val="10057A"/>
                </a:solidFill>
                <a:latin typeface="Arial" panose="020B0604020202020204" pitchFamily="34" charset="0"/>
                <a:ea typeface="Lato"/>
                <a:cs typeface="Arial" panose="020B0604020202020204" pitchFamily="34" charset="0"/>
                <a:sym typeface="Lato"/>
              </a:rPr>
              <a:t>(budget, opérateurs, mise en cause politique) - Question émergente dans le débat publique lié à la nationalisation </a:t>
            </a:r>
          </a:p>
          <a:p>
            <a:pPr marL="129540" lvl="1">
              <a:lnSpc>
                <a:spcPts val="1679"/>
              </a:lnSpc>
            </a:pPr>
            <a:r>
              <a:rPr lang="fr-FR" sz="800" b="1" u="sng" dirty="0">
                <a:solidFill>
                  <a:srgbClr val="10057A"/>
                </a:solidFill>
                <a:latin typeface="Arial" panose="020B0604020202020204" pitchFamily="34" charset="0"/>
                <a:ea typeface="Lato"/>
                <a:cs typeface="Arial" panose="020B0604020202020204" pitchFamily="34" charset="0"/>
                <a:sym typeface="Lato"/>
              </a:rPr>
              <a:t>2 Crise de l’énergie </a:t>
            </a:r>
            <a:r>
              <a:rPr lang="fr-FR" sz="800" dirty="0">
                <a:solidFill>
                  <a:srgbClr val="10057A"/>
                </a:solidFill>
                <a:latin typeface="Arial" panose="020B0604020202020204" pitchFamily="34" charset="0"/>
                <a:ea typeface="Lato"/>
                <a:cs typeface="Arial" panose="020B0604020202020204" pitchFamily="34" charset="0"/>
                <a:sym typeface="Lato"/>
              </a:rPr>
              <a:t>(opportunité et menace)</a:t>
            </a:r>
          </a:p>
          <a:p>
            <a:pPr marL="129540" lvl="1" algn="l">
              <a:lnSpc>
                <a:spcPts val="1679"/>
              </a:lnSpc>
            </a:pPr>
            <a:r>
              <a:rPr lang="fr-FR" sz="800" b="1" u="sng" dirty="0">
                <a:solidFill>
                  <a:srgbClr val="10057A"/>
                </a:solidFill>
                <a:latin typeface="Arial" panose="020B0604020202020204" pitchFamily="34" charset="0"/>
                <a:ea typeface="Lato"/>
                <a:cs typeface="Arial" panose="020B0604020202020204" pitchFamily="34" charset="0"/>
                <a:sym typeface="Lato"/>
              </a:rPr>
              <a:t>3 L’IA dans la médiation </a:t>
            </a:r>
            <a:r>
              <a:rPr lang="fr-FR" sz="800" dirty="0">
                <a:solidFill>
                  <a:srgbClr val="10057A"/>
                </a:solidFill>
                <a:latin typeface="Arial" panose="020B0604020202020204" pitchFamily="34" charset="0"/>
                <a:ea typeface="Lato"/>
                <a:cs typeface="Arial" panose="020B0604020202020204" pitchFamily="34" charset="0"/>
                <a:sym typeface="Lato"/>
              </a:rPr>
              <a:t>qui peut déshumaniser (de manière générique) </a:t>
            </a:r>
          </a:p>
          <a:p>
            <a:pPr marL="129540" lvl="1" algn="l">
              <a:lnSpc>
                <a:spcPts val="1679"/>
              </a:lnSpc>
            </a:pPr>
            <a:r>
              <a:rPr lang="fr-FR" sz="800" dirty="0">
                <a:solidFill>
                  <a:srgbClr val="10057A"/>
                </a:solidFill>
                <a:latin typeface="Arial" panose="020B0604020202020204" pitchFamily="34" charset="0"/>
                <a:ea typeface="Lato"/>
                <a:cs typeface="Arial" panose="020B0604020202020204" pitchFamily="34" charset="0"/>
                <a:sym typeface="Lato"/>
              </a:rPr>
              <a:t>4 </a:t>
            </a:r>
            <a:r>
              <a:rPr lang="fr-FR" sz="800" b="1" u="sng" dirty="0">
                <a:solidFill>
                  <a:srgbClr val="10057A"/>
                </a:solidFill>
                <a:latin typeface="Arial" panose="020B0604020202020204" pitchFamily="34" charset="0"/>
                <a:ea typeface="Lato"/>
                <a:cs typeface="Arial" panose="020B0604020202020204" pitchFamily="34" charset="0"/>
                <a:sym typeface="Lato"/>
              </a:rPr>
              <a:t>Évolutions règlementaires </a:t>
            </a:r>
            <a:r>
              <a:rPr lang="fr-FR" sz="800" dirty="0">
                <a:solidFill>
                  <a:srgbClr val="10057A"/>
                </a:solidFill>
                <a:latin typeface="Arial" panose="020B0604020202020204" pitchFamily="34" charset="0"/>
                <a:ea typeface="Lato"/>
                <a:cs typeface="Arial" panose="020B0604020202020204" pitchFamily="34" charset="0"/>
                <a:sym typeface="Lato"/>
              </a:rPr>
              <a:t>qui complexifient le marché (VNU – IRA – offres actives) </a:t>
            </a:r>
          </a:p>
        </p:txBody>
      </p:sp>
      <p:grpSp>
        <p:nvGrpSpPr>
          <p:cNvPr id="25" name="Group 25"/>
          <p:cNvGrpSpPr/>
          <p:nvPr/>
        </p:nvGrpSpPr>
        <p:grpSpPr>
          <a:xfrm>
            <a:off x="676469" y="3557402"/>
            <a:ext cx="8400662" cy="2995982"/>
            <a:chOff x="0" y="0"/>
            <a:chExt cx="3111356" cy="1109623"/>
          </a:xfrm>
        </p:grpSpPr>
        <p:sp>
          <p:nvSpPr>
            <p:cNvPr id="26" name="Freeform 26"/>
            <p:cNvSpPr/>
            <p:nvPr/>
          </p:nvSpPr>
          <p:spPr>
            <a:xfrm>
              <a:off x="0" y="0"/>
              <a:ext cx="3111356" cy="1109623"/>
            </a:xfrm>
            <a:custGeom>
              <a:avLst/>
              <a:gdLst/>
              <a:ahLst/>
              <a:cxnLst/>
              <a:rect l="l" t="t" r="r" b="b"/>
              <a:pathLst>
                <a:path w="3111356" h="1109623">
                  <a:moveTo>
                    <a:pt x="50687" y="0"/>
                  </a:moveTo>
                  <a:lnTo>
                    <a:pt x="3060669" y="0"/>
                  </a:lnTo>
                  <a:cubicBezTo>
                    <a:pt x="3088663" y="0"/>
                    <a:pt x="3111356" y="22693"/>
                    <a:pt x="3111356" y="50687"/>
                  </a:cubicBezTo>
                  <a:lnTo>
                    <a:pt x="3111356" y="1058936"/>
                  </a:lnTo>
                  <a:cubicBezTo>
                    <a:pt x="3111356" y="1086930"/>
                    <a:pt x="3088663" y="1109623"/>
                    <a:pt x="3060669" y="1109623"/>
                  </a:cubicBezTo>
                  <a:lnTo>
                    <a:pt x="50687" y="1109623"/>
                  </a:lnTo>
                  <a:cubicBezTo>
                    <a:pt x="22693" y="1109623"/>
                    <a:pt x="0" y="1086930"/>
                    <a:pt x="0" y="1058936"/>
                  </a:cubicBezTo>
                  <a:lnTo>
                    <a:pt x="0" y="50687"/>
                  </a:lnTo>
                  <a:cubicBezTo>
                    <a:pt x="0" y="22693"/>
                    <a:pt x="22693" y="0"/>
                    <a:pt x="50687" y="0"/>
                  </a:cubicBezTo>
                  <a:close/>
                </a:path>
              </a:pathLst>
            </a:custGeom>
            <a:ln w="19050" cap="rnd">
              <a:solidFill>
                <a:srgbClr val="10057A"/>
              </a:solidFill>
              <a:prstDash val="sysDot"/>
              <a:round/>
            </a:ln>
          </p:spPr>
          <p:txBody>
            <a:bodyPr/>
            <a:lstStyle/>
            <a:p>
              <a:endParaRPr lang="fr-FR" noProof="0" dirty="0"/>
            </a:p>
          </p:txBody>
        </p:sp>
        <p:sp>
          <p:nvSpPr>
            <p:cNvPr id="27" name="TextBox 27"/>
            <p:cNvSpPr txBox="1"/>
            <p:nvPr/>
          </p:nvSpPr>
          <p:spPr>
            <a:xfrm>
              <a:off x="0" y="-38100"/>
              <a:ext cx="3111356" cy="1147723"/>
            </a:xfrm>
            <a:prstGeom prst="rect">
              <a:avLst/>
            </a:prstGeom>
          </p:spPr>
          <p:txBody>
            <a:bodyPr lIns="50800" tIns="50800" rIns="50800" bIns="50800" rtlCol="0" anchor="ctr"/>
            <a:lstStyle/>
            <a:p>
              <a:pPr algn="ctr">
                <a:lnSpc>
                  <a:spcPts val="1960"/>
                </a:lnSpc>
              </a:pPr>
              <a:endParaRPr lang="fr-FR" noProof="0" dirty="0"/>
            </a:p>
          </p:txBody>
        </p:sp>
      </p:grpSp>
      <p:sp>
        <p:nvSpPr>
          <p:cNvPr id="28" name="TextBox 28"/>
          <p:cNvSpPr txBox="1"/>
          <p:nvPr/>
        </p:nvSpPr>
        <p:spPr>
          <a:xfrm rot="-5400000">
            <a:off x="-94844" y="2367120"/>
            <a:ext cx="1296882" cy="198581"/>
          </a:xfrm>
          <a:prstGeom prst="rect">
            <a:avLst/>
          </a:prstGeom>
        </p:spPr>
        <p:txBody>
          <a:bodyPr lIns="0" tIns="0" rIns="0" bIns="0" rtlCol="0" anchor="t">
            <a:spAutoFit/>
          </a:bodyPr>
          <a:lstStyle/>
          <a:p>
            <a:pPr algn="l">
              <a:lnSpc>
                <a:spcPts val="1679"/>
              </a:lnSpc>
            </a:pPr>
            <a:r>
              <a:rPr lang="fr-FR" sz="1200" i="1" noProof="0" dirty="0">
                <a:solidFill>
                  <a:srgbClr val="10057A"/>
                </a:solidFill>
                <a:latin typeface="Arial" panose="020B0604020202020204" pitchFamily="34" charset="0"/>
                <a:ea typeface="Lato Italics"/>
                <a:cs typeface="Arial" panose="020B0604020202020204" pitchFamily="34" charset="0"/>
                <a:sym typeface="Lato Italics"/>
              </a:rPr>
              <a:t>Interne au MNE</a:t>
            </a:r>
          </a:p>
        </p:txBody>
      </p:sp>
      <p:sp>
        <p:nvSpPr>
          <p:cNvPr id="29" name="TextBox 29"/>
          <p:cNvSpPr txBox="1"/>
          <p:nvPr/>
        </p:nvSpPr>
        <p:spPr>
          <a:xfrm rot="-5400000">
            <a:off x="-94844" y="5302382"/>
            <a:ext cx="1296882" cy="198581"/>
          </a:xfrm>
          <a:prstGeom prst="rect">
            <a:avLst/>
          </a:prstGeom>
        </p:spPr>
        <p:txBody>
          <a:bodyPr lIns="0" tIns="0" rIns="0" bIns="0" rtlCol="0" anchor="t">
            <a:spAutoFit/>
          </a:bodyPr>
          <a:lstStyle/>
          <a:p>
            <a:pPr algn="l">
              <a:lnSpc>
                <a:spcPts val="1679"/>
              </a:lnSpc>
            </a:pPr>
            <a:r>
              <a:rPr lang="fr-FR" sz="1200" i="1" noProof="0" dirty="0">
                <a:solidFill>
                  <a:srgbClr val="10057A"/>
                </a:solidFill>
                <a:latin typeface="Arial" panose="020B0604020202020204" pitchFamily="34" charset="0"/>
                <a:ea typeface="Lato Italics"/>
                <a:cs typeface="Arial" panose="020B0604020202020204" pitchFamily="34" charset="0"/>
                <a:sym typeface="Lato Italics"/>
              </a:rPr>
              <a:t>Externe au MNE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139</TotalTime>
  <Words>395</Words>
  <Application>Microsoft Office PowerPoint</Application>
  <PresentationFormat>Personnalisé</PresentationFormat>
  <Paragraphs>34</Paragraphs>
  <Slides>1</Slides>
  <Notes>0</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1</vt:i4>
      </vt:variant>
    </vt:vector>
  </HeadingPairs>
  <TitlesOfParts>
    <vt:vector size="4" baseType="lpstr">
      <vt:lpstr>Calibri</vt:lpstr>
      <vt:lpstr>Arial</vt:lpstr>
      <vt:lpstr>Office Theme</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SWOT - réunion du 1er avril</dc:title>
  <dc:creator>Ambre Colovray</dc:creator>
  <cp:lastModifiedBy>Ambre Colovray</cp:lastModifiedBy>
  <cp:revision>7</cp:revision>
  <dcterms:created xsi:type="dcterms:W3CDTF">2006-08-16T00:00:00Z</dcterms:created>
  <dcterms:modified xsi:type="dcterms:W3CDTF">2026-04-02T07:40:28Z</dcterms:modified>
  <dc:identifier>DAHFKOZlITw</dc:identifier>
</cp:coreProperties>
</file>