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9" d="100"/>
          <a:sy n="79" d="100"/>
        </p:scale>
        <p:origin x="2388" y="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31520" y="647990"/>
            <a:ext cx="4096565" cy="2870465"/>
            <a:chOff x="0" y="0"/>
            <a:chExt cx="962627" cy="6745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5FC6D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925515" y="647990"/>
            <a:ext cx="4096565" cy="2870465"/>
            <a:chOff x="0" y="0"/>
            <a:chExt cx="962627" cy="674513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FFC000">
                <a:alpha val="35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4925515" y="3629685"/>
            <a:ext cx="4096565" cy="2870465"/>
            <a:chOff x="0" y="0"/>
            <a:chExt cx="962627" cy="674513"/>
          </a:xfrm>
          <a:solidFill>
            <a:srgbClr val="EA4D5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EA4D58">
                <a:alpha val="40000"/>
              </a:srgbClr>
            </a:solidFill>
            <a:effectLst/>
          </p:spPr>
          <p:txBody>
            <a:bodyPr/>
            <a:lstStyle/>
            <a:p>
              <a:endParaRPr lang="fr-FR" noProof="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92047" y="3635866"/>
            <a:ext cx="4096565" cy="2870465"/>
            <a:chOff x="0" y="0"/>
            <a:chExt cx="962627" cy="674513"/>
          </a:xfrm>
          <a:solidFill>
            <a:srgbClr val="689A9C"/>
          </a:solidFill>
        </p:grpSpPr>
        <p:sp>
          <p:nvSpPr>
            <p:cNvPr id="9" name="Freeform 9"/>
            <p:cNvSpPr/>
            <p:nvPr/>
          </p:nvSpPr>
          <p:spPr>
            <a:xfrm>
              <a:off x="0" y="0"/>
              <a:ext cx="962627" cy="674513"/>
            </a:xfrm>
            <a:custGeom>
              <a:avLst/>
              <a:gdLst/>
              <a:ahLst/>
              <a:cxnLst/>
              <a:rect l="l" t="t" r="r" b="b"/>
              <a:pathLst>
                <a:path w="962627" h="674513">
                  <a:moveTo>
                    <a:pt x="838167" y="674513"/>
                  </a:moveTo>
                  <a:lnTo>
                    <a:pt x="124460" y="674513"/>
                  </a:lnTo>
                  <a:cubicBezTo>
                    <a:pt x="55880" y="674513"/>
                    <a:pt x="0" y="618633"/>
                    <a:pt x="0" y="55005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838167" y="0"/>
                  </a:lnTo>
                  <a:cubicBezTo>
                    <a:pt x="906747" y="0"/>
                    <a:pt x="962627" y="55880"/>
                    <a:pt x="962627" y="124460"/>
                  </a:cubicBezTo>
                  <a:lnTo>
                    <a:pt x="962627" y="550053"/>
                  </a:lnTo>
                  <a:cubicBezTo>
                    <a:pt x="962627" y="618633"/>
                    <a:pt x="906747" y="674513"/>
                    <a:pt x="838167" y="674513"/>
                  </a:cubicBezTo>
                  <a:close/>
                </a:path>
              </a:pathLst>
            </a:custGeom>
            <a:solidFill>
              <a:srgbClr val="689A9C">
                <a:alpha val="50000"/>
              </a:srgbClr>
            </a:solidFill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grpSp>
        <p:nvGrpSpPr>
          <p:cNvPr id="13" name="Group 13"/>
          <p:cNvGrpSpPr/>
          <p:nvPr/>
        </p:nvGrpSpPr>
        <p:grpSpPr>
          <a:xfrm>
            <a:off x="676469" y="576553"/>
            <a:ext cx="8400662" cy="2995982"/>
            <a:chOff x="0" y="0"/>
            <a:chExt cx="3111356" cy="1109623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1752504" y="691024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Forces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C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80235" y="1063432"/>
            <a:ext cx="3240792" cy="1744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Indépendance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Spécialisation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dans le domaine de l’énergie : Info + Médiation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Notoriété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auprès des pro / médias /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Force de proposition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Proximité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/ </a:t>
            </a: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accessibilité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avec conso -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Vigie</a:t>
            </a:r>
            <a:endParaRPr lang="fr-FR" sz="160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Respect des </a:t>
            </a: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délais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265786" y="689830"/>
            <a:ext cx="1416018" cy="3276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Faiblesses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980566" y="1059324"/>
            <a:ext cx="3782434" cy="21800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Absence de pouvoir contraignant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(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tributaire des autres parties)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Besoin de plus de synergie interne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: demande de réunion pour mise en commun et communication descendante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Flexibilité sur l’emploi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du temps des CM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Manque de notoriété 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auprès des conso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885814" y="3694839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Opportunités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31520" y="4055556"/>
            <a:ext cx="3992880" cy="19620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Partenariat avec les </a:t>
            </a: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juridictions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(CA de Paris) : renvoi vers le MNE 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/ </a:t>
            </a:r>
            <a:r>
              <a:rPr lang="fr-FR" sz="1600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envoi automatique des décisions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Partenariat avec les </a:t>
            </a: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collectivités territoriales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Partenariat avec </a:t>
            </a: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les associations de consommateurs régionales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Partenariat</a:t>
            </a: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avec</a:t>
            </a: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associations précarité numérique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 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6079808" y="3615228"/>
            <a:ext cx="1787975" cy="339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fr-FR" sz="1999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Menaces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961182" y="3993900"/>
            <a:ext cx="3497017" cy="1526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noProof="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Budget et choix politiques </a:t>
            </a: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Menaces extérieures qui empêchent le développement des applications métiers </a:t>
            </a:r>
            <a:endParaRPr lang="fr-FR" sz="1600" noProof="0" dirty="0">
              <a:solidFill>
                <a:srgbClr val="10057A"/>
              </a:solidFill>
              <a:latin typeface="Arial" panose="020B0604020202020204" pitchFamily="34" charset="0"/>
              <a:ea typeface="Lato"/>
              <a:cs typeface="Arial" panose="020B0604020202020204" pitchFamily="34" charset="0"/>
              <a:sym typeface="Lato"/>
            </a:endParaRPr>
          </a:p>
          <a:p>
            <a:pPr marL="259080" lvl="1" indent="-129540" algn="l">
              <a:lnSpc>
                <a:spcPts val="1679"/>
              </a:lnSpc>
              <a:buFont typeface="Arial"/>
              <a:buChar char="•"/>
            </a:pPr>
            <a:r>
              <a:rPr lang="fr-FR" sz="1600" b="1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Aléas</a:t>
            </a:r>
            <a:r>
              <a:rPr lang="fr-FR" sz="1600" dirty="0">
                <a:solidFill>
                  <a:srgbClr val="10057A"/>
                </a:solidFill>
                <a:latin typeface="Arial" panose="020B0604020202020204" pitchFamily="34" charset="0"/>
                <a:ea typeface="Lato"/>
                <a:cs typeface="Arial" panose="020B0604020202020204" pitchFamily="34" charset="0"/>
                <a:sym typeface="Lato"/>
              </a:rPr>
              <a:t> dans le secteur de l’énergie : hausse des prix / non-gratuité de la médiation </a:t>
            </a:r>
          </a:p>
        </p:txBody>
      </p:sp>
      <p:grpSp>
        <p:nvGrpSpPr>
          <p:cNvPr id="25" name="Group 25"/>
          <p:cNvGrpSpPr/>
          <p:nvPr/>
        </p:nvGrpSpPr>
        <p:grpSpPr>
          <a:xfrm>
            <a:off x="676469" y="3557402"/>
            <a:ext cx="8400662" cy="2995982"/>
            <a:chOff x="0" y="0"/>
            <a:chExt cx="3111356" cy="1109623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3111356" cy="1109623"/>
            </a:xfrm>
            <a:custGeom>
              <a:avLst/>
              <a:gdLst/>
              <a:ahLst/>
              <a:cxnLst/>
              <a:rect l="l" t="t" r="r" b="b"/>
              <a:pathLst>
                <a:path w="3111356" h="1109623">
                  <a:moveTo>
                    <a:pt x="50687" y="0"/>
                  </a:moveTo>
                  <a:lnTo>
                    <a:pt x="3060669" y="0"/>
                  </a:lnTo>
                  <a:cubicBezTo>
                    <a:pt x="3088663" y="0"/>
                    <a:pt x="3111356" y="22693"/>
                    <a:pt x="3111356" y="50687"/>
                  </a:cubicBezTo>
                  <a:lnTo>
                    <a:pt x="3111356" y="1058936"/>
                  </a:lnTo>
                  <a:cubicBezTo>
                    <a:pt x="3111356" y="1086930"/>
                    <a:pt x="3088663" y="1109623"/>
                    <a:pt x="3060669" y="1109623"/>
                  </a:cubicBezTo>
                  <a:lnTo>
                    <a:pt x="50687" y="1109623"/>
                  </a:lnTo>
                  <a:cubicBezTo>
                    <a:pt x="22693" y="1109623"/>
                    <a:pt x="0" y="1086930"/>
                    <a:pt x="0" y="1058936"/>
                  </a:cubicBezTo>
                  <a:lnTo>
                    <a:pt x="0" y="50687"/>
                  </a:lnTo>
                  <a:cubicBezTo>
                    <a:pt x="0" y="22693"/>
                    <a:pt x="22693" y="0"/>
                    <a:pt x="50687" y="0"/>
                  </a:cubicBezTo>
                  <a:close/>
                </a:path>
              </a:pathLst>
            </a:custGeom>
            <a:ln w="19050" cap="rnd">
              <a:solidFill>
                <a:srgbClr val="10057A"/>
              </a:solidFill>
              <a:prstDash val="sysDot"/>
              <a:round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38100"/>
              <a:ext cx="3111356" cy="114772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 lang="fr-FR" noProof="0" dirty="0"/>
            </a:p>
          </p:txBody>
        </p:sp>
      </p:grpSp>
      <p:sp>
        <p:nvSpPr>
          <p:cNvPr id="28" name="TextBox 28"/>
          <p:cNvSpPr txBox="1"/>
          <p:nvPr/>
        </p:nvSpPr>
        <p:spPr>
          <a:xfrm rot="-5400000">
            <a:off x="-94844" y="2367120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Interne au MNE</a:t>
            </a:r>
          </a:p>
        </p:txBody>
      </p:sp>
      <p:sp>
        <p:nvSpPr>
          <p:cNvPr id="29" name="TextBox 29"/>
          <p:cNvSpPr txBox="1"/>
          <p:nvPr/>
        </p:nvSpPr>
        <p:spPr>
          <a:xfrm rot="-5400000">
            <a:off x="-94844" y="5302382"/>
            <a:ext cx="1296882" cy="1985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679"/>
              </a:lnSpc>
            </a:pPr>
            <a:r>
              <a:rPr lang="fr-FR" sz="1200" i="1" noProof="0" dirty="0">
                <a:solidFill>
                  <a:srgbClr val="10057A"/>
                </a:solidFill>
                <a:latin typeface="Arial" panose="020B0604020202020204" pitchFamily="34" charset="0"/>
                <a:ea typeface="Lato Italics"/>
                <a:cs typeface="Arial" panose="020B0604020202020204" pitchFamily="34" charset="0"/>
                <a:sym typeface="Lato Italics"/>
              </a:rPr>
              <a:t>Externe au MNE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147</Words>
  <Application>Microsoft Office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cp:lastModifiedBy>Ambre Colovray</cp:lastModifiedBy>
  <cp:revision>9</cp:revision>
  <dcterms:created xsi:type="dcterms:W3CDTF">2006-08-16T00:00:00Z</dcterms:created>
  <dcterms:modified xsi:type="dcterms:W3CDTF">2026-04-01T15:32:06Z</dcterms:modified>
  <dc:identifier>DAHFKOZlITw</dc:identifier>
</cp:coreProperties>
</file>