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9753600" cy="73152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89A9C"/>
    <a:srgbClr val="EA4D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73" d="100"/>
          <a:sy n="73" d="100"/>
        </p:scale>
        <p:origin x="1598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731520" y="647990"/>
            <a:ext cx="4096565" cy="2870465"/>
            <a:chOff x="0" y="0"/>
            <a:chExt cx="962627" cy="67451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962627" cy="674513"/>
            </a:xfrm>
            <a:custGeom>
              <a:avLst/>
              <a:gdLst/>
              <a:ahLst/>
              <a:cxnLst/>
              <a:rect l="l" t="t" r="r" b="b"/>
              <a:pathLst>
                <a:path w="962627" h="674513">
                  <a:moveTo>
                    <a:pt x="838167" y="674513"/>
                  </a:moveTo>
                  <a:lnTo>
                    <a:pt x="124460" y="674513"/>
                  </a:lnTo>
                  <a:cubicBezTo>
                    <a:pt x="55880" y="674513"/>
                    <a:pt x="0" y="618633"/>
                    <a:pt x="0" y="550053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838167" y="0"/>
                  </a:lnTo>
                  <a:cubicBezTo>
                    <a:pt x="906747" y="0"/>
                    <a:pt x="962627" y="55880"/>
                    <a:pt x="962627" y="124460"/>
                  </a:cubicBezTo>
                  <a:lnTo>
                    <a:pt x="962627" y="550053"/>
                  </a:lnTo>
                  <a:cubicBezTo>
                    <a:pt x="962627" y="618633"/>
                    <a:pt x="906747" y="674513"/>
                    <a:pt x="838167" y="674513"/>
                  </a:cubicBezTo>
                  <a:close/>
                </a:path>
              </a:pathLst>
            </a:custGeom>
            <a:solidFill>
              <a:srgbClr val="5FC6D0">
                <a:alpha val="35000"/>
              </a:srgbClr>
            </a:solidFill>
          </p:spPr>
          <p:txBody>
            <a:bodyPr/>
            <a:lstStyle/>
            <a:p>
              <a:endParaRPr lang="fr-FR" noProof="0" dirty="0"/>
            </a:p>
          </p:txBody>
        </p:sp>
      </p:grpSp>
      <p:grpSp>
        <p:nvGrpSpPr>
          <p:cNvPr id="4" name="Group 4"/>
          <p:cNvGrpSpPr/>
          <p:nvPr/>
        </p:nvGrpSpPr>
        <p:grpSpPr>
          <a:xfrm>
            <a:off x="4925515" y="647990"/>
            <a:ext cx="4096565" cy="2870465"/>
            <a:chOff x="0" y="0"/>
            <a:chExt cx="962627" cy="674513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962627" cy="674513"/>
            </a:xfrm>
            <a:custGeom>
              <a:avLst/>
              <a:gdLst/>
              <a:ahLst/>
              <a:cxnLst/>
              <a:rect l="l" t="t" r="r" b="b"/>
              <a:pathLst>
                <a:path w="962627" h="674513">
                  <a:moveTo>
                    <a:pt x="838167" y="674513"/>
                  </a:moveTo>
                  <a:lnTo>
                    <a:pt x="124460" y="674513"/>
                  </a:lnTo>
                  <a:cubicBezTo>
                    <a:pt x="55880" y="674513"/>
                    <a:pt x="0" y="618633"/>
                    <a:pt x="0" y="550053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838167" y="0"/>
                  </a:lnTo>
                  <a:cubicBezTo>
                    <a:pt x="906747" y="0"/>
                    <a:pt x="962627" y="55880"/>
                    <a:pt x="962627" y="124460"/>
                  </a:cubicBezTo>
                  <a:lnTo>
                    <a:pt x="962627" y="550053"/>
                  </a:lnTo>
                  <a:cubicBezTo>
                    <a:pt x="962627" y="618633"/>
                    <a:pt x="906747" y="674513"/>
                    <a:pt x="838167" y="674513"/>
                  </a:cubicBezTo>
                  <a:close/>
                </a:path>
              </a:pathLst>
            </a:custGeom>
            <a:solidFill>
              <a:srgbClr val="FFC000">
                <a:alpha val="35000"/>
              </a:srgbClr>
            </a:solidFill>
          </p:spPr>
          <p:txBody>
            <a:bodyPr/>
            <a:lstStyle/>
            <a:p>
              <a:endParaRPr lang="fr-FR" noProof="0" dirty="0"/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4925515" y="3629685"/>
            <a:ext cx="4096565" cy="2870465"/>
            <a:chOff x="0" y="0"/>
            <a:chExt cx="962627" cy="674513"/>
          </a:xfrm>
          <a:solidFill>
            <a:srgbClr val="EA4D58"/>
          </a:solidFill>
        </p:grpSpPr>
        <p:sp>
          <p:nvSpPr>
            <p:cNvPr id="7" name="Freeform 7"/>
            <p:cNvSpPr/>
            <p:nvPr/>
          </p:nvSpPr>
          <p:spPr>
            <a:xfrm>
              <a:off x="0" y="0"/>
              <a:ext cx="962627" cy="674513"/>
            </a:xfrm>
            <a:custGeom>
              <a:avLst/>
              <a:gdLst/>
              <a:ahLst/>
              <a:cxnLst/>
              <a:rect l="l" t="t" r="r" b="b"/>
              <a:pathLst>
                <a:path w="962627" h="674513">
                  <a:moveTo>
                    <a:pt x="838167" y="674513"/>
                  </a:moveTo>
                  <a:lnTo>
                    <a:pt x="124460" y="674513"/>
                  </a:lnTo>
                  <a:cubicBezTo>
                    <a:pt x="55880" y="674513"/>
                    <a:pt x="0" y="618633"/>
                    <a:pt x="0" y="550053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838167" y="0"/>
                  </a:lnTo>
                  <a:cubicBezTo>
                    <a:pt x="906747" y="0"/>
                    <a:pt x="962627" y="55880"/>
                    <a:pt x="962627" y="124460"/>
                  </a:cubicBezTo>
                  <a:lnTo>
                    <a:pt x="962627" y="550053"/>
                  </a:lnTo>
                  <a:cubicBezTo>
                    <a:pt x="962627" y="618633"/>
                    <a:pt x="906747" y="674513"/>
                    <a:pt x="838167" y="674513"/>
                  </a:cubicBezTo>
                  <a:close/>
                </a:path>
              </a:pathLst>
            </a:custGeom>
            <a:solidFill>
              <a:srgbClr val="EA4D58">
                <a:alpha val="40000"/>
              </a:srgbClr>
            </a:solidFill>
            <a:effectLst/>
          </p:spPr>
          <p:txBody>
            <a:bodyPr/>
            <a:lstStyle/>
            <a:p>
              <a:endParaRPr lang="fr-FR" noProof="0" dirty="0"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692047" y="3635866"/>
            <a:ext cx="4096565" cy="2870465"/>
            <a:chOff x="0" y="0"/>
            <a:chExt cx="962627" cy="674513"/>
          </a:xfrm>
          <a:solidFill>
            <a:srgbClr val="689A9C"/>
          </a:solidFill>
        </p:grpSpPr>
        <p:sp>
          <p:nvSpPr>
            <p:cNvPr id="9" name="Freeform 9"/>
            <p:cNvSpPr/>
            <p:nvPr/>
          </p:nvSpPr>
          <p:spPr>
            <a:xfrm>
              <a:off x="0" y="0"/>
              <a:ext cx="962627" cy="674513"/>
            </a:xfrm>
            <a:custGeom>
              <a:avLst/>
              <a:gdLst/>
              <a:ahLst/>
              <a:cxnLst/>
              <a:rect l="l" t="t" r="r" b="b"/>
              <a:pathLst>
                <a:path w="962627" h="674513">
                  <a:moveTo>
                    <a:pt x="838167" y="674513"/>
                  </a:moveTo>
                  <a:lnTo>
                    <a:pt x="124460" y="674513"/>
                  </a:lnTo>
                  <a:cubicBezTo>
                    <a:pt x="55880" y="674513"/>
                    <a:pt x="0" y="618633"/>
                    <a:pt x="0" y="550053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838167" y="0"/>
                  </a:lnTo>
                  <a:cubicBezTo>
                    <a:pt x="906747" y="0"/>
                    <a:pt x="962627" y="55880"/>
                    <a:pt x="962627" y="124460"/>
                  </a:cubicBezTo>
                  <a:lnTo>
                    <a:pt x="962627" y="550053"/>
                  </a:lnTo>
                  <a:cubicBezTo>
                    <a:pt x="962627" y="618633"/>
                    <a:pt x="906747" y="674513"/>
                    <a:pt x="838167" y="674513"/>
                  </a:cubicBezTo>
                  <a:close/>
                </a:path>
              </a:pathLst>
            </a:custGeom>
            <a:solidFill>
              <a:srgbClr val="689A9C">
                <a:alpha val="50000"/>
              </a:srgbClr>
            </a:solidFill>
          </p:spPr>
          <p:txBody>
            <a:bodyPr/>
            <a:lstStyle/>
            <a:p>
              <a:endParaRPr lang="fr-FR" noProof="0" dirty="0"/>
            </a:p>
          </p:txBody>
        </p:sp>
      </p:grpSp>
      <p:sp>
        <p:nvSpPr>
          <p:cNvPr id="10" name="AutoShape 10"/>
          <p:cNvSpPr/>
          <p:nvPr/>
        </p:nvSpPr>
        <p:spPr>
          <a:xfrm>
            <a:off x="731520" y="514640"/>
            <a:ext cx="8290560" cy="0"/>
          </a:xfrm>
          <a:prstGeom prst="line">
            <a:avLst/>
          </a:prstGeom>
          <a:ln w="9525" cap="flat">
            <a:solidFill>
              <a:srgbClr val="10057A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11" name="AutoShape 11"/>
          <p:cNvSpPr/>
          <p:nvPr/>
        </p:nvSpPr>
        <p:spPr>
          <a:xfrm>
            <a:off x="780235" y="6638263"/>
            <a:ext cx="8290560" cy="0"/>
          </a:xfrm>
          <a:prstGeom prst="line">
            <a:avLst/>
          </a:prstGeom>
          <a:ln w="9525" cap="flat">
            <a:solidFill>
              <a:srgbClr val="10057A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12" name="Freeform 12"/>
          <p:cNvSpPr/>
          <p:nvPr/>
        </p:nvSpPr>
        <p:spPr>
          <a:xfrm>
            <a:off x="8128093" y="6666838"/>
            <a:ext cx="942702" cy="492497"/>
          </a:xfrm>
          <a:custGeom>
            <a:avLst/>
            <a:gdLst/>
            <a:ahLst/>
            <a:cxnLst/>
            <a:rect l="l" t="t" r="r" b="b"/>
            <a:pathLst>
              <a:path w="942702" h="492497">
                <a:moveTo>
                  <a:pt x="0" y="0"/>
                </a:moveTo>
                <a:lnTo>
                  <a:pt x="942702" y="0"/>
                </a:lnTo>
                <a:lnTo>
                  <a:pt x="942702" y="492497"/>
                </a:lnTo>
                <a:lnTo>
                  <a:pt x="0" y="49249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fr-FR" noProof="0" dirty="0"/>
          </a:p>
        </p:txBody>
      </p:sp>
      <p:grpSp>
        <p:nvGrpSpPr>
          <p:cNvPr id="13" name="Group 13"/>
          <p:cNvGrpSpPr/>
          <p:nvPr/>
        </p:nvGrpSpPr>
        <p:grpSpPr>
          <a:xfrm>
            <a:off x="676469" y="576553"/>
            <a:ext cx="8400662" cy="2995982"/>
            <a:chOff x="0" y="0"/>
            <a:chExt cx="3111356" cy="1109623"/>
          </a:xfrm>
        </p:grpSpPr>
        <p:sp>
          <p:nvSpPr>
            <p:cNvPr id="14" name="Freeform 14"/>
            <p:cNvSpPr/>
            <p:nvPr/>
          </p:nvSpPr>
          <p:spPr>
            <a:xfrm>
              <a:off x="0" y="0"/>
              <a:ext cx="3111356" cy="1109623"/>
            </a:xfrm>
            <a:custGeom>
              <a:avLst/>
              <a:gdLst/>
              <a:ahLst/>
              <a:cxnLst/>
              <a:rect l="l" t="t" r="r" b="b"/>
              <a:pathLst>
                <a:path w="3111356" h="1109623">
                  <a:moveTo>
                    <a:pt x="50687" y="0"/>
                  </a:moveTo>
                  <a:lnTo>
                    <a:pt x="3060669" y="0"/>
                  </a:lnTo>
                  <a:cubicBezTo>
                    <a:pt x="3088663" y="0"/>
                    <a:pt x="3111356" y="22693"/>
                    <a:pt x="3111356" y="50687"/>
                  </a:cubicBezTo>
                  <a:lnTo>
                    <a:pt x="3111356" y="1058936"/>
                  </a:lnTo>
                  <a:cubicBezTo>
                    <a:pt x="3111356" y="1086930"/>
                    <a:pt x="3088663" y="1109623"/>
                    <a:pt x="3060669" y="1109623"/>
                  </a:cubicBezTo>
                  <a:lnTo>
                    <a:pt x="50687" y="1109623"/>
                  </a:lnTo>
                  <a:cubicBezTo>
                    <a:pt x="22693" y="1109623"/>
                    <a:pt x="0" y="1086930"/>
                    <a:pt x="0" y="1058936"/>
                  </a:cubicBezTo>
                  <a:lnTo>
                    <a:pt x="0" y="50687"/>
                  </a:lnTo>
                  <a:cubicBezTo>
                    <a:pt x="0" y="22693"/>
                    <a:pt x="22693" y="0"/>
                    <a:pt x="50687" y="0"/>
                  </a:cubicBezTo>
                  <a:close/>
                </a:path>
              </a:pathLst>
            </a:custGeom>
            <a:ln w="19050" cap="rnd">
              <a:solidFill>
                <a:srgbClr val="10057A"/>
              </a:solidFill>
              <a:prstDash val="sysDot"/>
              <a:round/>
            </a:ln>
          </p:spPr>
          <p:txBody>
            <a:bodyPr/>
            <a:lstStyle/>
            <a:p>
              <a:endParaRPr lang="fr-FR" noProof="0" dirty="0"/>
            </a:p>
          </p:txBody>
        </p:sp>
        <p:sp>
          <p:nvSpPr>
            <p:cNvPr id="15" name="TextBox 15"/>
            <p:cNvSpPr txBox="1"/>
            <p:nvPr/>
          </p:nvSpPr>
          <p:spPr>
            <a:xfrm>
              <a:off x="0" y="-38100"/>
              <a:ext cx="3111356" cy="114772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 lang="fr-FR" noProof="0" dirty="0"/>
            </a:p>
          </p:txBody>
        </p:sp>
      </p:grpSp>
      <p:sp>
        <p:nvSpPr>
          <p:cNvPr id="16" name="TextBox 16"/>
          <p:cNvSpPr txBox="1"/>
          <p:nvPr/>
        </p:nvSpPr>
        <p:spPr>
          <a:xfrm>
            <a:off x="1752504" y="691024"/>
            <a:ext cx="1787975" cy="3397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799"/>
              </a:lnSpc>
            </a:pPr>
            <a:r>
              <a:rPr lang="fr-FR" sz="1999" noProof="0" dirty="0">
                <a:solidFill>
                  <a:srgbClr val="10057A"/>
                </a:solidFill>
                <a:latin typeface="Arial" panose="020B0604020202020204" pitchFamily="34" charset="0"/>
                <a:ea typeface="League Gothic"/>
                <a:cs typeface="Arial" panose="020B0604020202020204" pitchFamily="34" charset="0"/>
                <a:sym typeface="League Gothic"/>
              </a:rPr>
              <a:t>Forces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731520" y="187172"/>
            <a:ext cx="3240792" cy="32771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2799"/>
              </a:lnSpc>
            </a:pPr>
            <a:r>
              <a:rPr lang="fr-FR" sz="2000" dirty="0">
                <a:solidFill>
                  <a:srgbClr val="10057A"/>
                </a:solidFill>
                <a:latin typeface="Arial" panose="020B0604020202020204" pitchFamily="34" charset="0"/>
                <a:ea typeface="League Gothic"/>
                <a:cs typeface="Arial" panose="020B0604020202020204" pitchFamily="34" charset="0"/>
                <a:sym typeface="League Gothic"/>
              </a:rPr>
              <a:t>GROUPE 5</a:t>
            </a:r>
            <a:endParaRPr lang="fr-FR" sz="2000" noProof="0" dirty="0">
              <a:solidFill>
                <a:srgbClr val="10057A"/>
              </a:solidFill>
              <a:latin typeface="Arial" panose="020B0604020202020204" pitchFamily="34" charset="0"/>
              <a:ea typeface="League Gothic"/>
              <a:cs typeface="Arial" panose="020B0604020202020204" pitchFamily="34" charset="0"/>
              <a:sym typeface="League Gothic"/>
            </a:endParaRPr>
          </a:p>
        </p:txBody>
      </p:sp>
      <p:sp>
        <p:nvSpPr>
          <p:cNvPr id="18" name="TextBox 18"/>
          <p:cNvSpPr txBox="1"/>
          <p:nvPr/>
        </p:nvSpPr>
        <p:spPr>
          <a:xfrm>
            <a:off x="797808" y="1063432"/>
            <a:ext cx="3240792" cy="196207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59080" lvl="1" indent="-129540" algn="l">
              <a:lnSpc>
                <a:spcPts val="1679"/>
              </a:lnSpc>
              <a:buFont typeface="Arial"/>
              <a:buChar char="•"/>
            </a:pPr>
            <a:r>
              <a:rPr lang="fr-FR" sz="1600" noProof="0" dirty="0">
                <a:solidFill>
                  <a:srgbClr val="10057A"/>
                </a:solidFill>
                <a:latin typeface="Arial" panose="020B0604020202020204" pitchFamily="34" charset="0"/>
                <a:ea typeface="Lato"/>
                <a:cs typeface="Arial" panose="020B0604020202020204" pitchFamily="34" charset="0"/>
                <a:sym typeface="Lato"/>
              </a:rPr>
              <a:t>Expertise, influence et force de diagnostic dans le contentieux et dans les enjeux pour les consommateurs</a:t>
            </a:r>
          </a:p>
          <a:p>
            <a:pPr marL="259080" lvl="1" indent="-129540" algn="l">
              <a:lnSpc>
                <a:spcPts val="1679"/>
              </a:lnSpc>
              <a:buFont typeface="Arial"/>
              <a:buChar char="•"/>
            </a:pPr>
            <a:r>
              <a:rPr lang="fr-FR" sz="1600" dirty="0">
                <a:solidFill>
                  <a:srgbClr val="10057A"/>
                </a:solidFill>
                <a:latin typeface="Arial" panose="020B0604020202020204" pitchFamily="34" charset="0"/>
                <a:ea typeface="Lato"/>
                <a:cs typeface="Arial" panose="020B0604020202020204" pitchFamily="34" charset="0"/>
                <a:sym typeface="Lato"/>
              </a:rPr>
              <a:t>Gratuité, indépendance, légitimité institutionnelle et rapidité </a:t>
            </a:r>
          </a:p>
          <a:p>
            <a:pPr marL="259080" lvl="1" indent="-129540" algn="l">
              <a:lnSpc>
                <a:spcPts val="1679"/>
              </a:lnSpc>
              <a:buFont typeface="Arial"/>
              <a:buChar char="•"/>
            </a:pPr>
            <a:r>
              <a:rPr lang="fr-FR" sz="1600" noProof="0" dirty="0">
                <a:solidFill>
                  <a:srgbClr val="10057A"/>
                </a:solidFill>
                <a:latin typeface="Arial" panose="020B0604020202020204" pitchFamily="34" charset="0"/>
                <a:ea typeface="Lato"/>
                <a:cs typeface="Arial" panose="020B0604020202020204" pitchFamily="34" charset="0"/>
                <a:sym typeface="Lato"/>
              </a:rPr>
              <a:t>Proximité et accessibilité avec les consommateurs</a:t>
            </a:r>
          </a:p>
        </p:txBody>
      </p:sp>
      <p:sp>
        <p:nvSpPr>
          <p:cNvPr id="19" name="TextBox 19"/>
          <p:cNvSpPr txBox="1"/>
          <p:nvPr/>
        </p:nvSpPr>
        <p:spPr>
          <a:xfrm>
            <a:off x="6265786" y="689830"/>
            <a:ext cx="1416018" cy="32765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799"/>
              </a:lnSpc>
            </a:pPr>
            <a:r>
              <a:rPr lang="fr-FR" sz="1999" noProof="0" dirty="0">
                <a:solidFill>
                  <a:srgbClr val="10057A"/>
                </a:solidFill>
                <a:latin typeface="Arial" panose="020B0604020202020204" pitchFamily="34" charset="0"/>
                <a:ea typeface="League Gothic"/>
                <a:cs typeface="Arial" panose="020B0604020202020204" pitchFamily="34" charset="0"/>
                <a:sym typeface="League Gothic"/>
              </a:rPr>
              <a:t>Faiblesses</a:t>
            </a:r>
          </a:p>
        </p:txBody>
      </p:sp>
      <p:sp>
        <p:nvSpPr>
          <p:cNvPr id="20" name="TextBox 20"/>
          <p:cNvSpPr txBox="1"/>
          <p:nvPr/>
        </p:nvSpPr>
        <p:spPr>
          <a:xfrm>
            <a:off x="4980566" y="1059324"/>
            <a:ext cx="3975226" cy="174406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259080" lvl="1" indent="-129540">
              <a:lnSpc>
                <a:spcPts val="1679"/>
              </a:lnSpc>
              <a:buFont typeface="Arial"/>
              <a:buChar char="•"/>
            </a:pPr>
            <a:r>
              <a:rPr lang="fr-FR" sz="1600" dirty="0">
                <a:solidFill>
                  <a:srgbClr val="10057A"/>
                </a:solidFill>
                <a:latin typeface="Arial" panose="020B0604020202020204" pitchFamily="34" charset="0"/>
                <a:ea typeface="Lato"/>
                <a:cs typeface="Arial" panose="020B0604020202020204" pitchFamily="34" charset="0"/>
                <a:sym typeface="Lato"/>
              </a:rPr>
              <a:t>Manque de visibilité de l’institution</a:t>
            </a:r>
          </a:p>
          <a:p>
            <a:pPr marL="259080" lvl="1" indent="-129540" algn="l">
              <a:lnSpc>
                <a:spcPts val="1679"/>
              </a:lnSpc>
              <a:buFont typeface="Arial"/>
              <a:buChar char="•"/>
            </a:pPr>
            <a:r>
              <a:rPr lang="fr-FR" sz="1600" dirty="0">
                <a:solidFill>
                  <a:srgbClr val="10057A"/>
                </a:solidFill>
                <a:latin typeface="Arial" panose="020B0604020202020204" pitchFamily="34" charset="0"/>
                <a:ea typeface="Lato"/>
                <a:cs typeface="Arial" panose="020B0604020202020204" pitchFamily="34" charset="0"/>
                <a:sym typeface="Lato"/>
              </a:rPr>
              <a:t>Fluidification des contacts avec les acteurs  </a:t>
            </a:r>
          </a:p>
          <a:p>
            <a:pPr marL="259080" lvl="1" indent="-129540" algn="l">
              <a:lnSpc>
                <a:spcPts val="1679"/>
              </a:lnSpc>
              <a:buFont typeface="Arial"/>
              <a:buChar char="•"/>
            </a:pPr>
            <a:r>
              <a:rPr lang="fr-FR" sz="1600" noProof="0" dirty="0">
                <a:solidFill>
                  <a:srgbClr val="10057A"/>
                </a:solidFill>
                <a:latin typeface="Arial" panose="020B0604020202020204" pitchFamily="34" charset="0"/>
                <a:ea typeface="Lato"/>
                <a:cs typeface="Arial" panose="020B0604020202020204" pitchFamily="34" charset="0"/>
                <a:sym typeface="Lato"/>
              </a:rPr>
              <a:t>Délimitation du champ de compétence</a:t>
            </a:r>
          </a:p>
          <a:p>
            <a:pPr marL="259080" lvl="1" indent="-129540" algn="l">
              <a:lnSpc>
                <a:spcPts val="1679"/>
              </a:lnSpc>
              <a:buFont typeface="Arial"/>
              <a:buChar char="•"/>
            </a:pPr>
            <a:r>
              <a:rPr lang="fr-FR" sz="1600" noProof="0" dirty="0">
                <a:solidFill>
                  <a:srgbClr val="10057A"/>
                </a:solidFill>
                <a:latin typeface="Arial" panose="020B0604020202020204" pitchFamily="34" charset="0"/>
                <a:ea typeface="Lato"/>
                <a:cs typeface="Arial" panose="020B0604020202020204" pitchFamily="34" charset="0"/>
                <a:sym typeface="Lato"/>
              </a:rPr>
              <a:t>Fidélisation des collaborateurs </a:t>
            </a:r>
            <a:r>
              <a:rPr lang="fr-FR" sz="1600" dirty="0">
                <a:solidFill>
                  <a:srgbClr val="10057A"/>
                </a:solidFill>
                <a:latin typeface="Arial" panose="020B0604020202020204" pitchFamily="34" charset="0"/>
                <a:ea typeface="Lato"/>
                <a:cs typeface="Arial" panose="020B0604020202020204" pitchFamily="34" charset="0"/>
                <a:sym typeface="Lato"/>
              </a:rPr>
              <a:t>: rémunération ; évolution </a:t>
            </a:r>
          </a:p>
          <a:p>
            <a:pPr marL="259080" lvl="1" indent="-129540" algn="l">
              <a:lnSpc>
                <a:spcPts val="1679"/>
              </a:lnSpc>
              <a:buFont typeface="Arial"/>
              <a:buChar char="•"/>
            </a:pPr>
            <a:r>
              <a:rPr lang="fr-FR" sz="1600" dirty="0">
                <a:solidFill>
                  <a:srgbClr val="10057A"/>
                </a:solidFill>
                <a:latin typeface="Arial" panose="020B0604020202020204" pitchFamily="34" charset="0"/>
                <a:ea typeface="Lato"/>
                <a:cs typeface="Arial" panose="020B0604020202020204" pitchFamily="34" charset="0"/>
                <a:sym typeface="Lato"/>
              </a:rPr>
              <a:t>Pérennisation du savoir et formation initiale et continue</a:t>
            </a:r>
            <a:endParaRPr lang="fr-FR" sz="1600" noProof="0" dirty="0">
              <a:solidFill>
                <a:srgbClr val="10057A"/>
              </a:solidFill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21" name="TextBox 21"/>
          <p:cNvSpPr txBox="1"/>
          <p:nvPr/>
        </p:nvSpPr>
        <p:spPr>
          <a:xfrm>
            <a:off x="1885814" y="3694839"/>
            <a:ext cx="1787975" cy="3397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799"/>
              </a:lnSpc>
            </a:pPr>
            <a:r>
              <a:rPr lang="fr-FR" sz="1999" noProof="0" dirty="0">
                <a:solidFill>
                  <a:srgbClr val="10057A"/>
                </a:solidFill>
                <a:latin typeface="Arial" panose="020B0604020202020204" pitchFamily="34" charset="0"/>
                <a:ea typeface="League Gothic"/>
                <a:cs typeface="Arial" panose="020B0604020202020204" pitchFamily="34" charset="0"/>
                <a:sym typeface="League Gothic"/>
              </a:rPr>
              <a:t>Opportunités</a:t>
            </a:r>
          </a:p>
        </p:txBody>
      </p:sp>
      <p:sp>
        <p:nvSpPr>
          <p:cNvPr id="22" name="TextBox 22"/>
          <p:cNvSpPr txBox="1"/>
          <p:nvPr/>
        </p:nvSpPr>
        <p:spPr>
          <a:xfrm>
            <a:off x="731520" y="4055556"/>
            <a:ext cx="3840480" cy="174406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259080" lvl="1" indent="-129540" algn="l">
              <a:lnSpc>
                <a:spcPts val="1679"/>
              </a:lnSpc>
              <a:buFont typeface="Arial"/>
              <a:buChar char="•"/>
            </a:pPr>
            <a:r>
              <a:rPr lang="fr-FR" sz="1600" dirty="0">
                <a:solidFill>
                  <a:srgbClr val="10057A"/>
                </a:solidFill>
                <a:latin typeface="Arial" panose="020B0604020202020204" pitchFamily="34" charset="0"/>
                <a:ea typeface="Lato"/>
                <a:cs typeface="Arial" panose="020B0604020202020204" pitchFamily="34" charset="0"/>
                <a:sym typeface="Lato"/>
              </a:rPr>
              <a:t>Aide sociale : lien avec les organismes d’aides, liens avec les publics précaires</a:t>
            </a:r>
          </a:p>
          <a:p>
            <a:pPr marL="259080" lvl="1" indent="-129540" algn="l">
              <a:lnSpc>
                <a:spcPts val="1679"/>
              </a:lnSpc>
              <a:buFont typeface="Arial"/>
              <a:buChar char="•"/>
            </a:pPr>
            <a:r>
              <a:rPr lang="fr-FR" sz="1600" noProof="0" dirty="0">
                <a:solidFill>
                  <a:srgbClr val="10057A"/>
                </a:solidFill>
                <a:latin typeface="Arial" panose="020B0604020202020204" pitchFamily="34" charset="0"/>
                <a:ea typeface="Lato"/>
                <a:cs typeface="Arial" panose="020B0604020202020204" pitchFamily="34" charset="0"/>
                <a:sym typeface="Lato"/>
              </a:rPr>
              <a:t>Développement d’énergie info et investissement dans la communication </a:t>
            </a:r>
          </a:p>
          <a:p>
            <a:pPr marL="259080" lvl="1" indent="-129540" algn="l">
              <a:lnSpc>
                <a:spcPts val="1679"/>
              </a:lnSpc>
              <a:buFont typeface="Arial"/>
              <a:buChar char="•"/>
            </a:pPr>
            <a:r>
              <a:rPr lang="fr-FR" sz="1600" dirty="0">
                <a:solidFill>
                  <a:srgbClr val="10057A"/>
                </a:solidFill>
                <a:latin typeface="Arial" panose="020B0604020202020204" pitchFamily="34" charset="0"/>
                <a:ea typeface="Lato"/>
                <a:cs typeface="Arial" panose="020B0604020202020204" pitchFamily="34" charset="0"/>
                <a:sym typeface="Lato"/>
              </a:rPr>
              <a:t>Développement et solidification de l’expertise technique et juridique</a:t>
            </a:r>
          </a:p>
          <a:p>
            <a:pPr marL="259080" lvl="1" indent="-129540" algn="l">
              <a:lnSpc>
                <a:spcPts val="1679"/>
              </a:lnSpc>
              <a:buFont typeface="Arial"/>
              <a:buChar char="•"/>
            </a:pPr>
            <a:r>
              <a:rPr lang="fr-FR" sz="1600" noProof="0" dirty="0">
                <a:solidFill>
                  <a:srgbClr val="10057A"/>
                </a:solidFill>
                <a:latin typeface="Arial" panose="020B0604020202020204" pitchFamily="34" charset="0"/>
                <a:ea typeface="Lato"/>
                <a:cs typeface="Arial" panose="020B0604020202020204" pitchFamily="34" charset="0"/>
                <a:sym typeface="Lato"/>
              </a:rPr>
              <a:t>Renforcer la coopération avec les acteurs institutionnels et associatifs </a:t>
            </a:r>
          </a:p>
        </p:txBody>
      </p:sp>
      <p:sp>
        <p:nvSpPr>
          <p:cNvPr id="23" name="TextBox 23"/>
          <p:cNvSpPr txBox="1"/>
          <p:nvPr/>
        </p:nvSpPr>
        <p:spPr>
          <a:xfrm>
            <a:off x="6079808" y="3615228"/>
            <a:ext cx="1787975" cy="3397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799"/>
              </a:lnSpc>
            </a:pPr>
            <a:r>
              <a:rPr lang="fr-FR" sz="1999" noProof="0" dirty="0">
                <a:solidFill>
                  <a:srgbClr val="10057A"/>
                </a:solidFill>
                <a:latin typeface="Arial" panose="020B0604020202020204" pitchFamily="34" charset="0"/>
                <a:ea typeface="League Gothic"/>
                <a:cs typeface="Arial" panose="020B0604020202020204" pitchFamily="34" charset="0"/>
                <a:sym typeface="League Gothic"/>
              </a:rPr>
              <a:t>Menaces</a:t>
            </a:r>
          </a:p>
        </p:txBody>
      </p:sp>
      <p:sp>
        <p:nvSpPr>
          <p:cNvPr id="24" name="TextBox 24"/>
          <p:cNvSpPr txBox="1"/>
          <p:nvPr/>
        </p:nvSpPr>
        <p:spPr>
          <a:xfrm>
            <a:off x="4961183" y="3993900"/>
            <a:ext cx="3240792" cy="196207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59080" lvl="1" indent="-129540" algn="l">
              <a:lnSpc>
                <a:spcPts val="1679"/>
              </a:lnSpc>
              <a:buFont typeface="Arial"/>
              <a:buChar char="•"/>
            </a:pPr>
            <a:r>
              <a:rPr lang="fr-FR" sz="1600" dirty="0">
                <a:solidFill>
                  <a:srgbClr val="10057A"/>
                </a:solidFill>
                <a:latin typeface="Arial" panose="020B0604020202020204" pitchFamily="34" charset="0"/>
                <a:ea typeface="Lato"/>
                <a:cs typeface="Arial" panose="020B0604020202020204" pitchFamily="34" charset="0"/>
                <a:sym typeface="Lato"/>
              </a:rPr>
              <a:t>Contexte géopolitique et risque de crise énergétique </a:t>
            </a:r>
          </a:p>
          <a:p>
            <a:pPr marL="259080" lvl="1" indent="-129540" algn="l">
              <a:lnSpc>
                <a:spcPts val="1679"/>
              </a:lnSpc>
              <a:buFont typeface="Arial"/>
              <a:buChar char="•"/>
            </a:pPr>
            <a:r>
              <a:rPr lang="fr-FR" sz="1600" dirty="0">
                <a:solidFill>
                  <a:srgbClr val="10057A"/>
                </a:solidFill>
                <a:latin typeface="Arial" panose="020B0604020202020204" pitchFamily="34" charset="0"/>
                <a:ea typeface="Lato"/>
                <a:cs typeface="Arial" panose="020B0604020202020204" pitchFamily="34" charset="0"/>
                <a:sym typeface="Lato"/>
              </a:rPr>
              <a:t>Evolutions techniques et nouvelles problématiques (photovoltaïque, I.A.)</a:t>
            </a:r>
          </a:p>
          <a:p>
            <a:pPr marL="259080" lvl="1" indent="-129540" algn="l">
              <a:lnSpc>
                <a:spcPts val="1679"/>
              </a:lnSpc>
              <a:buFont typeface="Arial"/>
              <a:buChar char="•"/>
            </a:pPr>
            <a:r>
              <a:rPr lang="fr-FR" sz="1600" noProof="0" dirty="0">
                <a:solidFill>
                  <a:srgbClr val="10057A"/>
                </a:solidFill>
                <a:latin typeface="Arial" panose="020B0604020202020204" pitchFamily="34" charset="0"/>
                <a:ea typeface="Lato"/>
                <a:cs typeface="Arial" panose="020B0604020202020204" pitchFamily="34" charset="0"/>
                <a:sym typeface="Lato"/>
              </a:rPr>
              <a:t>Risques politiques et budgétaires : adéquation des ressources avec les besoins</a:t>
            </a:r>
          </a:p>
          <a:p>
            <a:pPr marL="259080" lvl="1" indent="-129540" algn="l">
              <a:lnSpc>
                <a:spcPts val="1679"/>
              </a:lnSpc>
              <a:buFont typeface="Arial"/>
              <a:buChar char="•"/>
            </a:pPr>
            <a:r>
              <a:rPr lang="fr-FR" sz="1600" dirty="0">
                <a:solidFill>
                  <a:srgbClr val="10057A"/>
                </a:solidFill>
                <a:latin typeface="Arial" panose="020B0604020202020204" pitchFamily="34" charset="0"/>
                <a:ea typeface="Lato"/>
                <a:cs typeface="Arial" panose="020B0604020202020204" pitchFamily="34" charset="0"/>
                <a:sym typeface="Lato"/>
              </a:rPr>
              <a:t>Interférences des acteurs privés</a:t>
            </a:r>
            <a:endParaRPr lang="fr-FR" sz="1600" noProof="0" dirty="0">
              <a:solidFill>
                <a:srgbClr val="10057A"/>
              </a:solidFill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grpSp>
        <p:nvGrpSpPr>
          <p:cNvPr id="25" name="Group 25"/>
          <p:cNvGrpSpPr/>
          <p:nvPr/>
        </p:nvGrpSpPr>
        <p:grpSpPr>
          <a:xfrm>
            <a:off x="676469" y="3557402"/>
            <a:ext cx="8400662" cy="2995982"/>
            <a:chOff x="0" y="0"/>
            <a:chExt cx="3111356" cy="1109623"/>
          </a:xfrm>
        </p:grpSpPr>
        <p:sp>
          <p:nvSpPr>
            <p:cNvPr id="26" name="Freeform 26"/>
            <p:cNvSpPr/>
            <p:nvPr/>
          </p:nvSpPr>
          <p:spPr>
            <a:xfrm>
              <a:off x="0" y="0"/>
              <a:ext cx="3111356" cy="1109623"/>
            </a:xfrm>
            <a:custGeom>
              <a:avLst/>
              <a:gdLst/>
              <a:ahLst/>
              <a:cxnLst/>
              <a:rect l="l" t="t" r="r" b="b"/>
              <a:pathLst>
                <a:path w="3111356" h="1109623">
                  <a:moveTo>
                    <a:pt x="50687" y="0"/>
                  </a:moveTo>
                  <a:lnTo>
                    <a:pt x="3060669" y="0"/>
                  </a:lnTo>
                  <a:cubicBezTo>
                    <a:pt x="3088663" y="0"/>
                    <a:pt x="3111356" y="22693"/>
                    <a:pt x="3111356" y="50687"/>
                  </a:cubicBezTo>
                  <a:lnTo>
                    <a:pt x="3111356" y="1058936"/>
                  </a:lnTo>
                  <a:cubicBezTo>
                    <a:pt x="3111356" y="1086930"/>
                    <a:pt x="3088663" y="1109623"/>
                    <a:pt x="3060669" y="1109623"/>
                  </a:cubicBezTo>
                  <a:lnTo>
                    <a:pt x="50687" y="1109623"/>
                  </a:lnTo>
                  <a:cubicBezTo>
                    <a:pt x="22693" y="1109623"/>
                    <a:pt x="0" y="1086930"/>
                    <a:pt x="0" y="1058936"/>
                  </a:cubicBezTo>
                  <a:lnTo>
                    <a:pt x="0" y="50687"/>
                  </a:lnTo>
                  <a:cubicBezTo>
                    <a:pt x="0" y="22693"/>
                    <a:pt x="22693" y="0"/>
                    <a:pt x="50687" y="0"/>
                  </a:cubicBezTo>
                  <a:close/>
                </a:path>
              </a:pathLst>
            </a:custGeom>
            <a:ln w="19050" cap="rnd">
              <a:solidFill>
                <a:srgbClr val="10057A"/>
              </a:solidFill>
              <a:prstDash val="sysDot"/>
              <a:round/>
            </a:ln>
          </p:spPr>
          <p:txBody>
            <a:bodyPr/>
            <a:lstStyle/>
            <a:p>
              <a:endParaRPr lang="fr-FR" noProof="0" dirty="0"/>
            </a:p>
          </p:txBody>
        </p:sp>
        <p:sp>
          <p:nvSpPr>
            <p:cNvPr id="27" name="TextBox 27"/>
            <p:cNvSpPr txBox="1"/>
            <p:nvPr/>
          </p:nvSpPr>
          <p:spPr>
            <a:xfrm>
              <a:off x="0" y="-38100"/>
              <a:ext cx="3111356" cy="114772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 lang="fr-FR" noProof="0" dirty="0"/>
            </a:p>
          </p:txBody>
        </p:sp>
      </p:grpSp>
      <p:sp>
        <p:nvSpPr>
          <p:cNvPr id="28" name="TextBox 28"/>
          <p:cNvSpPr txBox="1"/>
          <p:nvPr/>
        </p:nvSpPr>
        <p:spPr>
          <a:xfrm rot="-5400000">
            <a:off x="-94844" y="2367120"/>
            <a:ext cx="1296882" cy="19858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679"/>
              </a:lnSpc>
            </a:pPr>
            <a:r>
              <a:rPr lang="fr-FR" sz="1200" i="1" noProof="0" dirty="0">
                <a:solidFill>
                  <a:srgbClr val="10057A"/>
                </a:solidFill>
                <a:latin typeface="Arial" panose="020B0604020202020204" pitchFamily="34" charset="0"/>
                <a:ea typeface="Lato Italics"/>
                <a:cs typeface="Arial" panose="020B0604020202020204" pitchFamily="34" charset="0"/>
                <a:sym typeface="Lato Italics"/>
              </a:rPr>
              <a:t>Interne au MNE</a:t>
            </a:r>
          </a:p>
        </p:txBody>
      </p:sp>
      <p:sp>
        <p:nvSpPr>
          <p:cNvPr id="29" name="TextBox 29"/>
          <p:cNvSpPr txBox="1"/>
          <p:nvPr/>
        </p:nvSpPr>
        <p:spPr>
          <a:xfrm rot="-5400000">
            <a:off x="-94844" y="5302382"/>
            <a:ext cx="1296882" cy="19858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679"/>
              </a:lnSpc>
            </a:pPr>
            <a:r>
              <a:rPr lang="fr-FR" sz="1200" i="1" noProof="0" dirty="0">
                <a:solidFill>
                  <a:srgbClr val="10057A"/>
                </a:solidFill>
                <a:latin typeface="Arial" panose="020B0604020202020204" pitchFamily="34" charset="0"/>
                <a:ea typeface="Lato Italics"/>
                <a:cs typeface="Arial" panose="020B0604020202020204" pitchFamily="34" charset="0"/>
                <a:sym typeface="Lato Italics"/>
              </a:rPr>
              <a:t>Externe au MNE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1156</TotalTime>
  <Words>147</Words>
  <Application>Microsoft Office PowerPoint</Application>
  <PresentationFormat>Personnalisé</PresentationFormat>
  <Paragraphs>23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Calibri</vt:lpstr>
      <vt:lpstr>Arial</vt:lpstr>
      <vt:lpstr>Office Theme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SWOT - réunion du 1er avril</dc:title>
  <dc:creator>Garance Eripret</dc:creator>
  <cp:lastModifiedBy>Ambre Colovray</cp:lastModifiedBy>
  <cp:revision>9</cp:revision>
  <dcterms:created xsi:type="dcterms:W3CDTF">2006-08-16T00:00:00Z</dcterms:created>
  <dcterms:modified xsi:type="dcterms:W3CDTF">2026-04-02T07:44:22Z</dcterms:modified>
  <dc:identifier>DAHFKOZlITw</dc:identifier>
</cp:coreProperties>
</file>