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15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BFC1B-FFE4-4FE8-9A67-0AE808529C89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2FF09-945B-457F-9F1E-B2E50099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841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dirty="0"/>
              <a:t>FORCES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équipe engagée et compétente : cohésion d’équipe, expertise, souplesse face à des nouveaux sujets;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Indépendance : AAI, acteur du marché plus tourné vers la défense des consommateurs, dénonce les mauvaises pratiques et propose des solutions;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Accompagnement complet du consommateur : accessible, gratuit, canaux de communication variés, proximité, s’adapte aux différents types de consommateurs.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FAIBLESSES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Communication: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coordination à renforcer entres les services et au sein des services, problème de visibilité des actions/missions des différents collaborateurs;  renforcer les explications/ formation pour éviter un manque de cohérence dans les informations (ce qui peut impacter les consommateurs dans certains cas);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Visibilité sur les réseaux sociaux;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Limité par l’absence de pouvoir de contrainte;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Anticipation 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renforcer ce point là pour permettre de mieux appréhender le traitement des dossiers/communication;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Turn-over + difficulté de transmettre l’information dans ce contexte, peu de documents de formation;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Délai (devenu une force)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3. OPPORTUNITES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Visibilité auprès des collectivités locales, petits opérateurs, ELD, consommateur, association </a:t>
            </a:r>
            <a:r>
              <a:rPr lang="fr-FR" dirty="0" err="1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etc</a:t>
            </a: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Organiser des colloques, rencontres avec les opérateurs pour mieux les informer sur nos attentes;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Développer plus de contact avec la CRE, ASP, DGCCRF pour nous permettre de voir directement avec eux certaines problématiques (ex : </a:t>
            </a:r>
            <a:r>
              <a:rPr lang="fr-FR" dirty="0" err="1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disp</a:t>
            </a: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. Aides);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4. MENACES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2027 : contexte politique tendu qui peut menacer jusqu’à l’existence même de l’institution, contraintes budgétaires, moins de suivi dans nos propositions de loi;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Crise énergétique : hausse des saisines probables, nouvelles problématiques à anticiper, limite de notre champ de compétences à prendre en compte;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Désinformation : fake news sur les réseaux sociaux , mauvaise utilisation de l’IA par les consommateurs;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Perte d’indépendance : certains traitements différenciés des opérateurs mis en place pour gagner en efficacité pourraient à terme remettre en cause notre indépendance</a:t>
            </a:r>
            <a:r>
              <a:rPr lang="fr-FR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/neutralité</a:t>
            </a: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D2FF09-945B-457F-9F1E-B2E50099A02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72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1520" y="647990"/>
            <a:ext cx="4096565" cy="2870465"/>
            <a:chOff x="0" y="0"/>
            <a:chExt cx="962627" cy="674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5FC6D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925515" y="647990"/>
            <a:ext cx="4096565" cy="2870465"/>
            <a:chOff x="0" y="0"/>
            <a:chExt cx="962627" cy="6745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FFC00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925515" y="3629685"/>
            <a:ext cx="4096565" cy="2870465"/>
            <a:chOff x="0" y="0"/>
            <a:chExt cx="962627" cy="674513"/>
          </a:xfrm>
          <a:solidFill>
            <a:srgbClr val="EA4D5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EA4D58">
                <a:alpha val="40000"/>
              </a:srgbClr>
            </a:solidFill>
            <a:effectLst/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2047" y="3635866"/>
            <a:ext cx="4096565" cy="2870465"/>
            <a:chOff x="0" y="0"/>
            <a:chExt cx="962627" cy="674513"/>
          </a:xfrm>
          <a:solidFill>
            <a:srgbClr val="689A9C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689A9C">
                <a:alpha val="50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676469" y="576553"/>
            <a:ext cx="8400662" cy="2995982"/>
            <a:chOff x="0" y="0"/>
            <a:chExt cx="3111356" cy="110962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752504" y="691024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Forces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NOM DU GROUPE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219641" y="1273144"/>
            <a:ext cx="3240792" cy="1938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équipe engagée et compétente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Indépendance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Accompagnement complet du consommateur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5786" y="689830"/>
            <a:ext cx="1416018" cy="327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Faiblesses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454303" y="1506240"/>
            <a:ext cx="3240792" cy="654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Communication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Anticipation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885814" y="3694839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Opportunités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119933" y="4281773"/>
            <a:ext cx="3240792" cy="1962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r>
              <a:rPr lang="fr-FR" sz="17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Gagner en visibilité en amont auprès des différents acteurs</a:t>
            </a:r>
          </a:p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endParaRPr lang="fr-FR" sz="17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Organisation de rencontres pour promouvoir notre action </a:t>
            </a:r>
          </a:p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endParaRPr lang="fr-FR" sz="17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Collaboration avec des organismes externe </a:t>
            </a:r>
          </a:p>
          <a:p>
            <a:pPr marL="415290" lvl="1" indent="-285750" algn="just">
              <a:lnSpc>
                <a:spcPts val="1679"/>
              </a:lnSpc>
              <a:buFont typeface="Arial" panose="020B0604020202020204" pitchFamily="34" charset="0"/>
              <a:buChar char="•"/>
            </a:pPr>
            <a:endParaRPr lang="fr-FR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6079808" y="3615228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Menaces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486713" y="4197349"/>
            <a:ext cx="3240792" cy="1529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2027</a:t>
            </a:r>
            <a:b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</a:b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Crise énergétique</a:t>
            </a:r>
            <a:br>
              <a:rPr lang="fr-FR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</a:br>
            <a:endParaRPr lang="fr-FR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Désinformation </a:t>
            </a:r>
            <a:b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</a:br>
            <a:endParaRPr lang="fr-FR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Perte d’in</a:t>
            </a:r>
            <a:r>
              <a:rPr lang="fr-FR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dépendance </a:t>
            </a:r>
            <a:endParaRPr lang="fr-FR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grpSp>
        <p:nvGrpSpPr>
          <p:cNvPr id="25" name="Group 25"/>
          <p:cNvGrpSpPr/>
          <p:nvPr/>
        </p:nvGrpSpPr>
        <p:grpSpPr>
          <a:xfrm>
            <a:off x="676469" y="3557402"/>
            <a:ext cx="8400662" cy="2995982"/>
            <a:chOff x="0" y="0"/>
            <a:chExt cx="3111356" cy="110962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28" name="TextBox 28"/>
          <p:cNvSpPr txBox="1"/>
          <p:nvPr/>
        </p:nvSpPr>
        <p:spPr>
          <a:xfrm rot="-5400000">
            <a:off x="-94844" y="2367120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Interne au MNE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-94844" y="5302382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Externe au MNE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FF1FC71-19B3-136D-0DF8-CD40C6E95173}"/>
              </a:ext>
            </a:extLst>
          </p:cNvPr>
          <p:cNvSpPr txBox="1"/>
          <p:nvPr/>
        </p:nvSpPr>
        <p:spPr>
          <a:xfrm>
            <a:off x="5181600" y="2310424"/>
            <a:ext cx="7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Délai</a:t>
            </a:r>
          </a:p>
        </p:txBody>
      </p:sp>
      <p:sp>
        <p:nvSpPr>
          <p:cNvPr id="34" name="Flèche : gauche 33">
            <a:extLst>
              <a:ext uri="{FF2B5EF4-FFF2-40B4-BE49-F238E27FC236}">
                <a16:creationId xmlns:a16="http://schemas.microsoft.com/office/drawing/2014/main" id="{D3130507-1E39-40CC-E1CC-759617533898}"/>
              </a:ext>
            </a:extLst>
          </p:cNvPr>
          <p:cNvSpPr/>
          <p:nvPr/>
        </p:nvSpPr>
        <p:spPr>
          <a:xfrm>
            <a:off x="4655270" y="2439681"/>
            <a:ext cx="488121" cy="12439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388</Words>
  <Application>Microsoft Office PowerPoint</Application>
  <PresentationFormat>Personnalisé</PresentationFormat>
  <Paragraphs>54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Aptos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Eve Robillard</dc:creator>
  <cp:lastModifiedBy>Ambre Colovray</cp:lastModifiedBy>
  <cp:revision>8</cp:revision>
  <dcterms:created xsi:type="dcterms:W3CDTF">2006-08-16T00:00:00Z</dcterms:created>
  <dcterms:modified xsi:type="dcterms:W3CDTF">2026-04-02T08:35:48Z</dcterms:modified>
  <dc:identifier>DAHFKOZlITw</dc:identifier>
</cp:coreProperties>
</file>