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8" d="100"/>
          <a:sy n="98" d="100"/>
        </p:scale>
        <p:origin x="178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1D27CE8B-E94F-EB06-FF99-54785B397E83}"/>
              </a:ext>
            </a:extLst>
          </p:cNvPr>
          <p:cNvSpPr txBox="1">
            <a:spLocks/>
          </p:cNvSpPr>
          <p:nvPr/>
        </p:nvSpPr>
        <p:spPr>
          <a:xfrm>
            <a:off x="304800" y="1143000"/>
            <a:ext cx="4620715" cy="4876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Accroitre la visibilité de l’institution </a:t>
            </a:r>
          </a:p>
          <a:p>
            <a:pPr lvl="1"/>
            <a:r>
              <a:rPr lang="fr-FR" sz="1200" dirty="0"/>
              <a:t>Déployer une stratégie de communication proactive avec des campagnes ciblées présence renforcée sur les canaux numériques, pédagogie sur les droits des consommateurs. </a:t>
            </a:r>
          </a:p>
          <a:p>
            <a:pPr lvl="1"/>
            <a:r>
              <a:rPr lang="fr-FR" sz="1200" dirty="0"/>
              <a:t>Développer les partenariats relais : collaborer et se déplacer auprès des associations de consommateurs, collectivités et acteurs sociaux pour toucher des publics plus larges.</a:t>
            </a:r>
          </a:p>
          <a:p>
            <a:pPr lvl="1"/>
            <a:r>
              <a:rPr lang="fr-FR" sz="1200" dirty="0"/>
              <a:t>Valoriser les résultats et l’utilité publique : Publier des indicateurs d’impact, diffuser des bilans accessibles et concrets</a:t>
            </a:r>
            <a:endParaRPr lang="fr-FR" sz="1600" dirty="0"/>
          </a:p>
          <a:p>
            <a:r>
              <a:rPr lang="fr-FR" sz="1800" b="1" dirty="0"/>
              <a:t>Renforcer le soft power de l’institution : Structurer un rôle d’influence et de régulation proactive</a:t>
            </a:r>
          </a:p>
          <a:p>
            <a:pPr lvl="1"/>
            <a:r>
              <a:rPr lang="fr-FR" sz="1000" dirty="0"/>
              <a:t>Renforcer le processus de médiation en l’uniformisant (= + de lisibilité, maitrise des délais accrue) ;</a:t>
            </a:r>
          </a:p>
          <a:p>
            <a:pPr lvl="1"/>
            <a:r>
              <a:rPr lang="fr-FR" sz="1000" dirty="0"/>
              <a:t>Formuler des recommandations aux pouvoirs publics et aux acteurs du marché : contribuer à l’amélioration du cadre réglementaire ; créer un « label »</a:t>
            </a:r>
          </a:p>
          <a:p>
            <a:pPr lvl="1"/>
            <a:r>
              <a:rPr lang="fr-FR" sz="1000" dirty="0"/>
              <a:t>Anticiper les évolutions du secteur de l’énergie : veille stratégique, identification des nouveaux risques pour les consommateurs. </a:t>
            </a:r>
          </a:p>
          <a:p>
            <a:pPr lvl="1"/>
            <a:r>
              <a:rPr lang="fr-FR" sz="1000" dirty="0"/>
              <a:t>Renforcer les coopérations institutionnelles : travailler avec les régulateurs, autorités administratives, et homologues européens pour amplifier l’impact.</a:t>
            </a:r>
            <a:endParaRPr lang="fr-FR" sz="1800" dirty="0"/>
          </a:p>
          <a:p>
            <a:pPr lvl="1"/>
            <a:endParaRPr lang="fr-FR" sz="1600" dirty="0"/>
          </a:p>
        </p:txBody>
      </p:sp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D 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572DD0FF-85B5-9980-F8D5-4F428EE714EB}"/>
              </a:ext>
            </a:extLst>
          </p:cNvPr>
          <p:cNvSpPr txBox="1">
            <a:spLocks/>
          </p:cNvSpPr>
          <p:nvPr/>
        </p:nvSpPr>
        <p:spPr>
          <a:xfrm>
            <a:off x="4925515" y="1142751"/>
            <a:ext cx="5105400" cy="32003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92D70A-ADA9-65E0-B26A-D076998AD76D}"/>
              </a:ext>
            </a:extLst>
          </p:cNvPr>
          <p:cNvSpPr txBox="1"/>
          <p:nvPr/>
        </p:nvSpPr>
        <p:spPr>
          <a:xfrm>
            <a:off x="4891356" y="1122309"/>
            <a:ext cx="443131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Renforcer l’excellence opérationnelle et l’attractivité interne</a:t>
            </a:r>
          </a:p>
          <a:p>
            <a:pPr marL="742950" lvl="1" indent="-285750">
              <a:buFontTx/>
              <a:buChar char="-"/>
            </a:pPr>
            <a:r>
              <a:rPr lang="fr-FR" sz="1200" dirty="0"/>
              <a:t>Anticiper les évolutions du secteur de l’énergie : institutionnaliser des réunions inter services</a:t>
            </a:r>
          </a:p>
          <a:p>
            <a:pPr marL="742950" lvl="1" indent="-285750">
              <a:buFontTx/>
              <a:buChar char="-"/>
            </a:pPr>
            <a:r>
              <a:rPr lang="fr-FR" sz="1200" dirty="0"/>
              <a:t>Fluidifier les organisations internes : décloisonnement, amélioration des circuits d’information, travail transversal ;</a:t>
            </a:r>
          </a:p>
          <a:p>
            <a:pPr marL="742950" lvl="1" indent="-285750">
              <a:buFontTx/>
              <a:buChar char="-"/>
            </a:pPr>
            <a:r>
              <a:rPr lang="fr-FR" sz="1200" dirty="0"/>
              <a:t>Développer les compétences des équipes : formation continue (juridique, technique, relationnelle), partage de bonnes pratiques ; stabilisation du nombre de collaborateurs/ ETP</a:t>
            </a:r>
          </a:p>
          <a:p>
            <a:pPr marL="742950" lvl="1" indent="-285750">
              <a:buFontTx/>
              <a:buChar char="-"/>
            </a:pPr>
            <a:r>
              <a:rPr lang="fr-FR" sz="1200" dirty="0"/>
              <a:t>Base de données des positions du Médiateur</a:t>
            </a:r>
          </a:p>
          <a:p>
            <a:pPr marL="742950" lvl="1" indent="-285750">
              <a:buFontTx/>
              <a:buChar char="-"/>
            </a:pPr>
            <a:r>
              <a:rPr lang="fr-FR" sz="1200" dirty="0"/>
              <a:t>Améliorer la qualité de vie au travail et l’engagement : reconnaissance, autonomie, sens donné aux missions.</a:t>
            </a:r>
          </a:p>
          <a:p>
            <a:pPr lvl="1"/>
            <a:endParaRPr lang="fr-F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Moderniser les outils et exploiter le potentiel de l’IA</a:t>
            </a:r>
            <a:endParaRPr lang="fr-FR" sz="2000" dirty="0"/>
          </a:p>
          <a:p>
            <a:pPr marL="742950" lvl="1" indent="-285750">
              <a:buFontTx/>
              <a:buChar char="-"/>
            </a:pPr>
            <a:r>
              <a:rPr lang="fr-FR" sz="1200" dirty="0"/>
              <a:t>Garantir une utilisation éthique et transparente de l’IA  : Encadrer l’usage de l’IA de manière éthique et transparente : définir une doctrine interne, garantir la supervision humaine, sécuriser les données.</a:t>
            </a:r>
          </a:p>
          <a:p>
            <a:pPr marL="742950" lvl="1" indent="-285750">
              <a:buFontTx/>
              <a:buChar char="-"/>
            </a:pPr>
            <a:r>
              <a:rPr lang="fr-FR" sz="1200" dirty="0"/>
              <a:t>Automatiser les tâches à faible valeur ajoutée : : tri des dossiers, aide à la rédaction, orientation des demandes. </a:t>
            </a:r>
          </a:p>
          <a:p>
            <a:pPr marL="742950" lvl="1" indent="-285750">
              <a:buFontTx/>
              <a:buChar char="-"/>
            </a:pPr>
            <a:r>
              <a:rPr lang="fr-FR" sz="1100" dirty="0"/>
              <a:t>Déployer des outils d’aide à la décision : analyse des litiges, détection de signaux faibles, appui à la cohérence des avis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345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Ambre Colovray</dc:creator>
  <cp:lastModifiedBy>Guillaume Ingall-Montagnier</cp:lastModifiedBy>
  <cp:revision>15</cp:revision>
  <dcterms:created xsi:type="dcterms:W3CDTF">2006-08-16T00:00:00Z</dcterms:created>
  <dcterms:modified xsi:type="dcterms:W3CDTF">2026-04-29T15:12:19Z</dcterms:modified>
  <dc:identifier>DAHFKOZlITw</dc:identifier>
</cp:coreProperties>
</file>