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753600" cy="73152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89A9C"/>
    <a:srgbClr val="EA4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4622" autoAdjust="0"/>
  </p:normalViewPr>
  <p:slideViewPr>
    <p:cSldViewPr>
      <p:cViewPr varScale="1">
        <p:scale>
          <a:sx n="55" d="100"/>
          <a:sy n="55" d="100"/>
        </p:scale>
        <p:origin x="1492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4/29/2026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AutoShape 10"/>
          <p:cNvSpPr/>
          <p:nvPr/>
        </p:nvSpPr>
        <p:spPr>
          <a:xfrm>
            <a:off x="731520" y="514640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1" name="AutoShape 11"/>
          <p:cNvSpPr/>
          <p:nvPr/>
        </p:nvSpPr>
        <p:spPr>
          <a:xfrm>
            <a:off x="780235" y="6638263"/>
            <a:ext cx="8290560" cy="0"/>
          </a:xfrm>
          <a:prstGeom prst="line">
            <a:avLst/>
          </a:prstGeom>
          <a:ln w="9525" cap="flat">
            <a:solidFill>
              <a:srgbClr val="10057A"/>
            </a:solidFill>
            <a:prstDash val="solid"/>
            <a:headEnd type="none" w="sm" len="sm"/>
            <a:tailEnd type="none" w="sm" len="sm"/>
          </a:ln>
        </p:spPr>
        <p:txBody>
          <a:bodyPr/>
          <a:lstStyle/>
          <a:p>
            <a:endParaRPr lang="fr-FR" noProof="0" dirty="0"/>
          </a:p>
        </p:txBody>
      </p:sp>
      <p:sp>
        <p:nvSpPr>
          <p:cNvPr id="12" name="Freeform 12"/>
          <p:cNvSpPr/>
          <p:nvPr/>
        </p:nvSpPr>
        <p:spPr>
          <a:xfrm>
            <a:off x="8128093" y="6666838"/>
            <a:ext cx="942702" cy="492497"/>
          </a:xfrm>
          <a:custGeom>
            <a:avLst/>
            <a:gdLst/>
            <a:ahLst/>
            <a:cxnLst/>
            <a:rect l="l" t="t" r="r" b="b"/>
            <a:pathLst>
              <a:path w="942702" h="492497">
                <a:moveTo>
                  <a:pt x="0" y="0"/>
                </a:moveTo>
                <a:lnTo>
                  <a:pt x="942702" y="0"/>
                </a:lnTo>
                <a:lnTo>
                  <a:pt x="942702" y="492497"/>
                </a:lnTo>
                <a:lnTo>
                  <a:pt x="0" y="492497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/>
            </a:stretch>
          </a:blipFill>
        </p:spPr>
        <p:txBody>
          <a:bodyPr/>
          <a:lstStyle/>
          <a:p>
            <a:endParaRPr lang="fr-FR" noProof="0" dirty="0"/>
          </a:p>
        </p:txBody>
      </p:sp>
      <p:sp>
        <p:nvSpPr>
          <p:cNvPr id="17" name="TextBox 17"/>
          <p:cNvSpPr txBox="1"/>
          <p:nvPr/>
        </p:nvSpPr>
        <p:spPr>
          <a:xfrm>
            <a:off x="731520" y="187172"/>
            <a:ext cx="3240792" cy="327718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just">
              <a:lnSpc>
                <a:spcPts val="2799"/>
              </a:lnSpc>
            </a:pPr>
            <a:r>
              <a:rPr lang="fr-FR" sz="2000" noProof="0" dirty="0">
                <a:solidFill>
                  <a:srgbClr val="10057A"/>
                </a:solidFill>
                <a:latin typeface="Arial" panose="020B0604020202020204" pitchFamily="34" charset="0"/>
                <a:ea typeface="League Gothic"/>
                <a:cs typeface="Arial" panose="020B0604020202020204" pitchFamily="34" charset="0"/>
                <a:sym typeface="League Gothic"/>
              </a:rPr>
              <a:t>GROUPE C</a:t>
            </a: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55CFAC88-B5B6-279A-685E-8E304C6F09AF}"/>
              </a:ext>
            </a:extLst>
          </p:cNvPr>
          <p:cNvSpPr txBox="1"/>
          <p:nvPr/>
        </p:nvSpPr>
        <p:spPr>
          <a:xfrm>
            <a:off x="381000" y="579868"/>
            <a:ext cx="89916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Orientations internes au MNE </a:t>
            </a:r>
            <a:r>
              <a:rPr lang="fr-FR" dirty="0"/>
              <a:t>: 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/>
              <a:t>Renforcer la communication et la coopération entre les services et fluidifier les échanges d’informations</a:t>
            </a:r>
            <a:r>
              <a:rPr lang="fr-FR" dirty="0"/>
              <a:t> :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Approfondir les relations entre les services (en particulier avec EI) sur des sujets opérationnels ;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Rdv thématiques ;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fr-FR" dirty="0"/>
              <a:t>Newsletters techniques problématiques d’actualité et nouveaux sujets, recos remarquables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/>
              <a:t> Renforcer l’attractivité et la résilience du MNE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Renforcer notre expertise : Programme de formation, banque de données, fiches thématiques, accès aux textes et analyses juridiques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Préparer l’avenir : nouveaux textes, adaptation de SOLLEN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Investir dans les agents : amélioration des conditions de travail, de rémunération et d’avenir </a:t>
            </a:r>
          </a:p>
        </p:txBody>
      </p:sp>
      <p:sp>
        <p:nvSpPr>
          <p:cNvPr id="6" name="ZoneTexte 5">
            <a:extLst>
              <a:ext uri="{FF2B5EF4-FFF2-40B4-BE49-F238E27FC236}">
                <a16:creationId xmlns:a16="http://schemas.microsoft.com/office/drawing/2014/main" id="{F0E94B33-5A53-FCDD-7131-043120D4ED89}"/>
              </a:ext>
            </a:extLst>
          </p:cNvPr>
          <p:cNvSpPr txBox="1"/>
          <p:nvPr/>
        </p:nvSpPr>
        <p:spPr>
          <a:xfrm>
            <a:off x="381000" y="4008727"/>
            <a:ext cx="91440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1" dirty="0"/>
              <a:t>Orientations externes</a:t>
            </a:r>
            <a:r>
              <a:rPr lang="fr-FR" dirty="0"/>
              <a:t> </a:t>
            </a:r>
            <a:r>
              <a:rPr lang="fr-FR" b="1" dirty="0"/>
              <a:t>au MNE</a:t>
            </a:r>
            <a:r>
              <a:rPr lang="fr-FR" dirty="0"/>
              <a:t>: 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/>
              <a:t>Améliorer la visibilité du MNE 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Investir dans la communication : réseaux sociaux, journées « portes ouvertes », webinaires, humaniser le médiateur (</a:t>
            </a:r>
            <a:r>
              <a:rPr lang="fr-FR" dirty="0" err="1"/>
              <a:t>consomag</a:t>
            </a:r>
            <a:r>
              <a:rPr lang="fr-FR" dirty="0"/>
              <a:t>, capsules…)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Améliorer les informations sur nos missions et notre champ de compétence ;</a:t>
            </a:r>
          </a:p>
          <a:p>
            <a:pPr marL="285750" indent="-285750">
              <a:buFont typeface="Wingdings" panose="05000000000000000000" pitchFamily="2" charset="2"/>
              <a:buChar char="è"/>
            </a:pPr>
            <a:r>
              <a:rPr lang="fr-FR" b="1" dirty="0"/>
              <a:t>Mettre en valeur les réussites de la médiation 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Valoriser les désistements pour encourager l’action des opérateurs avant la médiation 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Valorisation des AA : - auprès des opérateurs : décompte de leurs chiffres, carton vert	</a:t>
            </a:r>
          </a:p>
          <a:p>
            <a:pPr lvl="5"/>
            <a:r>
              <a:rPr lang="fr-FR" dirty="0"/>
              <a:t>- auprès des consommateurs : pédagogie sur la valeur de l’AA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198</TotalTime>
  <Words>203</Words>
  <Application>Microsoft Office PowerPoint</Application>
  <PresentationFormat>Personnalisé</PresentationFormat>
  <Paragraphs>18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Wingdings</vt:lpstr>
      <vt:lpstr>Calibri</vt:lpstr>
      <vt:lpstr>Arial</vt:lpstr>
      <vt:lpstr>Office Theme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SWOT - réunion du 1er avril</dc:title>
  <dc:creator>Ambre Colovray</dc:creator>
  <cp:lastModifiedBy>Benjamin Segoni</cp:lastModifiedBy>
  <cp:revision>15</cp:revision>
  <dcterms:created xsi:type="dcterms:W3CDTF">2006-08-16T00:00:00Z</dcterms:created>
  <dcterms:modified xsi:type="dcterms:W3CDTF">2026-04-29T14:19:55Z</dcterms:modified>
  <dc:identifier>DAHFKOZlITw</dc:identifier>
</cp:coreProperties>
</file>